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Masters/_rels/slideMaster11.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21.xml" ContentType="application/vnd.openxmlformats-officedocument.them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7.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20.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7.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3.xml" ContentType="application/vnd.openxmlformats-officedocument.presentationml.slideLayout+xml"/>
  <Override PartName="/ppt/slideLayouts/slideLayout20.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16.xml" ContentType="application/vnd.openxmlformats-officedocument.presentationml.slideLayout+xml"/>
  <Override PartName="/ppt/slideLayouts/slideLayout14.xml" ContentType="application/vnd.openxmlformats-officedocument.presentationml.slideLayout+xml"/>
  <Override PartName="/ppt/slideLayouts/slideLayout10.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media/image58.jpeg" ContentType="image/jpeg"/>
  <Override PartName="/ppt/media/image55.jpeg" ContentType="image/jpeg"/>
  <Override PartName="/ppt/media/image54.jpeg" ContentType="image/jpeg"/>
  <Override PartName="/ppt/media/image50.jpeg" ContentType="image/jpeg"/>
  <Override PartName="/ppt/media/image52.jpeg" ContentType="image/jpeg"/>
  <Override PartName="/ppt/media/image46.png" ContentType="image/png"/>
  <Override PartName="/ppt/media/image20.tif" ContentType="image/tiff"/>
  <Override PartName="/ppt/media/image43.jpeg" ContentType="image/jpeg"/>
  <Override PartName="/ppt/media/image17.png" ContentType="image/png"/>
  <Override PartName="/ppt/media/image56.tif" ContentType="image/tiff"/>
  <Override PartName="/ppt/media/image9.png" ContentType="image/png"/>
  <Override PartName="/ppt/media/image59.jpeg" ContentType="image/jpeg"/>
  <Override PartName="/ppt/media/image38.tif" ContentType="image/tiff"/>
  <Override PartName="/ppt/media/image47.jpeg" ContentType="image/jpeg"/>
  <Override PartName="/ppt/media/image3.jpeg" ContentType="image/jpeg"/>
  <Override PartName="/ppt/media/image25.jpeg" ContentType="image/jpeg"/>
  <Override PartName="/ppt/media/image5.jpeg" ContentType="image/jpeg"/>
  <Override PartName="/ppt/media/image60.jpeg" ContentType="image/jpeg"/>
  <Override PartName="/ppt/media/image2.jpeg" ContentType="image/jpeg"/>
  <Override PartName="/ppt/media/image74.tif" ContentType="image/tiff"/>
  <Override PartName="/ppt/media/image39.png" ContentType="image/png"/>
  <Override PartName="/ppt/media/image11.jpeg" ContentType="image/jpeg"/>
  <Override PartName="/ppt/media/image36.jpeg" ContentType="image/jpeg"/>
  <Override PartName="/ppt/media/image26.jpeg" ContentType="image/jpeg"/>
  <Override PartName="/ppt/media/image40.png" ContentType="image/png"/>
  <Override PartName="/ppt/media/image30.jpeg" ContentType="image/jpeg"/>
  <Override PartName="/ppt/media/image70.png" ContentType="image/png"/>
  <Override PartName="/ppt/media/image57.jpeg" ContentType="image/jpeg"/>
  <Override PartName="/ppt/media/image41.jpeg" ContentType="image/jpeg"/>
  <Override PartName="/ppt/media/image42.png" ContentType="image/png"/>
  <Override PartName="/ppt/media/image67.jpeg" ContentType="image/jpeg"/>
  <Override PartName="/ppt/media/image29.png" ContentType="image/png"/>
  <Override PartName="/ppt/media/image71.png" ContentType="image/png"/>
  <Override PartName="/ppt/media/image22.jpeg" ContentType="image/jpeg"/>
  <Override PartName="/ppt/media/image35.jpeg" ContentType="image/jpeg"/>
  <Override PartName="/ppt/media/image32.jpeg" ContentType="image/jpeg"/>
  <Override PartName="/ppt/media/image72.jpeg" ContentType="image/jpeg"/>
  <Override PartName="/ppt/media/image61.png" ContentType="image/png"/>
  <Override PartName="/ppt/media/image68.jpeg" ContentType="image/jpeg"/>
  <Override PartName="/ppt/media/image44.jpeg" ContentType="image/jpeg"/>
  <Override PartName="/ppt/media/image66.jpeg" ContentType="image/jpeg"/>
  <Override PartName="/ppt/media/image62.jpeg" ContentType="image/jpeg"/>
  <Override PartName="/ppt/media/image49.jpeg" ContentType="image/jpeg"/>
  <Override PartName="/ppt/media/image69.png" ContentType="image/png"/>
  <Override PartName="/ppt/media/image24.jpeg" ContentType="image/jpeg"/>
  <Override PartName="/ppt/media/image65.jpeg" ContentType="image/jpeg"/>
  <Override PartName="/ppt/media/image33.jpeg" ContentType="image/jpeg"/>
  <Override PartName="/ppt/media/image21.tif" ContentType="image/tiff"/>
  <Override PartName="/ppt/media/image19.png" ContentType="image/png"/>
  <Override PartName="/ppt/media/image23.tif" ContentType="image/tiff"/>
  <Override PartName="/ppt/media/image28.jpeg" ContentType="image/jpeg"/>
  <Override PartName="/ppt/media/image53.jpeg" ContentType="image/jpeg"/>
  <Override PartName="/ppt/media/image63.png" ContentType="image/png"/>
  <Override PartName="/ppt/media/image51.png" ContentType="image/png"/>
  <Override PartName="/ppt/media/image7.jpeg" ContentType="image/jpeg"/>
  <Override PartName="/ppt/media/image14.jpeg" ContentType="image/jpeg"/>
  <Override PartName="/ppt/media/image8.jpeg" ContentType="image/jpeg"/>
  <Override PartName="/ppt/media/image27.jpeg" ContentType="image/jpeg"/>
  <Override PartName="/ppt/media/image45.jpeg" ContentType="image/jpeg"/>
  <Override PartName="/ppt/media/image37.jpeg" ContentType="image/jpeg"/>
  <Override PartName="/ppt/media/image1.jpeg" ContentType="image/jpeg"/>
  <Override PartName="/ppt/media/image10.jpeg" ContentType="image/jpeg"/>
  <Override PartName="/ppt/media/image16.png" ContentType="image/png"/>
  <Override PartName="/ppt/media/image18.png" ContentType="image/png"/>
  <Override PartName="/ppt/media/image48.jpeg" ContentType="image/jpeg"/>
  <Override PartName="/ppt/media/image4.jpeg" ContentType="image/jpeg"/>
  <Override PartName="/ppt/media/image15.tif" ContentType="image/tiff"/>
  <Override PartName="/ppt/media/image13.png" ContentType="image/png"/>
  <Override PartName="/ppt/media/image64.png" ContentType="image/png"/>
  <Override PartName="/ppt/media/image12.png" ContentType="image/png"/>
  <Override PartName="/ppt/media/image73.jpeg" ContentType="image/jpeg"/>
  <Override PartName="/ppt/media/image6.png" ContentType="image/png"/>
  <Override PartName="/ppt/media/image31.tif" ContentType="image/tiff"/>
  <Override PartName="/ppt/media/image34.jpeg" ContentType="image/jpeg"/>
  <Override PartName="/ppt/media/image75.png" ContentType="image/png"/>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36.xml" ContentType="application/vnd.openxmlformats-officedocument.presentationml.slide+xml"/>
  <Override PartName="/ppt/slides/slide46.xml" ContentType="application/vnd.openxmlformats-officedocument.presentationml.slide+xml"/>
  <Override PartName="/ppt/slides/slide27.xml" ContentType="application/vnd.openxmlformats-officedocument.presentationml.slide+xml"/>
  <Override PartName="/ppt/slides/slide65.xml" ContentType="application/vnd.openxmlformats-officedocument.presentationml.slide+xml"/>
  <Override PartName="/ppt/slides/slide61.xml" ContentType="application/vnd.openxmlformats-officedocument.presentationml.slide+xml"/>
  <Override PartName="/ppt/slides/slide12.xml" ContentType="application/vnd.openxmlformats-officedocument.presentationml.slide+xml"/>
  <Override PartName="/ppt/slides/slide29.xml" ContentType="application/vnd.openxmlformats-officedocument.presentationml.slide+xml"/>
  <Override PartName="/ppt/slides/slide62.xml" ContentType="application/vnd.openxmlformats-officedocument.presentationml.slide+xml"/>
  <Override PartName="/ppt/slides/slide48.xml" ContentType="application/vnd.openxmlformats-officedocument.presentationml.slide+xml"/>
  <Override PartName="/ppt/slides/slide31.xml" ContentType="application/vnd.openxmlformats-officedocument.presentationml.slide+xml"/>
  <Override PartName="/ppt/slides/slide63.xml" ContentType="application/vnd.openxmlformats-officedocument.presentationml.slide+xml"/>
  <Override PartName="/ppt/slides/slide67.xml" ContentType="application/vnd.openxmlformats-officedocument.presentationml.slide+xml"/>
  <Override PartName="/ppt/slides/slide35.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77.xml" ContentType="application/vnd.openxmlformats-officedocument.presentationml.slide+xml"/>
  <Override PartName="/ppt/slides/slide37.xml" ContentType="application/vnd.openxmlformats-officedocument.presentationml.slide+xml"/>
  <Override PartName="/ppt/slides/slide69.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72.xml" ContentType="application/vnd.openxmlformats-officedocument.presentationml.slide+xml"/>
  <Override PartName="/ppt/slides/slide75.xml" ContentType="application/vnd.openxmlformats-officedocument.presentationml.slide+xml"/>
  <Override PartName="/ppt/slides/slide49.xml" ContentType="application/vnd.openxmlformats-officedocument.presentationml.slide+xml"/>
  <Override PartName="/ppt/slides/_rels/slide13.xml.rels" ContentType="application/vnd.openxmlformats-package.relationships+xml"/>
  <Override PartName="/ppt/slides/_rels/slide59.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47.xml.rels" ContentType="application/vnd.openxmlformats-package.relationships+xml"/>
  <Override PartName="/ppt/slides/_rels/slide60.xml.rels" ContentType="application/vnd.openxmlformats-package.relationships+xml"/>
  <Override PartName="/ppt/slides/_rels/slide23.xml.rels" ContentType="application/vnd.openxmlformats-package.relationships+xml"/>
  <Override PartName="/ppt/slides/_rels/slide56.xml.rels" ContentType="application/vnd.openxmlformats-package.relationships+xml"/>
  <Override PartName="/ppt/slides/_rels/slide30.xml.rels" ContentType="application/vnd.openxmlformats-package.relationships+xml"/>
  <Override PartName="/ppt/slides/_rels/slide61.xml.rels" ContentType="application/vnd.openxmlformats-package.relationships+xml"/>
  <Override PartName="/ppt/slides/_rels/slide68.xml.rels" ContentType="application/vnd.openxmlformats-package.relationships+xml"/>
  <Override PartName="/ppt/slides/_rels/slide75.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46.xml.rels" ContentType="application/vnd.openxmlformats-package.relationships+xml"/>
  <Override PartName="/ppt/slides/_rels/slide76.xml.rels" ContentType="application/vnd.openxmlformats-package.relationships+xml"/>
  <Override PartName="/ppt/slides/_rels/slide7.xml.rels" ContentType="application/vnd.openxmlformats-package.relationships+xml"/>
  <Override PartName="/ppt/slides/_rels/slide16.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3.xml.rels" ContentType="application/vnd.openxmlformats-package.relationships+xml"/>
  <Override PartName="/ppt/slides/_rels/slide31.xml.rels" ContentType="application/vnd.openxmlformats-package.relationships+xml"/>
  <Override PartName="/ppt/slides/_rels/slide73.xml.rels" ContentType="application/vnd.openxmlformats-package.relationships+xml"/>
  <Override PartName="/ppt/slides/_rels/slide55.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62.xml.rels" ContentType="application/vnd.openxmlformats-package.relationships+xml"/>
  <Override PartName="/ppt/slides/_rels/slide27.xml.rels" ContentType="application/vnd.openxmlformats-package.relationships+xml"/>
  <Override PartName="/ppt/slides/_rels/slide63.xml.rels" ContentType="application/vnd.openxmlformats-package.relationships+xml"/>
  <Override PartName="/ppt/slides/_rels/slide54.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1.xml.rels" ContentType="application/vnd.openxmlformats-package.relationships+xml"/>
  <Override PartName="/ppt/slides/_rels/slide43.xml.rels" ContentType="application/vnd.openxmlformats-package.relationships+xml"/>
  <Override PartName="/ppt/slides/_rels/slide45.xml.rels" ContentType="application/vnd.openxmlformats-package.relationships+xml"/>
  <Override PartName="/ppt/slides/_rels/slide40.xml.rels" ContentType="application/vnd.openxmlformats-package.relationships+xml"/>
  <Override PartName="/ppt/slides/_rels/slide77.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8.xml.rels" ContentType="application/vnd.openxmlformats-package.relationships+xml"/>
  <Override PartName="/ppt/slides/_rels/slide42.xml.rels" ContentType="application/vnd.openxmlformats-package.relationships+xml"/>
  <Override PartName="/ppt/slides/_rels/slide44.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74.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53.xml.rels" ContentType="application/vnd.openxmlformats-package.relationships+xml"/>
  <Override PartName="/ppt/slides/_rels/slide67.xml.rels" ContentType="application/vnd.openxmlformats-package.relationships+xml"/>
  <Override PartName="/ppt/slides/_rels/slide70.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72.xml.rels" ContentType="application/vnd.openxmlformats-package.relationships+xml"/>
  <Override PartName="/ppt/slides/_rels/slide69.xml.rels" ContentType="application/vnd.openxmlformats-package.relationships+xml"/>
  <Override PartName="/ppt/slides/_rels/slide66.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slide76.xml" ContentType="application/vnd.openxmlformats-officedocument.presentationml.slide+xml"/>
  <Override PartName="/ppt/slides/slide66.xml" ContentType="application/vnd.openxmlformats-officedocument.presentationml.slide+xml"/>
  <Override PartName="/ppt/slides/slide2.xml" ContentType="application/vnd.openxmlformats-officedocument.presentationml.slide+xml"/>
  <Override PartName="/ppt/slides/slide41.xml" ContentType="application/vnd.openxmlformats-officedocument.presentationml.slide+xml"/>
  <Override PartName="/ppt/slides/slide23.xml" ContentType="application/vnd.openxmlformats-officedocument.presentationml.slide+xml"/>
  <Override PartName="/ppt/slides/slide71.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0.xml" ContentType="application/vnd.openxmlformats-officedocument.presentationml.slide+xml"/>
  <Override PartName="/ppt/slides/slide14.xml" ContentType="application/vnd.openxmlformats-officedocument.presentationml.slide+xml"/>
  <Override PartName="/ppt/slides/slide73.xml" ContentType="application/vnd.openxmlformats-officedocument.presentationml.slide+xml"/>
  <Override PartName="/ppt/slides/slide52.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68.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74.xml" ContentType="application/vnd.openxmlformats-officedocument.presentationml.slide+xml"/>
  <Override PartName="/ppt/slides/slide22.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Slides/_rels/notesSlide65.xml.rels" ContentType="application/vnd.openxmlformats-package.relationships+xml"/>
  <Override PartName="/ppt/notesSlides/_rels/notesSlide64.xml.rels" ContentType="application/vnd.openxmlformats-package.relationships+xml"/>
  <Override PartName="/ppt/notesSlides/_rels/notesSlide62.xml.rels" ContentType="application/vnd.openxmlformats-package.relationships+xml"/>
  <Override PartName="/ppt/notesSlides/_rels/notesSlide56.xml.rels" ContentType="application/vnd.openxmlformats-package.relationships+xml"/>
  <Override PartName="/ppt/notesSlides/_rels/notesSlide3.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22.xml.rels" ContentType="application/vnd.openxmlformats-package.relationships+xml"/>
  <Override PartName="/ppt/notesSlides/_rels/notesSlide44.xml.rels" ContentType="application/vnd.openxmlformats-package.relationships+xml"/>
  <Override PartName="/ppt/notesSlides/_rels/notesSlide25.xml.rels" ContentType="application/vnd.openxmlformats-package.relationships+xml"/>
  <Override PartName="/ppt/notesSlides/_rels/notesSlide58.xml.rels" ContentType="application/vnd.openxmlformats-package.relationships+xml"/>
  <Override PartName="/ppt/notesSlides/_rels/notesSlide72.xml.rels" ContentType="application/vnd.openxmlformats-package.relationships+xml"/>
  <Override PartName="/ppt/notesSlides/_rels/notesSlide13.xml.rels" ContentType="application/vnd.openxmlformats-package.relationships+xml"/>
  <Override PartName="/ppt/notesSlides/_rels/notesSlide67.xml.rels" ContentType="application/vnd.openxmlformats-package.relationships+xml"/>
  <Override PartName="/ppt/notesSlides/_rels/notesSlide19.xml.rels" ContentType="application/vnd.openxmlformats-package.relationships+xml"/>
  <Override PartName="/ppt/notesSlides/_rels/notesSlide26.xml.rels" ContentType="application/vnd.openxmlformats-package.relationships+xml"/>
  <Override PartName="/ppt/notesSlides/_rels/notesSlide70.xml.rels" ContentType="application/vnd.openxmlformats-package.relationships+xml"/>
  <Override PartName="/ppt/notesSlides/_rels/notesSlide49.xml.rels" ContentType="application/vnd.openxmlformats-package.relationships+xml"/>
  <Override PartName="/ppt/notesSlides/_rels/notesSlide9.xml.rels" ContentType="application/vnd.openxmlformats-package.relationships+xml"/>
  <Override PartName="/ppt/notesSlides/_rels/notesSlide74.xml.rels" ContentType="application/vnd.openxmlformats-package.relationships+xml"/>
  <Override PartName="/ppt/notesSlides/_rels/notesSlide66.xml.rels" ContentType="application/vnd.openxmlformats-package.relationships+xml"/>
  <Override PartName="/ppt/notesSlides/_rels/notesSlide12.xml.rels" ContentType="application/vnd.openxmlformats-package.relationships+xml"/>
  <Override PartName="/ppt/notesSlides/_rels/notesSlide75.xml.rels" ContentType="application/vnd.openxmlformats-package.relationships+xml"/>
  <Override PartName="/ppt/notesSlides/_rels/notesSlide36.xml.rels" ContentType="application/vnd.openxmlformats-package.relationships+xml"/>
  <Override PartName="/ppt/notesSlides/_rels/notesSlide73.xml.rels" ContentType="application/vnd.openxmlformats-package.relationships+xml"/>
  <Override PartName="/ppt/notesSlides/_rels/notesSlide52.xml.rels" ContentType="application/vnd.openxmlformats-package.relationships+xml"/>
  <Override PartName="/ppt/notesSlides/_rels/notesSlide32.xml.rels" ContentType="application/vnd.openxmlformats-package.relationships+xml"/>
  <Override PartName="/ppt/notesSlides/_rels/notesSlide7.xml.rels" ContentType="application/vnd.openxmlformats-package.relationships+xml"/>
  <Override PartName="/ppt/notesSlides/_rels/notesSlide37.xml.rels" ContentType="application/vnd.openxmlformats-package.relationships+xml"/>
  <Override PartName="/ppt/notesSlides/_rels/notesSlide77.xml.rels" ContentType="application/vnd.openxmlformats-package.relationships+xml"/>
  <Override PartName="/ppt/notesSlides/_rels/notesSlide29.xml.rels" ContentType="application/vnd.openxmlformats-package.relationships+xml"/>
  <Override PartName="/ppt/notesSlides/_rels/notesSlide61.xml.rels" ContentType="application/vnd.openxmlformats-package.relationships+xml"/>
  <Override PartName="/ppt/notesSlides/_rels/notesSlide39.xml.rels" ContentType="application/vnd.openxmlformats-package.relationships+xml"/>
  <Override PartName="/ppt/notesSlides/_rels/notesSlide8.xml.rels" ContentType="application/vnd.openxmlformats-package.relationships+xml"/>
  <Override PartName="/ppt/notesSlides/_rels/notesSlide41.xml.rels" ContentType="application/vnd.openxmlformats-package.relationships+xml"/>
  <Override PartName="/ppt/notesSlides/_rels/notesSlide54.xml.rels" ContentType="application/vnd.openxmlformats-package.relationships+xml"/>
  <Override PartName="/ppt/notesSlides/_rels/notesSlide18.xml.rels" ContentType="application/vnd.openxmlformats-package.relationships+xml"/>
  <Override PartName="/ppt/notesSlides/_rels/notesSlide68.xml.rels" ContentType="application/vnd.openxmlformats-package.relationships+xml"/>
  <Override PartName="/ppt/notesSlides/_rels/notesSlide57.xml.rels" ContentType="application/vnd.openxmlformats-package.relationships+xml"/>
  <Override PartName="/ppt/notesSlides/_rels/notesSlide55.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10.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4.xml.rels" ContentType="application/vnd.openxmlformats-package.relationships+xml"/>
  <Override PartName="/ppt/notesSlides/_rels/notesSlide69.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63.xml.rels" ContentType="application/vnd.openxmlformats-package.relationships+xml"/>
  <Override PartName="/ppt/notesSlides/_rels/notesSlide48.xml.rels" ContentType="application/vnd.openxmlformats-package.relationships+xml"/>
  <Override PartName="/ppt/notesSlides/_rels/notesSlide43.xml.rels" ContentType="application/vnd.openxmlformats-package.relationships+xml"/>
  <Override PartName="/ppt/notesSlides/_rels/notesSlide35.xml.rels" ContentType="application/vnd.openxmlformats-package.relationships+xml"/>
  <Override PartName="/ppt/notesSlides/_rels/notesSlide47.xml.rels" ContentType="application/vnd.openxmlformats-package.relationships+xml"/>
  <Override PartName="/ppt/notesSlides/_rels/notesSlide59.xml.rels" ContentType="application/vnd.openxmlformats-package.relationships+xml"/>
  <Override PartName="/ppt/notesSlides/_rels/notesSlide33.xml.rels" ContentType="application/vnd.openxmlformats-package.relationships+xml"/>
  <Override PartName="/ppt/notesSlides/_rels/notesSlide38.xml.rels" ContentType="application/vnd.openxmlformats-package.relationships+xml"/>
  <Override PartName="/ppt/notesSlides/_rels/notesSlide76.xml.rels" ContentType="application/vnd.openxmlformats-package.relationships+xml"/>
  <Override PartName="/ppt/notesSlides/_rels/notesSlide45.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notesSlide72.xml" ContentType="application/vnd.openxmlformats-officedocument.presentationml.notesSlide+xml"/>
  <Override PartName="/ppt/notesSlides/notesSlide70.xml" ContentType="application/vnd.openxmlformats-officedocument.presentationml.notesSlide+xml"/>
  <Override PartName="/ppt/notesSlides/notesSlide68.xml" ContentType="application/vnd.openxmlformats-officedocument.presentationml.notesSlide+xml"/>
  <Override PartName="/ppt/notesSlides/notesSlide66.xml" ContentType="application/vnd.openxmlformats-officedocument.presentationml.notesSlide+xml"/>
  <Override PartName="/ppt/notesSlides/notesSlide29.xml" ContentType="application/vnd.openxmlformats-officedocument.presentationml.notesSlide+xml"/>
  <Override PartName="/ppt/notesSlides/notesSlide74.xml" ContentType="application/vnd.openxmlformats-officedocument.presentationml.notesSlide+xml"/>
  <Override PartName="/ppt/notesSlides/notesSlide8.xml" ContentType="application/vnd.openxmlformats-officedocument.presentationml.notesSlide+xml"/>
  <Override PartName="/ppt/notesSlides/notesSlide17.xml" ContentType="application/vnd.openxmlformats-officedocument.presentationml.notesSlide+xml"/>
  <Override PartName="/ppt/notesSlides/notesSlide57.xml" ContentType="application/vnd.openxmlformats-officedocument.presentationml.notesSlide+xml"/>
  <Override PartName="/ppt/notesSlides/notesSlide38.xml" ContentType="application/vnd.openxmlformats-officedocument.presentationml.notesSlide+xml"/>
  <Override PartName="/ppt/notesSlides/notesSlide75.xml" ContentType="application/vnd.openxmlformats-officedocument.presentationml.notesSlide+xml"/>
  <Override PartName="/ppt/notesSlides/notesSlide36.xml" ContentType="application/vnd.openxmlformats-officedocument.presentationml.notesSlide+xml"/>
  <Override PartName="/ppt/notesSlides/notesSlide32.xml" ContentType="application/vnd.openxmlformats-officedocument.presentationml.notesSlide+xml"/>
  <Override PartName="/ppt/notesSlides/notesSlide76.xml" ContentType="application/vnd.openxmlformats-officedocument.presentationml.notesSlide+xml"/>
  <Override PartName="/ppt/notesSlides/notesSlide19.xml" ContentType="application/vnd.openxmlformats-officedocument.presentationml.notesSlide+xml"/>
  <Override PartName="/ppt/notesSlides/notesSlide55.xml" ContentType="application/vnd.openxmlformats-officedocument.presentationml.notesSlide+xml"/>
  <Override PartName="/ppt/notesSlides/notesSlide4.xml" ContentType="application/vnd.openxmlformats-officedocument.presentationml.notesSlide+xml"/>
  <Override PartName="/ppt/notesSlides/notesSlide58.xml" ContentType="application/vnd.openxmlformats-officedocument.presentationml.notesSlide+xml"/>
  <Override PartName="/ppt/notesSlides/notesSlide77.xml" ContentType="application/vnd.openxmlformats-officedocument.presentationml.notesSlide+xml"/>
  <Override PartName="/ppt/notesSlides/notesSlide61.xml" ContentType="application/vnd.openxmlformats-officedocument.presentationml.notesSlide+xml"/>
  <Override PartName="/ppt/notesSlides/notesSlide56.xml" ContentType="application/vnd.openxmlformats-officedocument.presentationml.notesSlide+xml"/>
  <Override PartName="/ppt/notesSlides/notesSlide59.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73.xml" ContentType="application/vnd.openxmlformats-officedocument.presentationml.notesSlide+xml"/>
  <Override PartName="/ppt/notesSlides/notesSlide25.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16.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47.xml" ContentType="application/vnd.openxmlformats-officedocument.presentationml.notesSlide+xml"/>
  <Override PartName="/ppt/notesSlides/notesSlide22.xml" ContentType="application/vnd.openxmlformats-officedocument.presentationml.notesSlide+xml"/>
  <Override PartName="/ppt/notesSlides/notesSlide69.xml" ContentType="application/vnd.openxmlformats-officedocument.presentationml.notesSlide+xml"/>
  <Override PartName="/ppt/notesSlides/notesSlide3.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44.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26.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35.xml" ContentType="application/vnd.openxmlformats-officedocument.presentationml.notesSlide+xml"/>
  <Override PartName="/ppt/notesSlides/notesSlide51.xml" ContentType="application/vnd.openxmlformats-officedocument.presentationml.notesSlide+xml"/>
  <Override PartName="/ppt/notesSlides/notesSlide64.xml" ContentType="application/vnd.openxmlformats-officedocument.presentationml.notesSlide+xml"/>
  <Override PartName="/ppt/notesSlides/notesSlide49.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67.xml" ContentType="application/vnd.openxmlformats-officedocument.presentationml.notesSlide+xml"/>
  <Override PartName="/ppt/notesSlides/notesSlide15.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43.xml" ContentType="application/vnd.openxmlformats-officedocument.presentationml.notesSlide+xml"/>
  <Override PartName="/ppt/notesSlides/notesSlide52.xml" ContentType="application/vnd.openxmlformats-officedocument.presentationml.notesSlide+xml"/>
  <Override PartName="/ppt/notesSlides/notesSlide54.xml" ContentType="application/vnd.openxmlformats-officedocument.presentationml.notesSlide+xml"/>
  <Override PartName="/ppt/notesSlides/notesSlide45.xml" ContentType="application/vnd.openxmlformats-officedocument.presentationml.notesSlide+xml"/>
  <Override PartName="/ppt/notesSlides/notesSlide65.xml" ContentType="application/vnd.openxmlformats-officedocument.presentationml.notesSlide+xml"/>
  <Override PartName="/ppt/notesSlides/notesSlide50.xml" ContentType="application/vnd.openxmlformats-officedocument.presentationml.notesSlide+xml"/>
  <Override PartName="/ppt/notesSlides/notesSlide62.xml" ContentType="application/vnd.openxmlformats-officedocument.presentationml.notesSlide+xml"/>
  <Override PartName="/ppt/notesSlides/notesSlide12.xml" ContentType="application/vnd.openxmlformats-officedocument.presentationml.notesSlide+xml"/>
  <Override PartName="/ppt/notesSlides/notesSlide6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Lst>
  <p:sldSz cx="12192000" cy="6858000"/>
  <p:notesSz cx="6858000" cy="9144000"/>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1.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2F7283B-E6B5-46BA-B592-55BFBD894CFF}" type="doc">
      <dgm:prSet loTypeId="list" loCatId="list" qsTypeId="urn:microsoft.com/office/officeart/2005/8/quickstyle/simple1" qsCatId="simple" csTypeId="urn:microsoft.com/office/officeart/2005/8/colors/colorful1" csCatId="accent1" phldr="1"/>
      <dgm:spPr/>
      <dgm:t>
        <a:bodyPr/>
        <a:lstStyle/>
        <a:p>
          <a:endParaRPr lang="en-US"/>
        </a:p>
      </dgm:t>
    </dgm:pt>
    <dgm:pt modelId="{4B153D94-2A96-4E1A-B460-E9FFC00A27CA}">
      <dgm:prSet/>
      <dgm:spPr/>
      <dgm:t>
        <a:bodyPr/>
        <a:lstStyle/>
        <a:p>
          <a:r>
            <a:rPr lang="da-DK" dirty="0"/>
            <a:t>Nefrologi</a:t>
          </a:r>
          <a:endParaRPr lang="en-US" dirty="0"/>
        </a:p>
      </dgm:t>
    </dgm:pt>
    <dgm:pt modelId="{418AD84E-0BE2-4C6E-8C82-BDEBA975DD6C}" cxnId="{CD0BD2ED-D5D0-451A-8D49-86CB2A63FE90}" type="parTrans">
      <dgm:prSet/>
      <dgm:spPr/>
      <dgm:t>
        <a:bodyPr/>
        <a:lstStyle/>
        <a:p>
          <a:endParaRPr lang="en-US"/>
        </a:p>
      </dgm:t>
    </dgm:pt>
    <dgm:pt modelId="{739D081B-2024-4F5B-B2D4-A0FC854EB47C}" cxnId="{CD0BD2ED-D5D0-451A-8D49-86CB2A63FE90}" type="sibTrans">
      <dgm:prSet/>
      <dgm:spPr/>
      <dgm:t>
        <a:bodyPr/>
        <a:lstStyle/>
        <a:p>
          <a:endParaRPr lang="en-US"/>
        </a:p>
      </dgm:t>
    </dgm:pt>
    <dgm:pt modelId="{C6A47EA6-CAE1-481E-9A77-80A2B1EC0CFB}">
      <dgm:prSet/>
      <dgm:spPr/>
      <dgm:t>
        <a:bodyPr/>
        <a:lstStyle/>
        <a:p>
          <a:r>
            <a:rPr lang="da-DK" dirty="0"/>
            <a:t>Akut nyresvigt </a:t>
          </a:r>
          <a:endParaRPr lang="en-US" dirty="0"/>
        </a:p>
      </dgm:t>
    </dgm:pt>
    <dgm:pt modelId="{D927A187-3D88-4D90-BF2F-CE805DFF7D02}" cxnId="{FDEEBD3B-487C-448C-B9F3-E7FCDD20CB37}" type="parTrans">
      <dgm:prSet/>
      <dgm:spPr/>
      <dgm:t>
        <a:bodyPr/>
        <a:lstStyle/>
        <a:p>
          <a:endParaRPr lang="en-US"/>
        </a:p>
      </dgm:t>
    </dgm:pt>
    <dgm:pt modelId="{E01AB0C3-E83C-4FBB-9FEC-C5BDA34F3295}" cxnId="{FDEEBD3B-487C-448C-B9F3-E7FCDD20CB37}" type="sibTrans">
      <dgm:prSet/>
      <dgm:spPr/>
      <dgm:t>
        <a:bodyPr/>
        <a:lstStyle/>
        <a:p>
          <a:endParaRPr lang="en-US"/>
        </a:p>
      </dgm:t>
    </dgm:pt>
    <dgm:pt modelId="{A1D1B550-C428-44BA-ACE5-835A585BF7AD}">
      <dgm:prSet/>
      <dgm:spPr/>
      <dgm:t>
        <a:bodyPr/>
        <a:lstStyle/>
        <a:p>
          <a:r>
            <a:rPr lang="da-DK" dirty="0"/>
            <a:t>Kronisk nyresvigt   </a:t>
          </a:r>
          <a:endParaRPr lang="en-US" dirty="0"/>
        </a:p>
      </dgm:t>
    </dgm:pt>
    <dgm:pt modelId="{5659ED0D-31AE-4F2B-A38F-18DFBC0E6368}" cxnId="{B4041C04-D166-4ADC-BDF6-3F186841BF7A}" type="parTrans">
      <dgm:prSet/>
      <dgm:spPr/>
      <dgm:t>
        <a:bodyPr/>
        <a:lstStyle/>
        <a:p>
          <a:endParaRPr lang="en-US"/>
        </a:p>
      </dgm:t>
    </dgm:pt>
    <dgm:pt modelId="{57F7278F-FE5B-4007-8C23-635F10BF58A9}" cxnId="{B4041C04-D166-4ADC-BDF6-3F186841BF7A}" type="sibTrans">
      <dgm:prSet/>
      <dgm:spPr/>
      <dgm:t>
        <a:bodyPr/>
        <a:lstStyle/>
        <a:p>
          <a:endParaRPr lang="en-US"/>
        </a:p>
      </dgm:t>
    </dgm:pt>
    <dgm:pt modelId="{34C20445-2B96-4488-85AF-CB4BFC54C24D}">
      <dgm:prSet/>
      <dgm:spPr/>
      <dgm:t>
        <a:bodyPr/>
        <a:lstStyle/>
        <a:p>
          <a:r>
            <a:rPr lang="da-DK" dirty="0"/>
            <a:t>Nyrecancer </a:t>
          </a:r>
          <a:endParaRPr lang="en-US" dirty="0"/>
        </a:p>
      </dgm:t>
    </dgm:pt>
    <dgm:pt modelId="{49526FAC-E1F1-4597-ACC1-6B3F6A147B6C}" cxnId="{242B2D59-CA4D-4075-9675-F4557CDF3247}" type="parTrans">
      <dgm:prSet/>
      <dgm:spPr/>
      <dgm:t>
        <a:bodyPr/>
        <a:lstStyle/>
        <a:p>
          <a:endParaRPr lang="en-US"/>
        </a:p>
      </dgm:t>
    </dgm:pt>
    <dgm:pt modelId="{053D84CB-42C4-4BC3-ADA8-DE9AB8E7C551}" cxnId="{242B2D59-CA4D-4075-9675-F4557CDF3247}" type="sibTrans">
      <dgm:prSet/>
      <dgm:spPr/>
      <dgm:t>
        <a:bodyPr/>
        <a:lstStyle/>
        <a:p>
          <a:endParaRPr lang="en-US"/>
        </a:p>
      </dgm:t>
    </dgm:pt>
    <dgm:pt modelId="{BB670A84-6BAF-4F79-9FC9-0FFE75A8F7C6}">
      <dgm:prSet/>
      <dgm:spPr/>
      <dgm:t>
        <a:bodyPr/>
        <a:lstStyle/>
        <a:p>
          <a:r>
            <a:rPr lang="da-DK"/>
            <a:t>Urologi</a:t>
          </a:r>
          <a:endParaRPr lang="en-US"/>
        </a:p>
      </dgm:t>
    </dgm:pt>
    <dgm:pt modelId="{01C52271-8C8A-4FD9-9715-01FD3E4DBAD4}" cxnId="{25B4745A-DDF2-41E7-A78D-4514D81A593B}" type="parTrans">
      <dgm:prSet/>
      <dgm:spPr/>
      <dgm:t>
        <a:bodyPr/>
        <a:lstStyle/>
        <a:p>
          <a:endParaRPr lang="en-US"/>
        </a:p>
      </dgm:t>
    </dgm:pt>
    <dgm:pt modelId="{EA1CB967-2CC5-49F6-8885-EBC4EE2C8707}" cxnId="{25B4745A-DDF2-41E7-A78D-4514D81A593B}" type="sibTrans">
      <dgm:prSet/>
      <dgm:spPr/>
      <dgm:t>
        <a:bodyPr/>
        <a:lstStyle/>
        <a:p>
          <a:endParaRPr lang="en-US"/>
        </a:p>
      </dgm:t>
    </dgm:pt>
    <dgm:pt modelId="{C5BE76DE-FF2E-4F9A-9CAE-39E24C665061}">
      <dgm:prSet/>
      <dgm:spPr/>
      <dgm:t>
        <a:bodyPr/>
        <a:lstStyle/>
        <a:p>
          <a:r>
            <a:rPr lang="da-DK" dirty="0"/>
            <a:t>Urinvejsinfektion</a:t>
          </a:r>
          <a:endParaRPr lang="en-US" dirty="0"/>
        </a:p>
      </dgm:t>
    </dgm:pt>
    <dgm:pt modelId="{596F749A-F1F1-43FA-A6E1-D58FF0DE0A74}" cxnId="{B0A3AC80-B78F-481B-B395-A1E0DF2A3910}" type="parTrans">
      <dgm:prSet/>
      <dgm:spPr/>
      <dgm:t>
        <a:bodyPr/>
        <a:lstStyle/>
        <a:p>
          <a:endParaRPr lang="en-US"/>
        </a:p>
      </dgm:t>
    </dgm:pt>
    <dgm:pt modelId="{96AD58B4-8745-4179-8EB0-322002472114}" cxnId="{B0A3AC80-B78F-481B-B395-A1E0DF2A3910}" type="sibTrans">
      <dgm:prSet/>
      <dgm:spPr/>
      <dgm:t>
        <a:bodyPr/>
        <a:lstStyle/>
        <a:p>
          <a:endParaRPr lang="en-US"/>
        </a:p>
      </dgm:t>
    </dgm:pt>
    <dgm:pt modelId="{2B922F16-3599-41EA-81CC-8FBFFB1FB46C}">
      <dgm:prSet/>
      <dgm:spPr/>
      <dgm:t>
        <a:bodyPr/>
        <a:lstStyle/>
        <a:p>
          <a:r>
            <a:rPr lang="da-DK" dirty="0"/>
            <a:t>Urinvejssten </a:t>
          </a:r>
          <a:endParaRPr lang="en-US" dirty="0"/>
        </a:p>
      </dgm:t>
    </dgm:pt>
    <dgm:pt modelId="{4DFA1DAE-EF8A-443B-B6F2-F7E9101646A6}" cxnId="{DE24CC44-5DC6-4FB7-8C3D-F6EB4BF05E34}" type="parTrans">
      <dgm:prSet/>
      <dgm:spPr/>
      <dgm:t>
        <a:bodyPr/>
        <a:lstStyle/>
        <a:p>
          <a:endParaRPr lang="en-US"/>
        </a:p>
      </dgm:t>
    </dgm:pt>
    <dgm:pt modelId="{EB42BBEE-E7F4-4CA8-B16C-C32328DD6A6A}" cxnId="{DE24CC44-5DC6-4FB7-8C3D-F6EB4BF05E34}" type="sibTrans">
      <dgm:prSet/>
      <dgm:spPr/>
      <dgm:t>
        <a:bodyPr/>
        <a:lstStyle/>
        <a:p>
          <a:endParaRPr lang="en-US"/>
        </a:p>
      </dgm:t>
    </dgm:pt>
    <dgm:pt modelId="{E05D6588-D4A4-4C0C-A75C-863A6A230631}">
      <dgm:prSet/>
      <dgm:spPr/>
      <dgm:t>
        <a:bodyPr/>
        <a:lstStyle/>
        <a:p>
          <a:r>
            <a:rPr lang="da-DK" dirty="0"/>
            <a:t>LUTS </a:t>
          </a:r>
          <a:endParaRPr lang="en-US" dirty="0"/>
        </a:p>
      </dgm:t>
    </dgm:pt>
    <dgm:pt modelId="{233650EA-1C4B-4219-9001-275A6AC34790}" cxnId="{2EC973E2-18A7-4219-80C3-1ABD887EA509}" type="parTrans">
      <dgm:prSet/>
      <dgm:spPr/>
      <dgm:t>
        <a:bodyPr/>
        <a:lstStyle/>
        <a:p>
          <a:endParaRPr lang="en-US"/>
        </a:p>
      </dgm:t>
    </dgm:pt>
    <dgm:pt modelId="{5E6EDD39-37A0-424B-B034-F63AB2573630}" cxnId="{2EC973E2-18A7-4219-80C3-1ABD887EA509}" type="sibTrans">
      <dgm:prSet/>
      <dgm:spPr/>
      <dgm:t>
        <a:bodyPr/>
        <a:lstStyle/>
        <a:p>
          <a:endParaRPr lang="en-US"/>
        </a:p>
      </dgm:t>
    </dgm:pt>
    <dgm:pt modelId="{92BEC271-2C83-46C7-B2FD-AF869D6E8EDE}">
      <dgm:prSet/>
      <dgm:spPr/>
      <dgm:t>
        <a:bodyPr/>
        <a:lstStyle/>
        <a:p>
          <a:r>
            <a:rPr lang="da-DK" dirty="0"/>
            <a:t>Inkontinens</a:t>
          </a:r>
          <a:endParaRPr lang="en-US" dirty="0"/>
        </a:p>
      </dgm:t>
    </dgm:pt>
    <dgm:pt modelId="{691FBAC3-0405-494D-9726-E0C8F739D192}" cxnId="{B49A2255-E065-46F4-B69A-AD67EBC3A674}" type="parTrans">
      <dgm:prSet/>
      <dgm:spPr/>
      <dgm:t>
        <a:bodyPr/>
        <a:lstStyle/>
        <a:p>
          <a:endParaRPr lang="en-US"/>
        </a:p>
      </dgm:t>
    </dgm:pt>
    <dgm:pt modelId="{A44FEC3F-B254-4E89-9D50-7CE72657E3F4}" cxnId="{B49A2255-E065-46F4-B69A-AD67EBC3A674}" type="sibTrans">
      <dgm:prSet/>
      <dgm:spPr/>
      <dgm:t>
        <a:bodyPr/>
        <a:lstStyle/>
        <a:p>
          <a:endParaRPr lang="en-US"/>
        </a:p>
      </dgm:t>
    </dgm:pt>
    <dgm:pt modelId="{FCD25BCE-9504-441A-9FA6-81E007AE3566}">
      <dgm:prSet/>
      <dgm:spPr/>
      <dgm:t>
        <a:bodyPr/>
        <a:lstStyle/>
        <a:p>
          <a:r>
            <a:rPr lang="da-DK" dirty="0"/>
            <a:t>Blærecancer </a:t>
          </a:r>
          <a:endParaRPr lang="en-US" dirty="0"/>
        </a:p>
      </dgm:t>
    </dgm:pt>
    <dgm:pt modelId="{7443B0C7-D5D6-4187-8953-BAEC3F1DC0E4}" cxnId="{85995179-B9F3-494B-B9A4-21231FFE7C5D}" type="parTrans">
      <dgm:prSet/>
      <dgm:spPr/>
      <dgm:t>
        <a:bodyPr/>
        <a:lstStyle/>
        <a:p>
          <a:endParaRPr lang="en-US"/>
        </a:p>
      </dgm:t>
    </dgm:pt>
    <dgm:pt modelId="{DC73C92A-C69C-46C2-9BC7-227C7F317926}" cxnId="{85995179-B9F3-494B-B9A4-21231FFE7C5D}" type="sibTrans">
      <dgm:prSet/>
      <dgm:spPr/>
      <dgm:t>
        <a:bodyPr/>
        <a:lstStyle/>
        <a:p>
          <a:endParaRPr lang="en-US"/>
        </a:p>
      </dgm:t>
    </dgm:pt>
    <dgm:pt modelId="{9E7F05AD-B98D-4EE4-A09F-6C2881EC4FE2}">
      <dgm:prSet/>
      <dgm:spPr/>
      <dgm:t>
        <a:bodyPr/>
        <a:lstStyle/>
        <a:p>
          <a:r>
            <a:rPr lang="da-DK" dirty="0"/>
            <a:t>Peniscancer  </a:t>
          </a:r>
          <a:endParaRPr lang="en-US" dirty="0"/>
        </a:p>
      </dgm:t>
    </dgm:pt>
    <dgm:pt modelId="{AB92B6D4-4784-4D3F-A49F-2DA581F069A8}" cxnId="{D69B6C23-0C3B-443D-AD3F-8E52A8425644}" type="parTrans">
      <dgm:prSet/>
      <dgm:spPr/>
      <dgm:t>
        <a:bodyPr/>
        <a:lstStyle/>
        <a:p>
          <a:endParaRPr lang="en-US"/>
        </a:p>
      </dgm:t>
    </dgm:pt>
    <dgm:pt modelId="{0CFA2946-66F1-4203-B08A-F417143AEE7B}" cxnId="{D69B6C23-0C3B-443D-AD3F-8E52A8425644}" type="sibTrans">
      <dgm:prSet/>
      <dgm:spPr/>
      <dgm:t>
        <a:bodyPr/>
        <a:lstStyle/>
        <a:p>
          <a:endParaRPr lang="en-US"/>
        </a:p>
      </dgm:t>
    </dgm:pt>
    <dgm:pt modelId="{A72F2962-CBB4-4CC5-9447-2E25BD702F85}">
      <dgm:prSet/>
      <dgm:spPr/>
      <dgm:t>
        <a:bodyPr/>
        <a:lstStyle/>
        <a:p>
          <a:r>
            <a:rPr lang="en-US" dirty="0"/>
            <a:t>Glomerulonephritis</a:t>
          </a:r>
        </a:p>
      </dgm:t>
    </dgm:pt>
    <dgm:pt modelId="{CF8284AA-5BE8-4FE5-8F56-229763609C79}" cxnId="{4B6ADEF3-5817-4CD5-9B54-229B704ACFED}" type="parTrans">
      <dgm:prSet/>
      <dgm:spPr/>
      <dgm:t>
        <a:bodyPr/>
        <a:lstStyle/>
        <a:p>
          <a:endParaRPr lang="da-DK"/>
        </a:p>
      </dgm:t>
    </dgm:pt>
    <dgm:pt modelId="{8C974BBC-5E0D-4EAA-B038-F09E4F6A6CF3}" cxnId="{4B6ADEF3-5817-4CD5-9B54-229B704ACFED}" type="sibTrans">
      <dgm:prSet/>
      <dgm:spPr/>
      <dgm:t>
        <a:bodyPr/>
        <a:lstStyle/>
        <a:p>
          <a:endParaRPr lang="da-DK"/>
        </a:p>
      </dgm:t>
    </dgm:pt>
    <dgm:pt modelId="{D4C730DA-33D9-476E-9B0B-C86910481A25}">
      <dgm:prSet/>
      <dgm:spPr/>
      <dgm:t>
        <a:bodyPr/>
        <a:lstStyle/>
        <a:p>
          <a:r>
            <a:rPr lang="en-US" dirty="0" err="1"/>
            <a:t>Prostata</a:t>
          </a:r>
          <a:r>
            <a:rPr lang="en-US" dirty="0"/>
            <a:t> cancer </a:t>
          </a:r>
        </a:p>
      </dgm:t>
    </dgm:pt>
    <dgm:pt modelId="{030AA34D-12C0-4A9D-A072-2DF58BE43443}" cxnId="{6CB38EE9-A26B-474E-B181-C5EC8B51A908}" type="parTrans">
      <dgm:prSet/>
      <dgm:spPr/>
      <dgm:t>
        <a:bodyPr/>
        <a:lstStyle/>
        <a:p>
          <a:endParaRPr lang="da-DK"/>
        </a:p>
      </dgm:t>
    </dgm:pt>
    <dgm:pt modelId="{079B9347-051F-4E53-BD2B-51752A3A4F7D}" cxnId="{6CB38EE9-A26B-474E-B181-C5EC8B51A908}" type="sibTrans">
      <dgm:prSet/>
      <dgm:spPr/>
      <dgm:t>
        <a:bodyPr/>
        <a:lstStyle/>
        <a:p>
          <a:endParaRPr lang="da-DK"/>
        </a:p>
      </dgm:t>
    </dgm:pt>
    <dgm:pt modelId="{6EC5D091-89B8-4866-9687-3B12212E5614}">
      <dgm:prSet/>
      <dgm:spPr/>
      <dgm:t>
        <a:bodyPr/>
        <a:lstStyle/>
        <a:p>
          <a:r>
            <a:rPr lang="da-DK" dirty="0"/>
            <a:t>Cystenyrer </a:t>
          </a:r>
          <a:endParaRPr lang="en-US" dirty="0"/>
        </a:p>
      </dgm:t>
    </dgm:pt>
    <dgm:pt modelId="{548CE2E0-8825-455F-94FF-DD2AFBFD6A3A}" cxnId="{C3CA927C-4C6B-4468-AAFF-CC8D91882A2F}" type="sibTrans">
      <dgm:prSet/>
      <dgm:spPr/>
      <dgm:t>
        <a:bodyPr/>
        <a:lstStyle/>
        <a:p>
          <a:endParaRPr lang="en-US"/>
        </a:p>
      </dgm:t>
    </dgm:pt>
    <dgm:pt modelId="{A4380E19-80A0-4156-AB97-DFDBD7916262}" cxnId="{C3CA927C-4C6B-4468-AAFF-CC8D91882A2F}" type="parTrans">
      <dgm:prSet/>
      <dgm:spPr/>
      <dgm:t>
        <a:bodyPr/>
        <a:lstStyle/>
        <a:p>
          <a:endParaRPr lang="en-US"/>
        </a:p>
      </dgm:t>
    </dgm:pt>
    <dgm:pt modelId="{BE13C41C-A4AB-4E10-B0B9-0E38FA95922C}">
      <dgm:prSet/>
      <dgm:spPr/>
      <dgm:t>
        <a:bodyPr/>
        <a:lstStyle/>
        <a:p>
          <a:r>
            <a:rPr lang="en-US" dirty="0" err="1"/>
            <a:t>Sygdomme</a:t>
          </a:r>
          <a:r>
            <a:rPr lang="en-US" dirty="0"/>
            <a:t> </a:t>
          </a:r>
          <a:r>
            <a:rPr lang="en-US" dirty="0" err="1"/>
            <a:t>i</a:t>
          </a:r>
          <a:r>
            <a:rPr lang="en-US" dirty="0"/>
            <a:t> scrotum </a:t>
          </a:r>
          <a:r>
            <a:rPr lang="en-US" dirty="0" err="1"/>
            <a:t>og</a:t>
          </a:r>
          <a:r>
            <a:rPr lang="en-US" dirty="0"/>
            <a:t> testis</a:t>
          </a:r>
        </a:p>
      </dgm:t>
    </dgm:pt>
    <dgm:pt modelId="{725531F4-4376-45DA-85B2-EDAF69A5CB30}" cxnId="{4199EF11-E498-4953-90C0-A89788E2C71A}" type="parTrans">
      <dgm:prSet/>
      <dgm:spPr/>
      <dgm:t>
        <a:bodyPr/>
        <a:lstStyle/>
        <a:p>
          <a:endParaRPr lang="da-DK"/>
        </a:p>
      </dgm:t>
    </dgm:pt>
    <dgm:pt modelId="{37EA424C-A6CD-4C09-82DE-63B843926082}" cxnId="{4199EF11-E498-4953-90C0-A89788E2C71A}" type="sibTrans">
      <dgm:prSet/>
      <dgm:spPr/>
      <dgm:t>
        <a:bodyPr/>
        <a:lstStyle/>
        <a:p>
          <a:endParaRPr lang="da-DK"/>
        </a:p>
      </dgm:t>
    </dgm:pt>
    <dgm:pt modelId="{3975F78D-9B9D-4109-B21E-66244DA20CA9}" type="pres">
      <dgm:prSet presAssocID="{62F7283B-E6B5-46BA-B592-55BFBD894CFF}" presName="Name0" presStyleCnt="0">
        <dgm:presLayoutVars>
          <dgm:dir/>
          <dgm:animLvl val="lvl"/>
          <dgm:resizeHandles val="exact"/>
        </dgm:presLayoutVars>
      </dgm:prSet>
      <dgm:spPr/>
    </dgm:pt>
    <dgm:pt modelId="{741A56A6-B5F1-4ADE-8DEE-4566825C23A3}" type="pres">
      <dgm:prSet presAssocID="{4B153D94-2A96-4E1A-B460-E9FFC00A27CA}" presName="composite" presStyleCnt="0"/>
      <dgm:spPr/>
    </dgm:pt>
    <dgm:pt modelId="{72567E14-2DF0-4698-A27D-CC6A5F2B22B0}" type="pres">
      <dgm:prSet presAssocID="{4B153D94-2A96-4E1A-B460-E9FFC00A27CA}" presName="parTx" presStyleLbl="alignNode1" presStyleIdx="0" presStyleCnt="2">
        <dgm:presLayoutVars>
          <dgm:chMax val="0"/>
          <dgm:chPref val="0"/>
          <dgm:bulletEnabled val="1"/>
        </dgm:presLayoutVars>
      </dgm:prSet>
      <dgm:spPr/>
    </dgm:pt>
    <dgm:pt modelId="{02123F61-F8D3-4614-9080-57D627546D42}" type="pres">
      <dgm:prSet presAssocID="{4B153D94-2A96-4E1A-B460-E9FFC00A27CA}" presName="desTx" presStyleLbl="alignAccFollowNode1" presStyleIdx="0" presStyleCnt="2">
        <dgm:presLayoutVars>
          <dgm:bulletEnabled val="1"/>
        </dgm:presLayoutVars>
      </dgm:prSet>
      <dgm:spPr/>
    </dgm:pt>
    <dgm:pt modelId="{C3D35171-E728-49A7-A9DC-5E0010CDF105}" type="pres">
      <dgm:prSet presAssocID="{739D081B-2024-4F5B-B2D4-A0FC854EB47C}" presName="space" presStyleCnt="0"/>
      <dgm:spPr/>
    </dgm:pt>
    <dgm:pt modelId="{33F514E7-5B07-457F-ABA8-D8ABC3C4195B}" type="pres">
      <dgm:prSet presAssocID="{BB670A84-6BAF-4F79-9FC9-0FFE75A8F7C6}" presName="composite" presStyleCnt="0"/>
      <dgm:spPr/>
    </dgm:pt>
    <dgm:pt modelId="{4E86710F-91BD-410A-BA07-4A180152953E}" type="pres">
      <dgm:prSet presAssocID="{BB670A84-6BAF-4F79-9FC9-0FFE75A8F7C6}" presName="parTx" presStyleLbl="alignNode1" presStyleIdx="1" presStyleCnt="2">
        <dgm:presLayoutVars>
          <dgm:chMax val="0"/>
          <dgm:chPref val="0"/>
          <dgm:bulletEnabled val="1"/>
        </dgm:presLayoutVars>
      </dgm:prSet>
      <dgm:spPr/>
    </dgm:pt>
    <dgm:pt modelId="{CFC86641-01CA-496A-980D-9956A266888B}" type="pres">
      <dgm:prSet presAssocID="{BB670A84-6BAF-4F79-9FC9-0FFE75A8F7C6}" presName="desTx" presStyleLbl="alignAccFollowNode1" presStyleIdx="1" presStyleCnt="2">
        <dgm:presLayoutVars>
          <dgm:bulletEnabled val="1"/>
        </dgm:presLayoutVars>
      </dgm:prSet>
      <dgm:spPr/>
    </dgm:pt>
  </dgm:ptLst>
  <dgm:cxnLst>
    <dgm:cxn modelId="{B4041C04-D166-4ADC-BDF6-3F186841BF7A}" srcId="{4B153D94-2A96-4E1A-B460-E9FFC00A27CA}" destId="{A1D1B550-C428-44BA-ACE5-835A585BF7AD}" srcOrd="1" destOrd="0" parTransId="{5659ED0D-31AE-4F2B-A38F-18DFBC0E6368}" sibTransId="{57F7278F-FE5B-4007-8C23-635F10BF58A9}"/>
    <dgm:cxn modelId="{2C7E1B0B-1BDD-46D3-BEF0-7681FF058EB2}" type="presOf" srcId="{D4C730DA-33D9-476E-9B0B-C86910481A25}" destId="{CFC86641-01CA-496A-980D-9956A266888B}" srcOrd="0" destOrd="5" presId="urn:microsoft.com/office/officeart/2005/8/layout/hList1"/>
    <dgm:cxn modelId="{4199EF11-E498-4953-90C0-A89788E2C71A}" srcId="{BB670A84-6BAF-4F79-9FC9-0FFE75A8F7C6}" destId="{BE13C41C-A4AB-4E10-B0B9-0E38FA95922C}" srcOrd="7" destOrd="0" parTransId="{725531F4-4376-45DA-85B2-EDAF69A5CB30}" sibTransId="{37EA424C-A6CD-4C09-82DE-63B843926082}"/>
    <dgm:cxn modelId="{19BF231A-918B-488A-968B-F33A6B5F1434}" type="presOf" srcId="{C5BE76DE-FF2E-4F9A-9CAE-39E24C665061}" destId="{CFC86641-01CA-496A-980D-9956A266888B}" srcOrd="0" destOrd="0" presId="urn:microsoft.com/office/officeart/2005/8/layout/hList1"/>
    <dgm:cxn modelId="{3B45AE1F-CB8A-48D0-9B2C-49ABE953CA7A}" type="presOf" srcId="{6EC5D091-89B8-4866-9687-3B12212E5614}" destId="{02123F61-F8D3-4614-9080-57D627546D42}" srcOrd="0" destOrd="3" presId="urn:microsoft.com/office/officeart/2005/8/layout/hList1"/>
    <dgm:cxn modelId="{5C93C820-AE74-4449-8EB5-2AF072B1EE32}" type="presOf" srcId="{BB670A84-6BAF-4F79-9FC9-0FFE75A8F7C6}" destId="{4E86710F-91BD-410A-BA07-4A180152953E}" srcOrd="0" destOrd="0" presId="urn:microsoft.com/office/officeart/2005/8/layout/hList1"/>
    <dgm:cxn modelId="{D69B6C23-0C3B-443D-AD3F-8E52A8425644}" srcId="{BB670A84-6BAF-4F79-9FC9-0FFE75A8F7C6}" destId="{9E7F05AD-B98D-4EE4-A09F-6C2881EC4FE2}" srcOrd="6" destOrd="0" parTransId="{AB92B6D4-4784-4D3F-A49F-2DA581F069A8}" sibTransId="{0CFA2946-66F1-4203-B08A-F417143AEE7B}"/>
    <dgm:cxn modelId="{A9478926-8D7C-43B7-AC70-13E2E28469B1}" type="presOf" srcId="{A72F2962-CBB4-4CC5-9447-2E25BD702F85}" destId="{02123F61-F8D3-4614-9080-57D627546D42}" srcOrd="0" destOrd="2" presId="urn:microsoft.com/office/officeart/2005/8/layout/hList1"/>
    <dgm:cxn modelId="{8271AB2D-0EF1-472A-B49C-CDC7C35A2294}" type="presOf" srcId="{FCD25BCE-9504-441A-9FA6-81E007AE3566}" destId="{CFC86641-01CA-496A-980D-9956A266888B}" srcOrd="0" destOrd="4" presId="urn:microsoft.com/office/officeart/2005/8/layout/hList1"/>
    <dgm:cxn modelId="{E515D333-F545-4F5C-9F5D-C2231771941B}" type="presOf" srcId="{62F7283B-E6B5-46BA-B592-55BFBD894CFF}" destId="{3975F78D-9B9D-4109-B21E-66244DA20CA9}" srcOrd="0" destOrd="0" presId="urn:microsoft.com/office/officeart/2005/8/layout/hList1"/>
    <dgm:cxn modelId="{FDEEBD3B-487C-448C-B9F3-E7FCDD20CB37}" srcId="{4B153D94-2A96-4E1A-B460-E9FFC00A27CA}" destId="{C6A47EA6-CAE1-481E-9A77-80A2B1EC0CFB}" srcOrd="0" destOrd="0" parTransId="{D927A187-3D88-4D90-BF2F-CE805DFF7D02}" sibTransId="{E01AB0C3-E83C-4FBB-9FEC-C5BDA34F3295}"/>
    <dgm:cxn modelId="{DE24CC44-5DC6-4FB7-8C3D-F6EB4BF05E34}" srcId="{BB670A84-6BAF-4F79-9FC9-0FFE75A8F7C6}" destId="{2B922F16-3599-41EA-81CC-8FBFFB1FB46C}" srcOrd="1" destOrd="0" parTransId="{4DFA1DAE-EF8A-443B-B6F2-F7E9101646A6}" sibTransId="{EB42BBEE-E7F4-4CA8-B16C-C32328DD6A6A}"/>
    <dgm:cxn modelId="{388D9265-4AAE-4C1A-82E2-23BB5E723296}" type="presOf" srcId="{4B153D94-2A96-4E1A-B460-E9FFC00A27CA}" destId="{72567E14-2DF0-4698-A27D-CC6A5F2B22B0}" srcOrd="0" destOrd="0" presId="urn:microsoft.com/office/officeart/2005/8/layout/hList1"/>
    <dgm:cxn modelId="{E5B62847-DA0B-4F71-BCDB-7F30CAD34C4C}" type="presOf" srcId="{34C20445-2B96-4488-85AF-CB4BFC54C24D}" destId="{02123F61-F8D3-4614-9080-57D627546D42}" srcOrd="0" destOrd="4" presId="urn:microsoft.com/office/officeart/2005/8/layout/hList1"/>
    <dgm:cxn modelId="{E4FB264B-CA57-4A39-B839-85A5F744B3AE}" type="presOf" srcId="{BE13C41C-A4AB-4E10-B0B9-0E38FA95922C}" destId="{CFC86641-01CA-496A-980D-9956A266888B}" srcOrd="0" destOrd="7" presId="urn:microsoft.com/office/officeart/2005/8/layout/hList1"/>
    <dgm:cxn modelId="{C5E9086E-745F-4B6B-8605-55EF210F4DC1}" type="presOf" srcId="{A1D1B550-C428-44BA-ACE5-835A585BF7AD}" destId="{02123F61-F8D3-4614-9080-57D627546D42}" srcOrd="0" destOrd="1" presId="urn:microsoft.com/office/officeart/2005/8/layout/hList1"/>
    <dgm:cxn modelId="{B49A2255-E065-46F4-B69A-AD67EBC3A674}" srcId="{BB670A84-6BAF-4F79-9FC9-0FFE75A8F7C6}" destId="{92BEC271-2C83-46C7-B2FD-AF869D6E8EDE}" srcOrd="3" destOrd="0" parTransId="{691FBAC3-0405-494D-9726-E0C8F739D192}" sibTransId="{A44FEC3F-B254-4E89-9D50-7CE72657E3F4}"/>
    <dgm:cxn modelId="{242B2D59-CA4D-4075-9675-F4557CDF3247}" srcId="{4B153D94-2A96-4E1A-B460-E9FFC00A27CA}" destId="{34C20445-2B96-4488-85AF-CB4BFC54C24D}" srcOrd="4" destOrd="0" parTransId="{49526FAC-E1F1-4597-ACC1-6B3F6A147B6C}" sibTransId="{053D84CB-42C4-4BC3-ADA8-DE9AB8E7C551}"/>
    <dgm:cxn modelId="{85995179-B9F3-494B-B9A4-21231FFE7C5D}" srcId="{BB670A84-6BAF-4F79-9FC9-0FFE75A8F7C6}" destId="{FCD25BCE-9504-441A-9FA6-81E007AE3566}" srcOrd="4" destOrd="0" parTransId="{7443B0C7-D5D6-4187-8953-BAEC3F1DC0E4}" sibTransId="{DC73C92A-C69C-46C2-9BC7-227C7F317926}"/>
    <dgm:cxn modelId="{25B4745A-DDF2-41E7-A78D-4514D81A593B}" srcId="{62F7283B-E6B5-46BA-B592-55BFBD894CFF}" destId="{BB670A84-6BAF-4F79-9FC9-0FFE75A8F7C6}" srcOrd="1" destOrd="0" parTransId="{01C52271-8C8A-4FD9-9715-01FD3E4DBAD4}" sibTransId="{EA1CB967-2CC5-49F6-8885-EBC4EE2C8707}"/>
    <dgm:cxn modelId="{C3CA927C-4C6B-4468-AAFF-CC8D91882A2F}" srcId="{4B153D94-2A96-4E1A-B460-E9FFC00A27CA}" destId="{6EC5D091-89B8-4866-9687-3B12212E5614}" srcOrd="3" destOrd="0" parTransId="{A4380E19-80A0-4156-AB97-DFDBD7916262}" sibTransId="{548CE2E0-8825-455F-94FF-DD2AFBFD6A3A}"/>
    <dgm:cxn modelId="{B0A3AC80-B78F-481B-B395-A1E0DF2A3910}" srcId="{BB670A84-6BAF-4F79-9FC9-0FFE75A8F7C6}" destId="{C5BE76DE-FF2E-4F9A-9CAE-39E24C665061}" srcOrd="0" destOrd="0" parTransId="{596F749A-F1F1-43FA-A6E1-D58FF0DE0A74}" sibTransId="{96AD58B4-8745-4179-8EB0-322002472114}"/>
    <dgm:cxn modelId="{28AC2481-C39E-4D54-A9F4-19B77E5CD771}" type="presOf" srcId="{2B922F16-3599-41EA-81CC-8FBFFB1FB46C}" destId="{CFC86641-01CA-496A-980D-9956A266888B}" srcOrd="0" destOrd="1" presId="urn:microsoft.com/office/officeart/2005/8/layout/hList1"/>
    <dgm:cxn modelId="{3127C783-9C92-456C-B117-A8B388B7C54B}" type="presOf" srcId="{92BEC271-2C83-46C7-B2FD-AF869D6E8EDE}" destId="{CFC86641-01CA-496A-980D-9956A266888B}" srcOrd="0" destOrd="3" presId="urn:microsoft.com/office/officeart/2005/8/layout/hList1"/>
    <dgm:cxn modelId="{5B8E879B-5FC9-45D6-9E0C-9BA87195A7E1}" type="presOf" srcId="{E05D6588-D4A4-4C0C-A75C-863A6A230631}" destId="{CFC86641-01CA-496A-980D-9956A266888B}" srcOrd="0" destOrd="2" presId="urn:microsoft.com/office/officeart/2005/8/layout/hList1"/>
    <dgm:cxn modelId="{A29F51D6-8469-405B-8F36-AB36EF946947}" type="presOf" srcId="{9E7F05AD-B98D-4EE4-A09F-6C2881EC4FE2}" destId="{CFC86641-01CA-496A-980D-9956A266888B}" srcOrd="0" destOrd="6" presId="urn:microsoft.com/office/officeart/2005/8/layout/hList1"/>
    <dgm:cxn modelId="{F7DD5CE1-775B-4B30-9E63-020755F66D34}" type="presOf" srcId="{C6A47EA6-CAE1-481E-9A77-80A2B1EC0CFB}" destId="{02123F61-F8D3-4614-9080-57D627546D42}" srcOrd="0" destOrd="0" presId="urn:microsoft.com/office/officeart/2005/8/layout/hList1"/>
    <dgm:cxn modelId="{2EC973E2-18A7-4219-80C3-1ABD887EA509}" srcId="{BB670A84-6BAF-4F79-9FC9-0FFE75A8F7C6}" destId="{E05D6588-D4A4-4C0C-A75C-863A6A230631}" srcOrd="2" destOrd="0" parTransId="{233650EA-1C4B-4219-9001-275A6AC34790}" sibTransId="{5E6EDD39-37A0-424B-B034-F63AB2573630}"/>
    <dgm:cxn modelId="{6CB38EE9-A26B-474E-B181-C5EC8B51A908}" srcId="{BB670A84-6BAF-4F79-9FC9-0FFE75A8F7C6}" destId="{D4C730DA-33D9-476E-9B0B-C86910481A25}" srcOrd="5" destOrd="0" parTransId="{030AA34D-12C0-4A9D-A072-2DF58BE43443}" sibTransId="{079B9347-051F-4E53-BD2B-51752A3A4F7D}"/>
    <dgm:cxn modelId="{CD0BD2ED-D5D0-451A-8D49-86CB2A63FE90}" srcId="{62F7283B-E6B5-46BA-B592-55BFBD894CFF}" destId="{4B153D94-2A96-4E1A-B460-E9FFC00A27CA}" srcOrd="0" destOrd="0" parTransId="{418AD84E-0BE2-4C6E-8C82-BDEBA975DD6C}" sibTransId="{739D081B-2024-4F5B-B2D4-A0FC854EB47C}"/>
    <dgm:cxn modelId="{4B6ADEF3-5817-4CD5-9B54-229B704ACFED}" srcId="{4B153D94-2A96-4E1A-B460-E9FFC00A27CA}" destId="{A72F2962-CBB4-4CC5-9447-2E25BD702F85}" srcOrd="2" destOrd="0" parTransId="{CF8284AA-5BE8-4FE5-8F56-229763609C79}" sibTransId="{8C974BBC-5E0D-4EAA-B038-F09E4F6A6CF3}"/>
    <dgm:cxn modelId="{294F9D69-A42C-4B8A-B098-563B6D259A01}" type="presParOf" srcId="{3975F78D-9B9D-4109-B21E-66244DA20CA9}" destId="{741A56A6-B5F1-4ADE-8DEE-4566825C23A3}" srcOrd="0" destOrd="0" presId="urn:microsoft.com/office/officeart/2005/8/layout/hList1"/>
    <dgm:cxn modelId="{59998F88-D9D7-4111-B051-410ECDFF4BF8}" type="presParOf" srcId="{741A56A6-B5F1-4ADE-8DEE-4566825C23A3}" destId="{72567E14-2DF0-4698-A27D-CC6A5F2B22B0}" srcOrd="0" destOrd="0" presId="urn:microsoft.com/office/officeart/2005/8/layout/hList1"/>
    <dgm:cxn modelId="{8227159B-C840-4144-9F6F-DA5303CDFA9C}" type="presParOf" srcId="{741A56A6-B5F1-4ADE-8DEE-4566825C23A3}" destId="{02123F61-F8D3-4614-9080-57D627546D42}" srcOrd="1" destOrd="0" presId="urn:microsoft.com/office/officeart/2005/8/layout/hList1"/>
    <dgm:cxn modelId="{CAB0B175-5001-40DD-AAD2-EF40CAB6DAC2}" type="presParOf" srcId="{3975F78D-9B9D-4109-B21E-66244DA20CA9}" destId="{C3D35171-E728-49A7-A9DC-5E0010CDF105}" srcOrd="1" destOrd="0" presId="urn:microsoft.com/office/officeart/2005/8/layout/hList1"/>
    <dgm:cxn modelId="{710E4BD7-D20D-44DE-98FC-C1D2714B55FB}" type="presParOf" srcId="{3975F78D-9B9D-4109-B21E-66244DA20CA9}" destId="{33F514E7-5B07-457F-ABA8-D8ABC3C4195B}" srcOrd="2" destOrd="0" presId="urn:microsoft.com/office/officeart/2005/8/layout/hList1"/>
    <dgm:cxn modelId="{5CFEE47D-D15E-4B64-A295-4B45B0E9FB7D}" type="presParOf" srcId="{33F514E7-5B07-457F-ABA8-D8ABC3C4195B}" destId="{4E86710F-91BD-410A-BA07-4A180152953E}" srcOrd="0" destOrd="0" presId="urn:microsoft.com/office/officeart/2005/8/layout/hList1"/>
    <dgm:cxn modelId="{EF6CBDA4-58E6-4827-94CF-A2FFD32D1000}" type="presParOf" srcId="{33F514E7-5B07-457F-ABA8-D8ABC3C4195B}" destId="{CFC86641-01CA-496A-980D-9956A266888B}"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67E14-2DF0-4698-A27D-CC6A5F2B22B0}">
      <dsp:nvSpPr>
        <dsp:cNvPr id="0" name=""/>
        <dsp:cNvSpPr/>
      </dsp:nvSpPr>
      <dsp:spPr>
        <a:xfrm>
          <a:off x="51" y="29274"/>
          <a:ext cx="4913783" cy="720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da-DK" sz="2500" kern="1200" dirty="0"/>
            <a:t>Nefrologi</a:t>
          </a:r>
          <a:endParaRPr lang="en-US" sz="2500" kern="1200" dirty="0"/>
        </a:p>
      </dsp:txBody>
      <dsp:txXfrm>
        <a:off x="51" y="29274"/>
        <a:ext cx="4913783" cy="720000"/>
      </dsp:txXfrm>
    </dsp:sp>
    <dsp:sp modelId="{02123F61-F8D3-4614-9080-57D627546D42}">
      <dsp:nvSpPr>
        <dsp:cNvPr id="0" name=""/>
        <dsp:cNvSpPr/>
      </dsp:nvSpPr>
      <dsp:spPr>
        <a:xfrm>
          <a:off x="51" y="749274"/>
          <a:ext cx="4913783" cy="35727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da-DK" sz="2500" kern="1200" dirty="0"/>
            <a:t>Akut nyresvigt </a:t>
          </a:r>
          <a:endParaRPr lang="en-US" sz="2500" kern="1200" dirty="0"/>
        </a:p>
        <a:p>
          <a:pPr marL="228600" lvl="1" indent="-228600" algn="l" defTabSz="1111250">
            <a:lnSpc>
              <a:spcPct val="90000"/>
            </a:lnSpc>
            <a:spcBef>
              <a:spcPct val="0"/>
            </a:spcBef>
            <a:spcAft>
              <a:spcPct val="15000"/>
            </a:spcAft>
            <a:buChar char="•"/>
          </a:pPr>
          <a:r>
            <a:rPr lang="da-DK" sz="2500" kern="1200" dirty="0"/>
            <a:t>Kronisk nyresvigt   </a:t>
          </a:r>
          <a:endParaRPr lang="en-US" sz="2500" kern="1200" dirty="0"/>
        </a:p>
        <a:p>
          <a:pPr marL="228600" lvl="1" indent="-228600" algn="l" defTabSz="1111250">
            <a:lnSpc>
              <a:spcPct val="90000"/>
            </a:lnSpc>
            <a:spcBef>
              <a:spcPct val="0"/>
            </a:spcBef>
            <a:spcAft>
              <a:spcPct val="15000"/>
            </a:spcAft>
            <a:buChar char="•"/>
          </a:pPr>
          <a:r>
            <a:rPr lang="en-US" sz="2500" kern="1200" dirty="0"/>
            <a:t>Glomerulonephritis</a:t>
          </a:r>
        </a:p>
        <a:p>
          <a:pPr marL="228600" lvl="1" indent="-228600" algn="l" defTabSz="1111250">
            <a:lnSpc>
              <a:spcPct val="90000"/>
            </a:lnSpc>
            <a:spcBef>
              <a:spcPct val="0"/>
            </a:spcBef>
            <a:spcAft>
              <a:spcPct val="15000"/>
            </a:spcAft>
            <a:buChar char="•"/>
          </a:pPr>
          <a:r>
            <a:rPr lang="da-DK" sz="2500" kern="1200" dirty="0"/>
            <a:t>Cystenyrer </a:t>
          </a:r>
          <a:endParaRPr lang="en-US" sz="2500" kern="1200" dirty="0"/>
        </a:p>
        <a:p>
          <a:pPr marL="228600" lvl="1" indent="-228600" algn="l" defTabSz="1111250">
            <a:lnSpc>
              <a:spcPct val="90000"/>
            </a:lnSpc>
            <a:spcBef>
              <a:spcPct val="0"/>
            </a:spcBef>
            <a:spcAft>
              <a:spcPct val="15000"/>
            </a:spcAft>
            <a:buChar char="•"/>
          </a:pPr>
          <a:r>
            <a:rPr lang="da-DK" sz="2500" kern="1200" dirty="0"/>
            <a:t>Nyrecancer </a:t>
          </a:r>
          <a:endParaRPr lang="en-US" sz="2500" kern="1200" dirty="0"/>
        </a:p>
      </dsp:txBody>
      <dsp:txXfrm>
        <a:off x="51" y="749274"/>
        <a:ext cx="4913783" cy="3572789"/>
      </dsp:txXfrm>
    </dsp:sp>
    <dsp:sp modelId="{4E86710F-91BD-410A-BA07-4A180152953E}">
      <dsp:nvSpPr>
        <dsp:cNvPr id="0" name=""/>
        <dsp:cNvSpPr/>
      </dsp:nvSpPr>
      <dsp:spPr>
        <a:xfrm>
          <a:off x="5601764" y="29274"/>
          <a:ext cx="4913783" cy="720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da-DK" sz="2500" kern="1200"/>
            <a:t>Urologi</a:t>
          </a:r>
          <a:endParaRPr lang="en-US" sz="2500" kern="1200"/>
        </a:p>
      </dsp:txBody>
      <dsp:txXfrm>
        <a:off x="5601764" y="29274"/>
        <a:ext cx="4913783" cy="720000"/>
      </dsp:txXfrm>
    </dsp:sp>
    <dsp:sp modelId="{CFC86641-01CA-496A-980D-9956A266888B}">
      <dsp:nvSpPr>
        <dsp:cNvPr id="0" name=""/>
        <dsp:cNvSpPr/>
      </dsp:nvSpPr>
      <dsp:spPr>
        <a:xfrm>
          <a:off x="5601764" y="749274"/>
          <a:ext cx="4913783" cy="35727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da-DK" sz="2500" kern="1200" dirty="0"/>
            <a:t>Urinvejsinfektion</a:t>
          </a:r>
          <a:endParaRPr lang="en-US" sz="2500" kern="1200" dirty="0"/>
        </a:p>
        <a:p>
          <a:pPr marL="228600" lvl="1" indent="-228600" algn="l" defTabSz="1111250">
            <a:lnSpc>
              <a:spcPct val="90000"/>
            </a:lnSpc>
            <a:spcBef>
              <a:spcPct val="0"/>
            </a:spcBef>
            <a:spcAft>
              <a:spcPct val="15000"/>
            </a:spcAft>
            <a:buChar char="•"/>
          </a:pPr>
          <a:r>
            <a:rPr lang="da-DK" sz="2500" kern="1200" dirty="0"/>
            <a:t>Urinvejssten </a:t>
          </a:r>
          <a:endParaRPr lang="en-US" sz="2500" kern="1200" dirty="0"/>
        </a:p>
        <a:p>
          <a:pPr marL="228600" lvl="1" indent="-228600" algn="l" defTabSz="1111250">
            <a:lnSpc>
              <a:spcPct val="90000"/>
            </a:lnSpc>
            <a:spcBef>
              <a:spcPct val="0"/>
            </a:spcBef>
            <a:spcAft>
              <a:spcPct val="15000"/>
            </a:spcAft>
            <a:buChar char="•"/>
          </a:pPr>
          <a:r>
            <a:rPr lang="da-DK" sz="2500" kern="1200" dirty="0"/>
            <a:t>LUTS </a:t>
          </a:r>
          <a:endParaRPr lang="en-US" sz="2500" kern="1200" dirty="0"/>
        </a:p>
        <a:p>
          <a:pPr marL="228600" lvl="1" indent="-228600" algn="l" defTabSz="1111250">
            <a:lnSpc>
              <a:spcPct val="90000"/>
            </a:lnSpc>
            <a:spcBef>
              <a:spcPct val="0"/>
            </a:spcBef>
            <a:spcAft>
              <a:spcPct val="15000"/>
            </a:spcAft>
            <a:buChar char="•"/>
          </a:pPr>
          <a:r>
            <a:rPr lang="da-DK" sz="2500" kern="1200" dirty="0"/>
            <a:t>Inkontinens</a:t>
          </a:r>
          <a:endParaRPr lang="en-US" sz="2500" kern="1200" dirty="0"/>
        </a:p>
        <a:p>
          <a:pPr marL="228600" lvl="1" indent="-228600" algn="l" defTabSz="1111250">
            <a:lnSpc>
              <a:spcPct val="90000"/>
            </a:lnSpc>
            <a:spcBef>
              <a:spcPct val="0"/>
            </a:spcBef>
            <a:spcAft>
              <a:spcPct val="15000"/>
            </a:spcAft>
            <a:buChar char="•"/>
          </a:pPr>
          <a:r>
            <a:rPr lang="da-DK" sz="2500" kern="1200" dirty="0"/>
            <a:t>Blærecancer </a:t>
          </a:r>
          <a:endParaRPr lang="en-US" sz="2500" kern="1200" dirty="0"/>
        </a:p>
        <a:p>
          <a:pPr marL="228600" lvl="1" indent="-228600" algn="l" defTabSz="1111250">
            <a:lnSpc>
              <a:spcPct val="90000"/>
            </a:lnSpc>
            <a:spcBef>
              <a:spcPct val="0"/>
            </a:spcBef>
            <a:spcAft>
              <a:spcPct val="15000"/>
            </a:spcAft>
            <a:buChar char="•"/>
          </a:pPr>
          <a:r>
            <a:rPr lang="en-US" sz="2500" kern="1200" dirty="0" err="1"/>
            <a:t>Prostata</a:t>
          </a:r>
          <a:r>
            <a:rPr lang="en-US" sz="2500" kern="1200" dirty="0"/>
            <a:t> cancer </a:t>
          </a:r>
        </a:p>
        <a:p>
          <a:pPr marL="228600" lvl="1" indent="-228600" algn="l" defTabSz="1111250">
            <a:lnSpc>
              <a:spcPct val="90000"/>
            </a:lnSpc>
            <a:spcBef>
              <a:spcPct val="0"/>
            </a:spcBef>
            <a:spcAft>
              <a:spcPct val="15000"/>
            </a:spcAft>
            <a:buChar char="•"/>
          </a:pPr>
          <a:r>
            <a:rPr lang="da-DK" sz="2500" kern="1200" dirty="0"/>
            <a:t>Peniscancer  </a:t>
          </a:r>
          <a:endParaRPr lang="en-US" sz="2500" kern="1200" dirty="0"/>
        </a:p>
        <a:p>
          <a:pPr marL="228600" lvl="1" indent="-228600" algn="l" defTabSz="1111250">
            <a:lnSpc>
              <a:spcPct val="90000"/>
            </a:lnSpc>
            <a:spcBef>
              <a:spcPct val="0"/>
            </a:spcBef>
            <a:spcAft>
              <a:spcPct val="15000"/>
            </a:spcAft>
            <a:buChar char="•"/>
          </a:pPr>
          <a:r>
            <a:rPr lang="en-US" sz="2500" kern="1200" dirty="0" err="1"/>
            <a:t>Sygdomme</a:t>
          </a:r>
          <a:r>
            <a:rPr lang="en-US" sz="2500" kern="1200" dirty="0"/>
            <a:t> </a:t>
          </a:r>
          <a:r>
            <a:rPr lang="en-US" sz="2500" kern="1200" dirty="0" err="1"/>
            <a:t>i</a:t>
          </a:r>
          <a:r>
            <a:rPr lang="en-US" sz="2500" kern="1200" dirty="0"/>
            <a:t> scrotum </a:t>
          </a:r>
          <a:r>
            <a:rPr lang="en-US" sz="2500" kern="1200" dirty="0" err="1"/>
            <a:t>og</a:t>
          </a:r>
          <a:r>
            <a:rPr lang="en-US" sz="2500" kern="1200" dirty="0"/>
            <a:t> testis</a:t>
          </a:r>
        </a:p>
      </dsp:txBody>
      <dsp:txXfrm>
        <a:off x="5601764" y="749274"/>
        <a:ext cx="4913783" cy="357278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2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da-DK" sz="1800" strike="noStrike" u="none">
                <a:solidFill>
                  <a:schemeClr val="dk1"/>
                </a:solidFill>
                <a:effectLst/>
                <a:uFillTx/>
                <a:latin typeface="Arial"/>
              </a:rPr>
              <a:t>Click to move the slide</a:t>
            </a:r>
            <a:endParaRPr b="0" lang="da-DK" sz="1800" strike="noStrike" u="none">
              <a:solidFill>
                <a:schemeClr val="dk1"/>
              </a:solidFill>
              <a:effectLst/>
              <a:uFillTx/>
              <a:latin typeface="Arial"/>
            </a:endParaRPr>
          </a:p>
        </p:txBody>
      </p:sp>
      <p:sp>
        <p:nvSpPr>
          <p:cNvPr id="11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DK" sz="2000" strike="noStrike" u="none">
                <a:solidFill>
                  <a:srgbClr val="000000"/>
                </a:solidFill>
                <a:effectLst/>
                <a:uFillTx/>
                <a:latin typeface="Arial"/>
              </a:rPr>
              <a:t>Click to edit the notes format</a:t>
            </a:r>
            <a:endParaRPr b="0" lang="en-DK" sz="2000" strike="noStrike" u="none">
              <a:solidFill>
                <a:srgbClr val="000000"/>
              </a:solidFill>
              <a:effectLst/>
              <a:uFillTx/>
              <a:latin typeface="Arial"/>
            </a:endParaRPr>
          </a:p>
        </p:txBody>
      </p:sp>
      <p:sp>
        <p:nvSpPr>
          <p:cNvPr id="117"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DK" sz="1400" strike="noStrike" u="none">
                <a:solidFill>
                  <a:srgbClr val="000000"/>
                </a:solidFill>
                <a:effectLst/>
                <a:uFillTx/>
                <a:latin typeface="Times New Roman"/>
              </a:rPr>
              <a:t>&lt;header&gt;</a:t>
            </a:r>
            <a:endParaRPr b="0" lang="en-DK" sz="1400" strike="noStrike" u="none">
              <a:solidFill>
                <a:srgbClr val="000000"/>
              </a:solidFill>
              <a:effectLst/>
              <a:uFillTx/>
              <a:latin typeface="Times New Roman"/>
            </a:endParaRPr>
          </a:p>
        </p:txBody>
      </p:sp>
      <p:sp>
        <p:nvSpPr>
          <p:cNvPr id="118" name="PlaceHolder 4"/>
          <p:cNvSpPr>
            <a:spLocks noGrp="1"/>
          </p:cNvSpPr>
          <p:nvPr>
            <p:ph type="dt" idx="61"/>
          </p:nvPr>
        </p:nvSpPr>
        <p:spPr>
          <a:xfrm>
            <a:off x="4278960" y="0"/>
            <a:ext cx="3280680" cy="534240"/>
          </a:xfrm>
          <a:prstGeom prst="rect">
            <a:avLst/>
          </a:prstGeom>
          <a:noFill/>
          <a:ln w="0">
            <a:noFill/>
          </a:ln>
        </p:spPr>
        <p:txBody>
          <a:bodyPr lIns="0" rIns="0" tIns="0" bIns="0" anchor="t">
            <a:noAutofit/>
          </a:bodyPr>
          <a:lstStyle>
            <a:lvl1pPr indent="0" algn="r">
              <a:buNone/>
              <a:defRPr b="0" lang="en-DK" sz="1400" strike="noStrike" u="none">
                <a:solidFill>
                  <a:srgbClr val="000000"/>
                </a:solidFill>
                <a:effectLst/>
                <a:uFillTx/>
                <a:latin typeface="Times New Roman"/>
              </a:defRPr>
            </a:lvl1pPr>
          </a:lstStyle>
          <a:p>
            <a:pPr indent="0" algn="r">
              <a:buNone/>
            </a:pPr>
            <a:r>
              <a:rPr b="0" lang="en-DK" sz="1400" strike="noStrike" u="none">
                <a:solidFill>
                  <a:srgbClr val="000000"/>
                </a:solidFill>
                <a:effectLst/>
                <a:uFillTx/>
                <a:latin typeface="Times New Roman"/>
              </a:rPr>
              <a:t>&lt;date/time&gt;</a:t>
            </a:r>
            <a:endParaRPr b="0" lang="en-DK" sz="1400" strike="noStrike" u="none">
              <a:solidFill>
                <a:srgbClr val="000000"/>
              </a:solidFill>
              <a:effectLst/>
              <a:uFillTx/>
              <a:latin typeface="Times New Roman"/>
            </a:endParaRPr>
          </a:p>
        </p:txBody>
      </p:sp>
      <p:sp>
        <p:nvSpPr>
          <p:cNvPr id="119" name="PlaceHolder 5"/>
          <p:cNvSpPr>
            <a:spLocks noGrp="1"/>
          </p:cNvSpPr>
          <p:nvPr>
            <p:ph type="ftr" idx="62"/>
          </p:nvPr>
        </p:nvSpPr>
        <p:spPr>
          <a:xfrm>
            <a:off x="0" y="10157400"/>
            <a:ext cx="3280680" cy="534240"/>
          </a:xfrm>
          <a:prstGeom prst="rect">
            <a:avLst/>
          </a:prstGeom>
          <a:noFill/>
          <a:ln w="0">
            <a:noFill/>
          </a:ln>
        </p:spPr>
        <p:txBody>
          <a:bodyPr lIns="0" rIns="0" tIns="0" bIns="0" anchor="b">
            <a:noAutofit/>
          </a:bodyPr>
          <a:lstStyle>
            <a:lvl1pPr indent="0">
              <a:buNone/>
              <a:defRPr b="0" lang="en-DK" sz="1400" strike="noStrike" u="none">
                <a:solidFill>
                  <a:srgbClr val="000000"/>
                </a:solidFill>
                <a:effectLst/>
                <a:uFillTx/>
                <a:latin typeface="Times New Roman"/>
              </a:defRPr>
            </a:lvl1pPr>
          </a:lstStyle>
          <a:p>
            <a:pPr indent="0">
              <a:buNone/>
            </a:pPr>
            <a:r>
              <a:rPr b="0" lang="en-DK" sz="1400" strike="noStrike" u="none">
                <a:solidFill>
                  <a:srgbClr val="000000"/>
                </a:solidFill>
                <a:effectLst/>
                <a:uFillTx/>
                <a:latin typeface="Times New Roman"/>
              </a:rPr>
              <a:t>&lt;footer&gt;</a:t>
            </a:r>
            <a:endParaRPr b="0" lang="en-DK" sz="1400" strike="noStrike" u="none">
              <a:solidFill>
                <a:srgbClr val="000000"/>
              </a:solidFill>
              <a:effectLst/>
              <a:uFillTx/>
              <a:latin typeface="Times New Roman"/>
            </a:endParaRPr>
          </a:p>
        </p:txBody>
      </p:sp>
      <p:sp>
        <p:nvSpPr>
          <p:cNvPr id="120" name="PlaceHolder 6"/>
          <p:cNvSpPr>
            <a:spLocks noGrp="1"/>
          </p:cNvSpPr>
          <p:nvPr>
            <p:ph type="sldNum" idx="63"/>
          </p:nvPr>
        </p:nvSpPr>
        <p:spPr>
          <a:xfrm>
            <a:off x="4278960" y="10157400"/>
            <a:ext cx="3280680" cy="534240"/>
          </a:xfrm>
          <a:prstGeom prst="rect">
            <a:avLst/>
          </a:prstGeom>
          <a:noFill/>
          <a:ln w="0">
            <a:noFill/>
          </a:ln>
        </p:spPr>
        <p:txBody>
          <a:bodyPr lIns="0" rIns="0" tIns="0" bIns="0" anchor="b">
            <a:noAutofit/>
          </a:bodyPr>
          <a:lstStyle>
            <a:lvl1pPr indent="0" algn="r">
              <a:buNone/>
              <a:defRPr b="0" lang="en-DK" sz="1400" strike="noStrike" u="none">
                <a:solidFill>
                  <a:srgbClr val="000000"/>
                </a:solidFill>
                <a:effectLst/>
                <a:uFillTx/>
                <a:latin typeface="Times New Roman"/>
              </a:defRPr>
            </a:lvl1pPr>
          </a:lstStyle>
          <a:p>
            <a:pPr indent="0" algn="r">
              <a:buNone/>
            </a:pPr>
            <a:fld id="{E8EF2D9C-868C-4F0A-BC6C-2E7AE3B2D8B7}" type="slidenum">
              <a:rPr b="0" lang="en-DK" sz="1400" strike="noStrike" u="none">
                <a:solidFill>
                  <a:srgbClr val="000000"/>
                </a:solidFill>
                <a:effectLst/>
                <a:uFillTx/>
                <a:latin typeface="Times New Roman"/>
              </a:rPr>
              <a:t>&lt;number&gt;</a:t>
            </a:fld>
            <a:endParaRPr b="0" lang="en-DK"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sldImg"/>
          </p:nvPr>
        </p:nvSpPr>
        <p:spPr>
          <a:xfrm>
            <a:off x="685800" y="1143000"/>
            <a:ext cx="5486040" cy="3085920"/>
          </a:xfrm>
          <a:prstGeom prst="rect">
            <a:avLst/>
          </a:prstGeom>
          <a:ln w="0">
            <a:noFill/>
          </a:ln>
        </p:spPr>
      </p:sp>
      <p:sp>
        <p:nvSpPr>
          <p:cNvPr id="43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Senkomplikationer ved diabetes:</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Makrovaskulær. Komplikationer i de større arterier:</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a:t>
            </a:r>
            <a:r>
              <a:rPr b="0" lang="en-US" sz="2000" strike="noStrike" u="none">
                <a:solidFill>
                  <a:srgbClr val="000000"/>
                </a:solidFill>
                <a:effectLst/>
                <a:uFillTx/>
                <a:latin typeface="Arial"/>
              </a:rPr>
              <a:t>* Aterosklerose og blodpropper i hjerte og hjerne.</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Mikrovaskulære. Komplikationer i de små arterier:</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 Retinopati: Nedsat cirkulation, og dannelse af skrøbelige blodkar -&gt; blødninger i nethinden -&gt; nedsat syn</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 nerfropati: Lækage med protein i urinen.</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 Neuropati: Især ben og fødder. Neddsat smerte og temperatur sans. Neurpatiske smerter.</a:t>
            </a:r>
            <a:endParaRPr b="0" lang="en-DK" sz="2000" strike="noStrike" u="none">
              <a:solidFill>
                <a:srgbClr val="000000"/>
              </a:solidFill>
              <a:effectLst/>
              <a:uFillTx/>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685800" y="1143000"/>
            <a:ext cx="5486040" cy="3085920"/>
          </a:xfrm>
          <a:prstGeom prst="rect">
            <a:avLst/>
          </a:prstGeom>
          <a:ln w="0">
            <a:noFill/>
          </a:ln>
        </p:spPr>
      </p:sp>
      <p:sp>
        <p:nvSpPr>
          <p:cNvPr id="43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Prærenal er det hyppigste. Som led i anden sygdom ses påvirkning af nyrefunktionen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Kan altså indeles efter den anatomiske lokalitet for ætiologien bag det akutte nyresvigt. </a:t>
            </a:r>
            <a:endParaRPr b="0" lang="en-DK" sz="2000" strike="noStrike" u="none">
              <a:solidFill>
                <a:srgbClr val="000000"/>
              </a:solidFill>
              <a:effectLst/>
              <a:uFillTx/>
              <a:latin typeface="Arial"/>
            </a:endParaRPr>
          </a:p>
        </p:txBody>
      </p:sp>
      <p:sp>
        <p:nvSpPr>
          <p:cNvPr id="439" name="PlaceHolder 3"/>
          <p:cNvSpPr>
            <a:spLocks noGrp="1"/>
          </p:cNvSpPr>
          <p:nvPr>
            <p:ph type="sldNum" idx="71"/>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685800" y="1143000"/>
            <a:ext cx="5486040" cy="3085920"/>
          </a:xfrm>
          <a:prstGeom prst="rect">
            <a:avLst/>
          </a:prstGeom>
          <a:ln w="0">
            <a:noFill/>
          </a:ln>
        </p:spPr>
      </p:sp>
      <p:sp>
        <p:nvSpPr>
          <p:cNvPr id="44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Oversigt over inddelingen af akut nyresvigt.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Prerænal: Nedsat blodflow</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Renal: Skade af selve nyrevævet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Postrenal: obstruktion af urin flow -&gt; stase.</a:t>
            </a:r>
            <a:endParaRPr b="0" lang="en-DK" sz="2000" strike="noStrike" u="none">
              <a:solidFill>
                <a:srgbClr val="000000"/>
              </a:solidFill>
              <a:effectLst/>
              <a:uFillTx/>
              <a:latin typeface="Arial"/>
            </a:endParaRPr>
          </a:p>
        </p:txBody>
      </p:sp>
      <p:sp>
        <p:nvSpPr>
          <p:cNvPr id="442" name="PlaceHolder 3"/>
          <p:cNvSpPr>
            <a:spLocks noGrp="1"/>
          </p:cNvSpPr>
          <p:nvPr>
            <p:ph type="sldNum" idx="72"/>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685800" y="1143000"/>
            <a:ext cx="5486040" cy="3085920"/>
          </a:xfrm>
          <a:prstGeom prst="rect">
            <a:avLst/>
          </a:prstGeom>
          <a:ln w="0">
            <a:noFill/>
          </a:ln>
        </p:spPr>
      </p:sp>
      <p:sp>
        <p:nvSpPr>
          <p:cNvPr id="44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*Nyrearteriestenose = mistænk ved behandlingsresistent hypertension og påvirket nyrefunktion!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Kan udvikle sig til ATIN/shocknyre der er en renal nyresvigt. Således også her som mange andre steder en ikke sort/hvid inddeling.</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En "triple whammy" er en potentielt farlig kombination af tre lægemiddelgrupper der kan medføre akut nyresvigt:</a:t>
            </a:r>
            <a:endParaRPr b="0" lang="en-DK" sz="2000" strike="noStrike" u="none">
              <a:solidFill>
                <a:srgbClr val="000000"/>
              </a:solidFill>
              <a:effectLst/>
              <a:uFillTx/>
              <a:latin typeface="Arial"/>
            </a:endParaRPr>
          </a:p>
          <a:p>
            <a:pPr marL="216000" indent="-216000">
              <a:lnSpc>
                <a:spcPct val="100000"/>
              </a:lnSpc>
              <a:buClr>
                <a:srgbClr val="000000"/>
              </a:buClr>
              <a:buFont typeface="+mj-lt"/>
              <a:buAutoNum type="arabicPeriod"/>
            </a:pPr>
            <a:r>
              <a:rPr b="0" lang="da-DK" sz="2000" strike="noStrike" u="none">
                <a:solidFill>
                  <a:srgbClr val="000000"/>
                </a:solidFill>
                <a:effectLst/>
                <a:uFillTx/>
                <a:latin typeface="Arial"/>
              </a:rPr>
              <a:t>ACE-hæmmer/AT2-antagonist</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Dilaterer efferente arteriole i glomerulus</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Reducerer filtrationstrykket</a:t>
            </a:r>
            <a:endParaRPr b="0" lang="en-DK" sz="2000" strike="noStrike" u="none">
              <a:solidFill>
                <a:srgbClr val="000000"/>
              </a:solidFill>
              <a:effectLst/>
              <a:uFillTx/>
              <a:latin typeface="Arial"/>
            </a:endParaRPr>
          </a:p>
          <a:p>
            <a:pPr marL="216000" indent="-216000">
              <a:lnSpc>
                <a:spcPct val="100000"/>
              </a:lnSpc>
              <a:buClr>
                <a:srgbClr val="000000"/>
              </a:buClr>
              <a:buFont typeface="+mj-lt"/>
              <a:buAutoNum type="arabicPeriod" startAt="2"/>
            </a:pPr>
            <a:r>
              <a:rPr b="0" lang="da-DK" sz="2000" strike="noStrike" u="none">
                <a:solidFill>
                  <a:srgbClr val="000000"/>
                </a:solidFill>
                <a:effectLst/>
                <a:uFillTx/>
                <a:latin typeface="Arial"/>
              </a:rPr>
              <a:t>NSAID</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Hæmmer prostaglandinsyntesen</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Medfører konstriktion af afferente arteriole</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Reducerer nyregennemblødningen</a:t>
            </a:r>
            <a:endParaRPr b="0" lang="en-DK" sz="2000" strike="noStrike" u="none">
              <a:solidFill>
                <a:srgbClr val="000000"/>
              </a:solidFill>
              <a:effectLst/>
              <a:uFillTx/>
              <a:latin typeface="Arial"/>
            </a:endParaRPr>
          </a:p>
          <a:p>
            <a:pPr marL="216000" indent="-216000">
              <a:lnSpc>
                <a:spcPct val="100000"/>
              </a:lnSpc>
              <a:buClr>
                <a:srgbClr val="000000"/>
              </a:buClr>
              <a:buFont typeface="+mj-lt"/>
              <a:buAutoNum type="arabicPeriod" startAt="3"/>
            </a:pPr>
            <a:r>
              <a:rPr b="0" lang="da-DK" sz="2000" strike="noStrike" u="none">
                <a:solidFill>
                  <a:srgbClr val="000000"/>
                </a:solidFill>
                <a:effectLst/>
                <a:uFillTx/>
                <a:latin typeface="Arial"/>
              </a:rPr>
              <a:t>Diuretika</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Øger vandudskillelsen</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Kan medføre dehydrering</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Når disse tre typer medicin kombineres, får man en </a:t>
            </a:r>
            <a:r>
              <a:rPr b="0" lang="en-US" sz="2000" strike="noStrike" u="none">
                <a:solidFill>
                  <a:srgbClr val="000000"/>
                </a:solidFill>
                <a:effectLst/>
                <a:uFillTx/>
                <a:latin typeface="Arial"/>
              </a:rPr>
              <a:t>shitstorm</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Nedsat </a:t>
            </a:r>
            <a:r>
              <a:rPr b="0" lang="en-US" sz="2000" strike="noStrike" u="none">
                <a:solidFill>
                  <a:srgbClr val="000000"/>
                </a:solidFill>
                <a:effectLst/>
                <a:uFillTx/>
                <a:latin typeface="Arial"/>
              </a:rPr>
              <a:t>flow</a:t>
            </a:r>
            <a:r>
              <a:rPr b="0" lang="da-DK" sz="2000" strike="noStrike" u="none">
                <a:solidFill>
                  <a:srgbClr val="000000"/>
                </a:solidFill>
                <a:effectLst/>
                <a:uFillTx/>
                <a:latin typeface="Arial"/>
              </a:rPr>
              <a:t> ind i glomerulus (NSAID)</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en-US" sz="2000" strike="noStrike" u="none">
                <a:solidFill>
                  <a:srgbClr val="000000"/>
                </a:solidFill>
                <a:effectLst/>
                <a:uFillTx/>
                <a:latin typeface="Arial"/>
              </a:rPr>
              <a:t>Øget flow</a:t>
            </a:r>
            <a:r>
              <a:rPr b="0" lang="da-DK" sz="2000" strike="noStrike" u="none">
                <a:solidFill>
                  <a:srgbClr val="000000"/>
                </a:solidFill>
                <a:effectLst/>
                <a:uFillTx/>
                <a:latin typeface="Arial"/>
              </a:rPr>
              <a:t> ud af glomerulus (ACE-hæmmer)</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Væskemangel (diuretika)</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Resultatet bliver kraftigt nedsat nyregennemblødning og filtration → akut nyresvigt.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Dette ses særligt hos ældre patienter og i situationer med i forvejen nedsat nyregennemblødning (fx ved feber, opkastning eller diarré).</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445" name="PlaceHolder 3"/>
          <p:cNvSpPr>
            <a:spLocks noGrp="1"/>
          </p:cNvSpPr>
          <p:nvPr>
            <p:ph type="sldNum" idx="73"/>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685800" y="1143000"/>
            <a:ext cx="5486040" cy="3085920"/>
          </a:xfrm>
          <a:prstGeom prst="rect">
            <a:avLst/>
          </a:prstGeom>
          <a:ln w="0">
            <a:noFill/>
          </a:ln>
        </p:spPr>
      </p:sp>
      <p:sp>
        <p:nvSpPr>
          <p:cNvPr id="44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448" name="PlaceHolder 3"/>
          <p:cNvSpPr>
            <a:spLocks noGrp="1"/>
          </p:cNvSpPr>
          <p:nvPr>
            <p:ph type="sldNum" idx="74"/>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685800" y="1143000"/>
            <a:ext cx="5486040" cy="3085920"/>
          </a:xfrm>
          <a:prstGeom prst="rect">
            <a:avLst/>
          </a:prstGeom>
          <a:ln w="0">
            <a:noFill/>
          </a:ln>
        </p:spPr>
      </p:sp>
      <p:sp>
        <p:nvSpPr>
          <p:cNvPr id="45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451" name="PlaceHolder 3"/>
          <p:cNvSpPr>
            <a:spLocks noGrp="1"/>
          </p:cNvSpPr>
          <p:nvPr>
            <p:ph type="sldNum" idx="75"/>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685800" y="1143000"/>
            <a:ext cx="5486040" cy="3085920"/>
          </a:xfrm>
          <a:prstGeom prst="rect">
            <a:avLst/>
          </a:prstGeom>
          <a:ln w="0">
            <a:noFill/>
          </a:ln>
        </p:spPr>
      </p:sp>
      <p:sp>
        <p:nvSpPr>
          <p:cNvPr id="45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KAD: blandt andet til behandling ved akut urinretention, men også til overvågning af urinproduktionen.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Et "kateter à demeure" (KAD) er et kateter, der ligger permanent i urinblæren for at dræne urinen.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A</a:t>
            </a:r>
            <a:r>
              <a:rPr b="0" lang="da-DK" sz="2000" strike="noStrike" u="none">
                <a:solidFill>
                  <a:srgbClr val="000000"/>
                </a:solidFill>
                <a:effectLst/>
                <a:uFillTx/>
                <a:latin typeface="Arial"/>
              </a:rPr>
              <a:t>nlægges enten gennem urinrøret (transurethralt blærekateter) eller gennem maven (suprapubisk kateter). KAD anvendes ofte ved langvarige indgreb for at overvåge urinproduktionen</a:t>
            </a:r>
            <a:r>
              <a:rPr b="0" lang="en-US" sz="2000" strike="noStrike" u="none">
                <a:solidFill>
                  <a:srgbClr val="000000"/>
                </a:solidFill>
                <a:effectLst/>
                <a:uFillTx/>
                <a:latin typeface="Arial"/>
              </a:rPr>
              <a:t>. Suprapubisk væleges især ved behov for langvarig brug eller hvis uretra er helt blokeret eller skadet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e8e8e8"/>
                </a:solidFill>
                <a:effectLst/>
                <a:uFillTx/>
                <a:latin typeface="Google Sans"/>
              </a:rPr>
              <a:t>Indikation:</a:t>
            </a:r>
            <a:endParaRPr b="0" lang="en-DK" sz="2000" strike="noStrike" u="none">
              <a:solidFill>
                <a:srgbClr val="000000"/>
              </a:solidFill>
              <a:effectLst/>
              <a:uFillTx/>
              <a:latin typeface="Arial"/>
            </a:endParaRPr>
          </a:p>
          <a:p>
            <a:pPr marL="171360" indent="-171360">
              <a:lnSpc>
                <a:spcPct val="100000"/>
              </a:lnSpc>
              <a:buClr>
                <a:srgbClr val="e8e8e8"/>
              </a:buClr>
              <a:buFont typeface="Arial"/>
              <a:buChar char="•"/>
            </a:pPr>
            <a:r>
              <a:rPr b="0" lang="da-DK" sz="2000" strike="noStrike" u="none">
                <a:solidFill>
                  <a:srgbClr val="e8e8e8"/>
                </a:solidFill>
                <a:effectLst/>
                <a:uFillTx/>
                <a:latin typeface="Google Sans"/>
              </a:rPr>
              <a:t>Ophævelse af urinretention</a:t>
            </a:r>
            <a:endParaRPr b="0" lang="en-DK" sz="2000" strike="noStrike" u="none">
              <a:solidFill>
                <a:srgbClr val="000000"/>
              </a:solidFill>
              <a:effectLst/>
              <a:uFillTx/>
              <a:latin typeface="Arial"/>
            </a:endParaRPr>
          </a:p>
          <a:p>
            <a:pPr marL="171360" indent="-171360">
              <a:lnSpc>
                <a:spcPct val="100000"/>
              </a:lnSpc>
              <a:buClr>
                <a:srgbClr val="e8e8e8"/>
              </a:buClr>
              <a:buFont typeface="Arial"/>
              <a:buChar char="•"/>
            </a:pPr>
            <a:r>
              <a:rPr b="0" lang="da-DK" sz="2000" strike="noStrike" u="none">
                <a:solidFill>
                  <a:srgbClr val="e8e8e8"/>
                </a:solidFill>
                <a:effectLst/>
                <a:uFillTx/>
                <a:latin typeface="Google Sans"/>
              </a:rPr>
              <a:t>Sikre drænage ved dysfungerende blærefunktion</a:t>
            </a:r>
            <a:endParaRPr b="0" lang="en-DK" sz="2000" strike="noStrike" u="none">
              <a:solidFill>
                <a:srgbClr val="000000"/>
              </a:solidFill>
              <a:effectLst/>
              <a:uFillTx/>
              <a:latin typeface="Arial"/>
            </a:endParaRPr>
          </a:p>
          <a:p>
            <a:pPr marL="171360" indent="-171360">
              <a:lnSpc>
                <a:spcPct val="100000"/>
              </a:lnSpc>
              <a:buClr>
                <a:srgbClr val="e8e8e8"/>
              </a:buClr>
              <a:buFont typeface="Arial"/>
              <a:buChar char="•"/>
            </a:pPr>
            <a:r>
              <a:rPr b="0" lang="da-DK" sz="2000" strike="noStrike" u="none">
                <a:solidFill>
                  <a:srgbClr val="e8e8e8"/>
                </a:solidFill>
                <a:effectLst/>
                <a:uFillTx/>
                <a:latin typeface="Google Sans"/>
              </a:rPr>
              <a:t>Tømining af blære før og under operation</a:t>
            </a:r>
            <a:r>
              <a:rPr b="0" lang="en-US" sz="2000" strike="noStrike" u="none">
                <a:solidFill>
                  <a:srgbClr val="e8e8e8"/>
                </a:solidFill>
                <a:effectLst/>
                <a:uFillTx/>
                <a:latin typeface="Google Sans"/>
              </a:rPr>
              <a:t>m</a:t>
            </a:r>
            <a:r>
              <a:rPr b="0" lang="da-DK" sz="2000" strike="noStrike" u="none">
                <a:solidFill>
                  <a:srgbClr val="e8e8e8"/>
                </a:solidFill>
                <a:effectLst/>
                <a:uFillTx/>
                <a:latin typeface="Google Sans"/>
              </a:rPr>
              <a:t>Monitorering af urinproduktion/væskebalance</a:t>
            </a:r>
            <a:endParaRPr b="0" lang="en-DK" sz="2000" strike="noStrike" u="none">
              <a:solidFill>
                <a:srgbClr val="000000"/>
              </a:solidFill>
              <a:effectLst/>
              <a:uFillTx/>
              <a:latin typeface="Arial"/>
            </a:endParaRPr>
          </a:p>
          <a:p>
            <a:pPr indent="0">
              <a:lnSpc>
                <a:spcPct val="100000"/>
              </a:lnSpc>
              <a:buNone/>
              <a:tabLst>
                <a:tab algn="l" pos="0"/>
              </a:tabLst>
            </a:pPr>
            <a:r>
              <a:rPr b="0" lang="da-DK" sz="2000" strike="noStrike" u="none">
                <a:solidFill>
                  <a:srgbClr val="e8e8e8"/>
                </a:solidFill>
                <a:effectLst/>
                <a:uFillTx/>
                <a:latin typeface="Google Sans"/>
              </a:rPr>
              <a:t>*  Mm </a:t>
            </a:r>
            <a:endParaRPr b="0" lang="en-DK" sz="2000" strike="noStrike" u="none">
              <a:solidFill>
                <a:srgbClr val="000000"/>
              </a:solidFill>
              <a:effectLst/>
              <a:uFillTx/>
              <a:latin typeface="Arial"/>
            </a:endParaRPr>
          </a:p>
        </p:txBody>
      </p:sp>
      <p:sp>
        <p:nvSpPr>
          <p:cNvPr id="454" name="PlaceHolder 3"/>
          <p:cNvSpPr>
            <a:spLocks noGrp="1"/>
          </p:cNvSpPr>
          <p:nvPr>
            <p:ph type="sldNum" idx="76"/>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685800" y="1143000"/>
            <a:ext cx="5486040" cy="3085920"/>
          </a:xfrm>
          <a:prstGeom prst="rect">
            <a:avLst/>
          </a:prstGeom>
          <a:ln w="0">
            <a:noFill/>
          </a:ln>
        </p:spPr>
      </p:sp>
      <p:sp>
        <p:nvSpPr>
          <p:cNvPr id="45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Igen:</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Prerænal: Nedsat blodflow</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Renal: Skade af selve nyrevævet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Postrenal: obstruktion af urin flow -&gt; stase.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457" name="PlaceHolder 3"/>
          <p:cNvSpPr>
            <a:spLocks noGrp="1"/>
          </p:cNvSpPr>
          <p:nvPr>
            <p:ph type="sldNum" idx="77"/>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685800" y="1143000"/>
            <a:ext cx="5486040" cy="3085920"/>
          </a:xfrm>
          <a:prstGeom prst="rect">
            <a:avLst/>
          </a:prstGeom>
          <a:ln w="0">
            <a:noFill/>
          </a:ln>
        </p:spPr>
      </p:sp>
      <p:sp>
        <p:nvSpPr>
          <p:cNvPr id="45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*pludseligt opståede</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Uræmi er det kliniske symptomkompleks der er forbundet med nedsat nyrefunktion. Skyldes formentlig ophobning af kvælstofholdige metabolitter so urinstof. </a:t>
            </a:r>
            <a:endParaRPr b="0" lang="en-DK" sz="2000" strike="noStrike" u="none">
              <a:solidFill>
                <a:srgbClr val="000000"/>
              </a:solidFill>
              <a:effectLst/>
              <a:uFillTx/>
              <a:latin typeface="Arial"/>
            </a:endParaRPr>
          </a:p>
        </p:txBody>
      </p:sp>
      <p:sp>
        <p:nvSpPr>
          <p:cNvPr id="460" name="PlaceHolder 3"/>
          <p:cNvSpPr>
            <a:spLocks noGrp="1"/>
          </p:cNvSpPr>
          <p:nvPr>
            <p:ph type="sldNum" idx="78"/>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685800" y="1143000"/>
            <a:ext cx="5486040" cy="3085920"/>
          </a:xfrm>
          <a:prstGeom prst="rect">
            <a:avLst/>
          </a:prstGeom>
          <a:ln w="0">
            <a:noFill/>
          </a:ln>
        </p:spPr>
      </p:sp>
      <p:sp>
        <p:nvSpPr>
          <p:cNvPr id="46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Vi kommer tilbage til dialyse senere.</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Ved ubehandlet akut nyresvigt vil der ske en række livstruende forstyrrelser fordi nyrerne ikke kan opretholde deres vitale funktioner: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marL="216000" indent="-216000">
              <a:lnSpc>
                <a:spcPct val="100000"/>
              </a:lnSpc>
              <a:buClr>
                <a:srgbClr val="000000"/>
              </a:buClr>
              <a:buFont typeface="+mj-lt"/>
              <a:buAutoNum type="arabicPeriod"/>
            </a:pPr>
            <a:r>
              <a:rPr b="0" lang="da-DK" sz="2000" strike="noStrike" u="none">
                <a:solidFill>
                  <a:srgbClr val="000000"/>
                </a:solidFill>
                <a:effectLst/>
                <a:uFillTx/>
                <a:latin typeface="Arial"/>
              </a:rPr>
              <a:t>Væske- og elektrolytforstyrrelser:</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Ophobning af væske i kroppen → lungeødem og hjertesvigt</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Hyperkaliæmi → risiko for livstruende hjertearytmier</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Forstyrrelse i syre-base balancen → metabolisk acidose -&gt; nedsat enzymfunktion, denaturerering, påvirker stort set alle biokemiske processer i kroppen.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marL="216000" indent="-216000">
              <a:lnSpc>
                <a:spcPct val="100000"/>
              </a:lnSpc>
              <a:buClr>
                <a:srgbClr val="000000"/>
              </a:buClr>
              <a:buFont typeface="+mj-lt"/>
              <a:buAutoNum type="arabicPeriod" startAt="2"/>
            </a:pPr>
            <a:r>
              <a:rPr b="0" lang="da-DK" sz="2000" strike="noStrike" u="none">
                <a:solidFill>
                  <a:srgbClr val="000000"/>
                </a:solidFill>
                <a:effectLst/>
                <a:uFillTx/>
                <a:latin typeface="Arial"/>
              </a:rPr>
              <a:t>Ophobning af affaldsstoffer (uræmi):</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Urinstof og andre kvælstofholdige affaldsstoffer → påvirker hjerne og nervesystem</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Påvirker blodets koagulation → øget blødningstendens</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Påvirker immunsystemet → øget infektionsrisiko</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marL="216000" indent="-216000">
              <a:lnSpc>
                <a:spcPct val="100000"/>
              </a:lnSpc>
              <a:buClr>
                <a:srgbClr val="000000"/>
              </a:buClr>
              <a:buFont typeface="+mj-lt"/>
              <a:buAutoNum type="arabicPeriod" startAt="3"/>
            </a:pPr>
            <a:r>
              <a:rPr b="0" lang="da-DK" sz="2000" strike="noStrike" u="none">
                <a:solidFill>
                  <a:srgbClr val="000000"/>
                </a:solidFill>
                <a:effectLst/>
                <a:uFillTx/>
                <a:latin typeface="Arial"/>
              </a:rPr>
              <a:t>Hormonelle forstyrrelser:</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Nedsat EPO-produktion → anæmi</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Forstyrret calcium-fosfat balance → påvirker knoglevæv og bløddelsforkalkninger</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Påvirket D-vitamin omsætning</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marL="216000" indent="-216000">
              <a:lnSpc>
                <a:spcPct val="100000"/>
              </a:lnSpc>
              <a:buClr>
                <a:srgbClr val="000000"/>
              </a:buClr>
              <a:buFont typeface="+mj-lt"/>
              <a:buAutoNum type="arabicPeriod" startAt="4"/>
            </a:pPr>
            <a:r>
              <a:rPr b="0" lang="da-DK" sz="2000" strike="noStrike" u="none">
                <a:solidFill>
                  <a:srgbClr val="000000"/>
                </a:solidFill>
                <a:effectLst/>
                <a:uFillTx/>
                <a:latin typeface="Arial"/>
              </a:rPr>
              <a:t>Kredsløbspåvirkning:</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Væskeophobning → hypertension</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Elektrolytforstyrrelser → hjertearytmier</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Acidose → nedsat kardiel kontraktilitet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Uden behandling vil disse forstyrrelser forstærke hinanden i en ond cirkel der ultimativt fører til multiorgansvigt og død.</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Behandlingen retter sig mod den tilgrundliggende årsag samt understøttende behandling, herunder evt. dialyse hvis nyrerne ikke kan genoprette deres funktion.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463" name="PlaceHolder 3"/>
          <p:cNvSpPr>
            <a:spLocks noGrp="1"/>
          </p:cNvSpPr>
          <p:nvPr>
            <p:ph type="sldNum" idx="79"/>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685800" y="1143000"/>
            <a:ext cx="5486040" cy="3085920"/>
          </a:xfrm>
          <a:prstGeom prst="rect">
            <a:avLst/>
          </a:prstGeom>
          <a:ln w="0">
            <a:noFill/>
          </a:ln>
        </p:spPr>
      </p:sp>
      <p:sp>
        <p:nvSpPr>
          <p:cNvPr id="46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Vi kommer tilbage til dialyse senere.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466" name="PlaceHolder 3"/>
          <p:cNvSpPr>
            <a:spLocks noGrp="1"/>
          </p:cNvSpPr>
          <p:nvPr>
            <p:ph type="sldNum" idx="80"/>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685800" y="1143000"/>
            <a:ext cx="5486040" cy="3085920"/>
          </a:xfrm>
          <a:prstGeom prst="rect">
            <a:avLst/>
          </a:prstGeom>
          <a:ln w="0">
            <a:noFill/>
          </a:ln>
        </p:spPr>
      </p:sp>
      <p:sp>
        <p:nvSpPr>
          <p:cNvPr id="46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469" name="PlaceHolder 3"/>
          <p:cNvSpPr>
            <a:spLocks noGrp="1"/>
          </p:cNvSpPr>
          <p:nvPr>
            <p:ph type="sldNum" idx="81"/>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685800" y="1143000"/>
            <a:ext cx="5486040" cy="3085920"/>
          </a:xfrm>
          <a:prstGeom prst="rect">
            <a:avLst/>
          </a:prstGeom>
          <a:ln w="0">
            <a:noFill/>
          </a:ln>
        </p:spPr>
      </p:sp>
      <p:sp>
        <p:nvSpPr>
          <p:cNvPr id="47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Proteinuri medfører ødemer og tyder på dårlig nyrefunktion, og hermed ophobning af affaldsstoffer/giftstoffer. Ødemer med til at øge konc. Af disse i blodet. Disse stoffer er toksiske i høje koncentrationer. Kan føre til sekundær hjerte og leversvigt. </a:t>
            </a:r>
            <a:endParaRPr b="0" lang="en-DK" sz="2000" strike="noStrike" u="none">
              <a:solidFill>
                <a:srgbClr val="000000"/>
              </a:solidFill>
              <a:effectLst/>
              <a:uFillTx/>
              <a:latin typeface="Arial"/>
            </a:endParaRPr>
          </a:p>
        </p:txBody>
      </p:sp>
      <p:sp>
        <p:nvSpPr>
          <p:cNvPr id="472" name="PlaceHolder 3"/>
          <p:cNvSpPr>
            <a:spLocks noGrp="1"/>
          </p:cNvSpPr>
          <p:nvPr>
            <p:ph type="sldNum" idx="82"/>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685800" y="1143000"/>
            <a:ext cx="5486040" cy="3085920"/>
          </a:xfrm>
          <a:prstGeom prst="rect">
            <a:avLst/>
          </a:prstGeom>
          <a:ln w="0">
            <a:noFill/>
          </a:ln>
        </p:spPr>
      </p:sp>
      <p:sp>
        <p:nvSpPr>
          <p:cNvPr id="47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I skal have en forståelse for at det er hyppigt.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Nyrerne har så stor reservekapacitet, at man kan miste op til 75% af nyrefunktionen før der kommer tydelige symptomer. Dette er både godt og skidt - godt fordi kroppen kan fungere længe med nedsat nyrefunktion, men skidt fordi det kan maskere et alvorligt problem der burde behandles.</a:t>
            </a:r>
            <a:endParaRPr b="0" lang="en-DK" sz="2000" strike="noStrike" u="none">
              <a:solidFill>
                <a:srgbClr val="000000"/>
              </a:solidFill>
              <a:effectLst/>
              <a:uFillTx/>
              <a:latin typeface="Arial"/>
            </a:endParaRPr>
          </a:p>
        </p:txBody>
      </p:sp>
      <p:sp>
        <p:nvSpPr>
          <p:cNvPr id="475" name="PlaceHolder 3"/>
          <p:cNvSpPr>
            <a:spLocks noGrp="1"/>
          </p:cNvSpPr>
          <p:nvPr>
            <p:ph type="sldNum" idx="83"/>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685800" y="1143000"/>
            <a:ext cx="5486040" cy="3085920"/>
          </a:xfrm>
          <a:prstGeom prst="rect">
            <a:avLst/>
          </a:prstGeom>
          <a:ln w="0">
            <a:noFill/>
          </a:ln>
        </p:spPr>
      </p:sp>
      <p:sp>
        <p:nvSpPr>
          <p:cNvPr id="47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478" name="PlaceHolder 3"/>
          <p:cNvSpPr>
            <a:spLocks noGrp="1"/>
          </p:cNvSpPr>
          <p:nvPr>
            <p:ph type="sldNum" idx="84"/>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685800" y="1143000"/>
            <a:ext cx="5486040" cy="3085920"/>
          </a:xfrm>
          <a:prstGeom prst="rect">
            <a:avLst/>
          </a:prstGeom>
          <a:ln w="0">
            <a:noFill/>
          </a:ln>
        </p:spPr>
      </p:sp>
      <p:sp>
        <p:nvSpPr>
          <p:cNvPr id="48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da-DK" sz="1200" strike="noStrike" u="none">
                <a:solidFill>
                  <a:srgbClr val="000000"/>
                </a:solidFill>
                <a:effectLst/>
                <a:highlight>
                  <a:srgbClr val="c0c0c0"/>
                </a:highlight>
                <a:uFillTx/>
                <a:latin typeface="Arial"/>
              </a:rPr>
              <a:t>VIRKELIG MANGE SYMPTOMER.</a:t>
            </a:r>
            <a:endParaRPr b="0" lang="en-DK" sz="1200" strike="noStrike" u="none">
              <a:solidFill>
                <a:srgbClr val="000000"/>
              </a:solidFill>
              <a:effectLst/>
              <a:uFillTx/>
              <a:latin typeface="Arial"/>
            </a:endParaRPr>
          </a:p>
          <a:p>
            <a:pPr indent="0" defTabSz="914400">
              <a:lnSpc>
                <a:spcPct val="100000"/>
              </a:lnSpc>
              <a:buNone/>
              <a:tabLst>
                <a:tab algn="l" pos="0"/>
              </a:tabLst>
            </a:pPr>
            <a:endParaRPr b="0" lang="en-DK" sz="12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Kronisk nyresvigt skyldes gradvis, irreversibel nedbrydning af nyrefunktion pga. langvarig skade på nefroner (nyrenes filterenheder).</a:t>
            </a: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Hovedmekanismer:</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Glomerulær skade (f.eks. ved diabetes/hypertension):</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Hyperglykæmi eller højt blodtryk ødelægger glomeruli → fortykkelse af kapillærvægge → nedsat filtrering.</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Proteinuri (protein i urinen) skader yderligere.</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Tubulointerstitiel skade:</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Kronisk inflammation og fibrose (arrdannelse) omkring tubuli → nedsat reabsorption/sekretion.</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Vaskulær skade:</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Arteriosklerose i nyrearterier → nedsat blodtilførsel → iskæmi og celledød.</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Progression:</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Kompensering: Rest-nefroner overtager arbejde → hyperfiltrering → yderligere skade.</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Fibrose: Uoprettelig arrvævsdannelse erstatter funktionel væv → nyrenes størrelse mindskes ("krympede nyrer").</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Konsekvenser:</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Funktionstab: Nedsat filtrering (↓GFR) → ophobning af affaldsstoffer (kreatinin, urea).</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Systemiske effekter:</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Anæmi (manglende erytropoietin).</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Hyperfosfatæmi/knogleskader.</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        Væskeretention (ødemer) og elektrolytforstyrrelser.</a:t>
            </a:r>
            <a:endParaRPr b="0" lang="en-DK" sz="2000" strike="noStrike" u="none">
              <a:solidFill>
                <a:srgbClr val="000000"/>
              </a:solidFill>
              <a:effectLst/>
              <a:uFillTx/>
              <a:latin typeface="Arial"/>
            </a:endParaRPr>
          </a:p>
        </p:txBody>
      </p:sp>
      <p:sp>
        <p:nvSpPr>
          <p:cNvPr id="481" name="PlaceHolder 3"/>
          <p:cNvSpPr>
            <a:spLocks noGrp="1"/>
          </p:cNvSpPr>
          <p:nvPr>
            <p:ph type="sldNum" idx="85"/>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685800" y="1143000"/>
            <a:ext cx="5486040" cy="3085920"/>
          </a:xfrm>
          <a:prstGeom prst="rect">
            <a:avLst/>
          </a:prstGeom>
          <a:ln w="0">
            <a:noFill/>
          </a:ln>
        </p:spPr>
      </p:sp>
      <p:sp>
        <p:nvSpPr>
          <p:cNvPr id="48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lnSpc>
                <a:spcPct val="100000"/>
              </a:lnSpc>
              <a:buClr>
                <a:srgbClr val="000000"/>
              </a:buClr>
              <a:buFont typeface="+mj-lt"/>
              <a:buAutoNum type="arabicPeriod"/>
            </a:pPr>
            <a:r>
              <a:rPr b="0" lang="da-DK" sz="2000" strike="noStrike" u="none">
                <a:solidFill>
                  <a:srgbClr val="000000"/>
                </a:solidFill>
                <a:effectLst/>
                <a:uFillTx/>
                <a:latin typeface="Arial"/>
              </a:rPr>
              <a:t>ACE hæmmere og ATII hæmmere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marL="216000" indent="-216000">
              <a:lnSpc>
                <a:spcPct val="100000"/>
              </a:lnSpc>
              <a:buClr>
                <a:srgbClr val="000000"/>
              </a:buClr>
              <a:buFont typeface="+mj-lt"/>
              <a:buAutoNum type="arabicPeriod"/>
            </a:pPr>
            <a:r>
              <a:rPr b="0" lang="da-DK" sz="2000" strike="noStrike" u="none">
                <a:solidFill>
                  <a:srgbClr val="000000"/>
                </a:solidFill>
                <a:effectLst/>
                <a:uFillTx/>
                <a:latin typeface="Arial"/>
              </a:rPr>
              <a:t>Blodtryksregulerende effekt:</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ACE-hæmmere blokerer renin-angiotensin-aldosteron systemet (RAAS)</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Dette sænker blodtrykket generelt i kroppen</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Specielt vigtigt er at de sænker trykket i nyrernes kar/glomeruli</a:t>
            </a:r>
            <a:endParaRPr b="0" lang="en-DK" sz="2000" strike="noStrike" u="none">
              <a:solidFill>
                <a:srgbClr val="000000"/>
              </a:solidFill>
              <a:effectLst/>
              <a:uFillTx/>
              <a:latin typeface="Arial"/>
            </a:endParaRPr>
          </a:p>
          <a:p>
            <a:pPr marL="216000" indent="-216000">
              <a:lnSpc>
                <a:spcPct val="100000"/>
              </a:lnSpc>
              <a:buClr>
                <a:srgbClr val="000000"/>
              </a:buClr>
              <a:buFont typeface="+mj-lt"/>
              <a:buAutoNum type="arabicPeriod" startAt="2"/>
            </a:pPr>
            <a:r>
              <a:rPr b="0" lang="da-DK" sz="2000" strike="noStrike" u="none">
                <a:solidFill>
                  <a:srgbClr val="000000"/>
                </a:solidFill>
                <a:effectLst/>
                <a:uFillTx/>
                <a:latin typeface="Arial"/>
              </a:rPr>
              <a:t>Specifik nyrebeskyttende effekt:</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Reducerer det intraglomerulære tryk</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Dette mindsker hyperfiltration</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Dermed bremses den onde cirkel hvor højt filtertryk → mere nyreskade</a:t>
            </a:r>
            <a:endParaRPr b="0" lang="en-DK" sz="2000" strike="noStrike" u="none">
              <a:solidFill>
                <a:srgbClr val="000000"/>
              </a:solidFill>
              <a:effectLst/>
              <a:uFillTx/>
              <a:latin typeface="Arial"/>
            </a:endParaRPr>
          </a:p>
          <a:p>
            <a:pPr marL="216000" indent="-216000">
              <a:lnSpc>
                <a:spcPct val="100000"/>
              </a:lnSpc>
              <a:buClr>
                <a:srgbClr val="000000"/>
              </a:buClr>
              <a:buFont typeface="+mj-lt"/>
              <a:buAutoNum type="arabicPeriod" startAt="3"/>
            </a:pPr>
            <a:r>
              <a:rPr b="0" lang="da-DK" sz="2000" strike="noStrike" u="none">
                <a:solidFill>
                  <a:srgbClr val="000000"/>
                </a:solidFill>
                <a:effectLst/>
                <a:uFillTx/>
                <a:latin typeface="Arial"/>
              </a:rPr>
              <a:t>Proteinuri-reducerende effekt:</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ACE-hæmmere reducerer udskillelsen af protein i urinen</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Dette er vigtigt da proteinuri i sig selv er skadeligt for nyrerne</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Mindre proteinuri → langsommere progression af nyresygdommen</a:t>
            </a:r>
            <a:endParaRPr b="0" lang="en-DK" sz="2000" strike="noStrike" u="none">
              <a:solidFill>
                <a:srgbClr val="000000"/>
              </a:solidFill>
              <a:effectLst/>
              <a:uFillTx/>
              <a:latin typeface="Arial"/>
            </a:endParaRPr>
          </a:p>
          <a:p>
            <a:pPr marL="216000" indent="-216000">
              <a:lnSpc>
                <a:spcPct val="100000"/>
              </a:lnSpc>
              <a:buClr>
                <a:srgbClr val="000000"/>
              </a:buClr>
              <a:buFont typeface="+mj-lt"/>
              <a:buAutoNum type="arabicPeriod" startAt="4"/>
            </a:pPr>
            <a:r>
              <a:rPr b="0" lang="da-DK" sz="2000" strike="noStrike" u="none">
                <a:solidFill>
                  <a:srgbClr val="000000"/>
                </a:solidFill>
                <a:effectLst/>
                <a:uFillTx/>
                <a:latin typeface="Arial"/>
              </a:rPr>
              <a:t>Anti-fibrotisk effekt:</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ACE-hæmmere hæmmer dannelsen af vækstfaktorer</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Dette reducerer udviklingen af fibrose/arvæv i nyrerne</a:t>
            </a:r>
            <a:endParaRPr b="0" lang="en-DK" sz="2000" strike="noStrike" u="none">
              <a:solidFill>
                <a:srgbClr val="000000"/>
              </a:solidFill>
              <a:effectLst/>
              <a:uFillTx/>
              <a:latin typeface="Arial"/>
            </a:endParaRPr>
          </a:p>
          <a:p>
            <a:pPr marL="216000" indent="-216000">
              <a:lnSpc>
                <a:spcPct val="100000"/>
              </a:lnSpc>
              <a:buClr>
                <a:srgbClr val="000000"/>
              </a:buClr>
              <a:buFont typeface="Arial"/>
              <a:buChar char="•"/>
            </a:pPr>
            <a:r>
              <a:rPr b="0" lang="da-DK" sz="2000" strike="noStrike" u="none">
                <a:solidFill>
                  <a:srgbClr val="000000"/>
                </a:solidFill>
                <a:effectLst/>
                <a:uFillTx/>
                <a:latin typeface="Arial"/>
              </a:rPr>
              <a:t>Bevarer dermed mere funktionelt nyrevæv</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Dette gør ACE-hæmmere til et særligt velegnet førstevalg ved kronisk nyresvigt, da de både behandler følgetilstanden (hypertension) og den underliggende sygdomsproces.</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Dog skal man være opmærksom på risikoen for akut nyresvigt ved kombinationen af ACE-hæmmer + NSAID + diuretika (triple whammy).</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484" name="PlaceHolder 3"/>
          <p:cNvSpPr>
            <a:spLocks noGrp="1"/>
          </p:cNvSpPr>
          <p:nvPr>
            <p:ph type="sldNum" idx="86"/>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685800" y="1143000"/>
            <a:ext cx="5486040" cy="3085920"/>
          </a:xfrm>
          <a:prstGeom prst="rect">
            <a:avLst/>
          </a:prstGeom>
          <a:ln w="0">
            <a:noFill/>
          </a:ln>
        </p:spPr>
      </p:sp>
      <p:sp>
        <p:nvSpPr>
          <p:cNvPr id="48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da-DK" sz="1200" strike="noStrike" u="none">
                <a:solidFill>
                  <a:srgbClr val="000000"/>
                </a:solidFill>
                <a:effectLst/>
                <a:uFillTx/>
                <a:latin typeface="Arial"/>
              </a:rPr>
              <a:t>Patienten er anurisk = producerer ikke urin </a:t>
            </a:r>
            <a:r>
              <a:rPr b="0" lang="da-DK" sz="1200" strike="noStrike" u="none">
                <a:solidFill>
                  <a:srgbClr val="000000"/>
                </a:solidFill>
                <a:effectLst/>
                <a:uFillTx/>
                <a:latin typeface="Wingdings"/>
              </a:rPr>
              <a:t></a:t>
            </a:r>
            <a:r>
              <a:rPr b="0" lang="da-DK" sz="1200" strike="noStrike" u="none">
                <a:solidFill>
                  <a:srgbClr val="000000"/>
                </a:solidFill>
                <a:effectLst/>
                <a:uFillTx/>
                <a:latin typeface="Times New Roman"/>
              </a:rPr>
              <a:t> ophobning af affaldsstoffer i blodet  </a:t>
            </a:r>
            <a:endParaRPr b="0" lang="en-DK" sz="1200" strike="noStrike" u="none">
              <a:solidFill>
                <a:srgbClr val="000000"/>
              </a:solidFill>
              <a:effectLst/>
              <a:uFillTx/>
              <a:latin typeface="Arial"/>
            </a:endParaRPr>
          </a:p>
          <a:p>
            <a:pPr indent="0" defTabSz="914400">
              <a:lnSpc>
                <a:spcPct val="100000"/>
              </a:lnSpc>
              <a:buNone/>
              <a:tabLst>
                <a:tab algn="l" pos="0"/>
              </a:tabLst>
            </a:pPr>
            <a:endParaRPr b="0" lang="en-DK" sz="12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Times New Roman"/>
              </a:rPr>
              <a:t>Man må ikke måle BT på dialyse-arm! </a:t>
            </a:r>
            <a:endParaRPr b="0" lang="en-DK" sz="2000" strike="noStrike" u="none">
              <a:solidFill>
                <a:srgbClr val="000000"/>
              </a:solidFill>
              <a:effectLst/>
              <a:uFillTx/>
              <a:latin typeface="Arial"/>
            </a:endParaRPr>
          </a:p>
        </p:txBody>
      </p:sp>
      <p:sp>
        <p:nvSpPr>
          <p:cNvPr id="487" name="PlaceHolder 3"/>
          <p:cNvSpPr>
            <a:spLocks noGrp="1"/>
          </p:cNvSpPr>
          <p:nvPr>
            <p:ph type="sldNum" idx="87"/>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sldImg"/>
          </p:nvPr>
        </p:nvSpPr>
        <p:spPr>
          <a:xfrm>
            <a:off x="685800" y="1143000"/>
            <a:ext cx="5486040" cy="3085920"/>
          </a:xfrm>
          <a:prstGeom prst="rect">
            <a:avLst/>
          </a:prstGeom>
          <a:ln w="0">
            <a:noFill/>
          </a:ln>
        </p:spPr>
      </p:sp>
      <p:sp>
        <p:nvSpPr>
          <p:cNvPr id="41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Pensum fra sidste gang. </a:t>
            </a:r>
            <a:r>
              <a:rPr b="0" lang="en-US" sz="2000" strike="noStrike" u="none">
                <a:solidFill>
                  <a:srgbClr val="000000"/>
                </a:solidFill>
                <a:effectLst/>
                <a:uFillTx/>
                <a:latin typeface="Arial"/>
              </a:rPr>
              <a:t>Hvad skal vi lige være obs på?</a:t>
            </a:r>
            <a:endParaRPr b="0" lang="en-DK" sz="2000" strike="noStrike" u="none">
              <a:solidFill>
                <a:srgbClr val="000000"/>
              </a:solidFill>
              <a:effectLst/>
              <a:uFillTx/>
              <a:latin typeface="Arial"/>
            </a:endParaRPr>
          </a:p>
        </p:txBody>
      </p:sp>
      <p:sp>
        <p:nvSpPr>
          <p:cNvPr id="418" name="PlaceHolder 3"/>
          <p:cNvSpPr>
            <a:spLocks noGrp="1"/>
          </p:cNvSpPr>
          <p:nvPr>
            <p:ph type="sldNum" idx="66"/>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685800" y="1143000"/>
            <a:ext cx="5486040" cy="3085920"/>
          </a:xfrm>
          <a:prstGeom prst="rect">
            <a:avLst/>
          </a:prstGeom>
          <a:ln w="0">
            <a:noFill/>
          </a:ln>
        </p:spPr>
      </p:sp>
      <p:sp>
        <p:nvSpPr>
          <p:cNvPr id="48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Kom tilbage til cases efter undervisningen i nefrologi, såfremt de ikke har læst.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1. Hvad mistænker I der er galt?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Den primære mistanke er akut nyresvigt (AKI), sandsynligvis prærenal på grund af dehydrering.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Patientens risikofaktorer (diuretika, ACE-hæmmer, NSAID-brug, lav væskeindtag og pneumoni) kombineret med oliguri, kvalme og konfusion understøtter dette.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Konfusionen kan skyldes uræmi, elektrolytforstyrrelser (f.eks. hypernatriæmi eller hyperkaliæmi) eller systemisk infektion (sepsis sekundær til pneumoni). NSAID-brug kan også have forårsaget intrarenalt skade (tubulær nekrose).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2. Hvilke risikofaktorer er der hos denne patient?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Alder (82 år): Øget risiko for dehydrering og nedsat nyre-reserve.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Medicin: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Diuretika: Risiko for hypovolæmi og prærenal AKI.</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ACE-hæmmer: Kan nedsætte nyrefunktionen ved hypovolæmi.</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NSAID'er (håndkøbsmedicin): Hemmer renal prostaglandinproduktion → nedsat glomerulær filtration.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Hypertension: Kan være tegn på kronisk nyresygdom.</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Akut sygdom (pneumoni): Øget væsketab (feber, hyperventilation) og risiko for sepsis.</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Dårlig væskeindtag: Forværrer dehydrering.</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3. Hvilke prøver/undersøgelser vil I ordinere?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Blodprøver: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Kreatinin og urea: For at vurdere nyrefunktion (stigning i kreatinin indikerer AKI).</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Elektrolytter (Na⁺, K⁺, Ca²⁺, fosfat): Hyperkaliæmi er alvorligt ved nyresvigt.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CRP og procalcitonin: Infektionsmarkører (mistanke om sepsis).</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Blodgasanalyse: For acidose (pH &lt;7,35 og lavt HCO₃⁻ ved uræmisk acidose).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Urinprøve: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Urinstof/kreatinin-ratio (BUN/creatinin &gt;20 tyder på prærenal AKI).</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Urin-Na⁺ (&lt;20 mmol/L ved prærenal AKI; &gt;40 mmol/L ved intrarenal AKI).</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Proteinuri eller blod i urinen (tegn på glomerulær skade).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Billeddiagnostik:</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Nyresonografi: Udelukke obstruktion eller strukturelle skader.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Kliniske målinger: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Væskebalance (indtag vs. output).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Blodtryk (hypotension ved dehydrering/sepsis).</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4. Hvad er behandlingen?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Stop nefrotoxisk medicin: </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Væsketerapi:</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Intravenøs isotonisk saltvand (f.eks. 0,9% NaCl) ved dehydrering.</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Overvåg væskebelastning (risiko for lungeødem ved for hurtig rehydrering).</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Korriger elektrolytforstyrrelser: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Hyperkaliæmi: Calciumglukonat (stabiliserer hjerte), insulin-glukose, kaliumbindende resin.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Behandle underliggende årsager: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Antibiotika mod pneumoni (hvis bakteriær infektion).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Sepsis-protokol ved mistanke om septisk AKI.</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Overvågning:</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Daglig vægt, kreatinin og urinproduktion.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Overvej dialyse ved svær AKI med hyperkaliæmi, acidose eller væskeoverbelastning.</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Langtidsforanstaltninger: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Tilpas medicin (f.eks. vælg alternativer til NSAID’er).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Patientundervisning om væskeindtag ved dehydrerende tilstande.</a:t>
            </a:r>
            <a:endParaRPr b="0" lang="en-DK" sz="2000" strike="noStrike" u="none">
              <a:solidFill>
                <a:srgbClr val="000000"/>
              </a:solidFill>
              <a:effectLst/>
              <a:uFillTx/>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685800" y="1143000"/>
            <a:ext cx="5486040" cy="3085920"/>
          </a:xfrm>
          <a:prstGeom prst="rect">
            <a:avLst/>
          </a:prstGeom>
          <a:ln w="0">
            <a:noFill/>
          </a:ln>
        </p:spPr>
      </p:sp>
      <p:sp>
        <p:nvSpPr>
          <p:cNvPr id="49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    BUN/kreatinin &gt;20: Mistanke om dehydrering (prærenal AKI) – nyrerne "sparer" væske, men kan ikke udskille affaldsstoffer.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Urin-Na &lt;20 mmol/L: Bekræfter dehydrering; Urin-Na &gt;40 mmol/L: Mistænk nyreskade (f.eks. pga. NSAID’er).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Urinsediment: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"Muddy brown" casts → akut nyreskade.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Normalt sediment → prærenal årsag (f.eks. væskemangel).</a:t>
            </a:r>
            <a:endParaRPr b="0" lang="en-DK" sz="2000" strike="noStrike" u="none">
              <a:solidFill>
                <a:srgbClr val="000000"/>
              </a:solidFill>
              <a:effectLst/>
              <a:uFillTx/>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PlaceHolder 1"/>
          <p:cNvSpPr>
            <a:spLocks noGrp="1"/>
          </p:cNvSpPr>
          <p:nvPr>
            <p:ph type="sldImg"/>
          </p:nvPr>
        </p:nvSpPr>
        <p:spPr>
          <a:xfrm>
            <a:off x="685800" y="1143000"/>
            <a:ext cx="5486040" cy="3085920"/>
          </a:xfrm>
          <a:prstGeom prst="rect">
            <a:avLst/>
          </a:prstGeom>
          <a:ln w="0">
            <a:noFill/>
          </a:ln>
        </p:spPr>
      </p:sp>
      <p:sp>
        <p:nvSpPr>
          <p:cNvPr id="49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Kom tilbage til cases efter undervisningen i nefrologi, såfremt de ikke har læst.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685800" y="1143000"/>
            <a:ext cx="5486040" cy="3085920"/>
          </a:xfrm>
          <a:prstGeom prst="rect">
            <a:avLst/>
          </a:prstGeom>
          <a:ln w="0">
            <a:noFill/>
          </a:ln>
        </p:spPr>
      </p:sp>
      <p:sp>
        <p:nvSpPr>
          <p:cNvPr id="49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Glomerulonephritis er en inflammatorisk nyresygdom, hvor kroppens immunforsvar angriber nyrernes filtreringssystem (glomeruli). Det kan sammenlignes med et tilstoppet filter - når glomeruli bliver betændte og beskadigede, kan de ikke længere filtrere blodet ordentligt.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Det interessante ved denne sygdom er, at den ofte kommer snigende og kan være svær at opdage i starten. Patienterne kommer typisk med vage symptomer som træthed eller hævede ben, eller sygdommen opdages tilfældigt ved en almindelig undersøgelse, hvor man finder protein eller blod i urinen.</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Det der gør glomerulonephritis kompleks er, at den kan opstå både som en selvstændig sygdom eller som følge af andre sygdomme. For eksempel kan en helt almindelig streptokokinfektion i halsen i sjældne tilfælde føre til glomerulonephritis, hvis immunforsvaret overreagerer.</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Det kritiske ved denne tilstand er, at den ubehandlet kan føre til arvævsdannelse (fibrose) i nyrerne. Det er lidt ligesom når man får et ar på huden - når først vævet er blevet til arvæv, kan det ikke længere fungere normalt. I nyrerne betyder det, at de gradvist mister deres evne til at filtrere blodet.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Diagnosen kræver en nyrebiopsi, hvor man tager en lille vævsprøve fra nyren. Dette er nødvendigt fordi forskellige typer af glomerulonephritis kræver forskellige behandlinger - nogle responderer godt på immunsupprimerende medicin, mens andre måske kræver andre behandlingstilgange.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496" name="PlaceHolder 3"/>
          <p:cNvSpPr>
            <a:spLocks noGrp="1"/>
          </p:cNvSpPr>
          <p:nvPr>
            <p:ph type="sldNum" idx="88"/>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685800" y="1143000"/>
            <a:ext cx="5486040" cy="3085920"/>
          </a:xfrm>
          <a:prstGeom prst="rect">
            <a:avLst/>
          </a:prstGeom>
          <a:ln w="0">
            <a:noFill/>
          </a:ln>
        </p:spPr>
      </p:sp>
      <p:sp>
        <p:nvSpPr>
          <p:cNvPr id="49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Behandling afhænger af årsag/type. </a:t>
            </a:r>
            <a:endParaRPr b="0" lang="en-DK" sz="2000" strike="noStrike" u="none">
              <a:solidFill>
                <a:srgbClr val="000000"/>
              </a:solidFill>
              <a:effectLst/>
              <a:uFillTx/>
              <a:latin typeface="Arial"/>
            </a:endParaRPr>
          </a:p>
        </p:txBody>
      </p:sp>
      <p:sp>
        <p:nvSpPr>
          <p:cNvPr id="499" name="PlaceHolder 3"/>
          <p:cNvSpPr>
            <a:spLocks noGrp="1"/>
          </p:cNvSpPr>
          <p:nvPr>
            <p:ph type="sldNum" idx="89"/>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685800" y="1143000"/>
            <a:ext cx="5486040" cy="3085920"/>
          </a:xfrm>
          <a:prstGeom prst="rect">
            <a:avLst/>
          </a:prstGeom>
          <a:ln w="0">
            <a:noFill/>
          </a:ln>
        </p:spPr>
      </p:sp>
      <p:sp>
        <p:nvSpPr>
          <p:cNvPr id="50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50000"/>
              </a:lnSpc>
              <a:buNone/>
            </a:pPr>
            <a:r>
              <a:rPr b="1" lang="da-DK" sz="2000" strike="noStrike" u="none">
                <a:solidFill>
                  <a:srgbClr val="000000"/>
                </a:solidFill>
                <a:effectLst/>
                <a:uFillTx/>
                <a:latin typeface="Arial"/>
              </a:rPr>
              <a:t>Obs! Ikke det samme som nyrecyster</a:t>
            </a:r>
            <a:r>
              <a:rPr b="0" lang="da-DK" sz="2000" strike="noStrike" u="none">
                <a:solidFill>
                  <a:srgbClr val="000000"/>
                </a:solidFill>
                <a:effectLst/>
                <a:uFillTx/>
                <a:latin typeface="Arial"/>
              </a:rPr>
              <a:t> – disse er hyppige og optræder hos 50% efter 50-årsalderen. </a:t>
            </a:r>
            <a:endParaRPr b="0" lang="en-DK" sz="2000" strike="noStrike" u="none">
              <a:solidFill>
                <a:srgbClr val="000000"/>
              </a:solidFill>
              <a:effectLst/>
              <a:uFillTx/>
              <a:latin typeface="Arial"/>
            </a:endParaRPr>
          </a:p>
          <a:p>
            <a:pPr indent="0">
              <a:lnSpc>
                <a:spcPct val="150000"/>
              </a:lnSpc>
              <a:buNone/>
            </a:pPr>
            <a:r>
              <a:rPr b="0" lang="da-DK" sz="2000" strike="noStrike" u="none">
                <a:solidFill>
                  <a:srgbClr val="000000"/>
                </a:solidFill>
                <a:effectLst/>
                <a:uFillTx/>
                <a:latin typeface="Arial"/>
              </a:rPr>
              <a:t>Er ufarlige og giver i reglen ikke symptomer.</a:t>
            </a:r>
            <a:endParaRPr b="0" lang="en-DK" sz="2000" strike="noStrike" u="none">
              <a:solidFill>
                <a:srgbClr val="000000"/>
              </a:solidFill>
              <a:effectLst/>
              <a:uFillTx/>
              <a:latin typeface="Arial"/>
            </a:endParaRPr>
          </a:p>
          <a:p>
            <a:pPr indent="0">
              <a:lnSpc>
                <a:spcPct val="150000"/>
              </a:lnSpc>
              <a:buNone/>
            </a:pPr>
            <a:r>
              <a:rPr b="0" lang="da-DK" sz="2000" strike="noStrike" u="none">
                <a:solidFill>
                  <a:srgbClr val="000000"/>
                </a:solidFill>
                <a:effectLst/>
                <a:uFillTx/>
                <a:latin typeface="Arial"/>
              </a:rPr>
              <a:t>Opdages tit tilfældigt på skanninger i anden forbindelse.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502" name="PlaceHolder 3"/>
          <p:cNvSpPr>
            <a:spLocks noGrp="1"/>
          </p:cNvSpPr>
          <p:nvPr>
            <p:ph type="sldNum" idx="90"/>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685800" y="1143000"/>
            <a:ext cx="5486040" cy="3085920"/>
          </a:xfrm>
          <a:prstGeom prst="rect">
            <a:avLst/>
          </a:prstGeom>
          <a:ln w="0">
            <a:noFill/>
          </a:ln>
        </p:spPr>
      </p:sp>
      <p:sp>
        <p:nvSpPr>
          <p:cNvPr id="50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Fjernmetastaser oftest til lunger og knolger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25% har fjernmetastaser på diagnosetidspunktet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Prognose er rimelig god – bedret efter kryo </a:t>
            </a:r>
            <a:endParaRPr b="0" lang="en-DK" sz="2000" strike="noStrike" u="none">
              <a:solidFill>
                <a:srgbClr val="000000"/>
              </a:solidFill>
              <a:effectLst/>
              <a:uFillTx/>
              <a:latin typeface="Arial"/>
            </a:endParaRPr>
          </a:p>
        </p:txBody>
      </p:sp>
      <p:sp>
        <p:nvSpPr>
          <p:cNvPr id="505" name="PlaceHolder 3"/>
          <p:cNvSpPr>
            <a:spLocks noGrp="1"/>
          </p:cNvSpPr>
          <p:nvPr>
            <p:ph type="sldNum" idx="91"/>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685800" y="1143000"/>
            <a:ext cx="5486040" cy="3085920"/>
          </a:xfrm>
          <a:prstGeom prst="rect">
            <a:avLst/>
          </a:prstGeom>
          <a:ln w="0">
            <a:noFill/>
          </a:ln>
        </p:spPr>
      </p:sp>
      <p:sp>
        <p:nvSpPr>
          <p:cNvPr id="42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Nefro: nyresygdomme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Uro urinveje og mandlige genitalier</a:t>
            </a:r>
            <a:endParaRPr b="0" lang="en-DK" sz="2000" strike="noStrike" u="none">
              <a:solidFill>
                <a:srgbClr val="000000"/>
              </a:solidFill>
              <a:effectLst/>
              <a:uFillTx/>
              <a:latin typeface="Arial"/>
            </a:endParaRPr>
          </a:p>
        </p:txBody>
      </p:sp>
      <p:sp>
        <p:nvSpPr>
          <p:cNvPr id="421" name="PlaceHolder 3"/>
          <p:cNvSpPr>
            <a:spLocks noGrp="1"/>
          </p:cNvSpPr>
          <p:nvPr>
            <p:ph type="sldNum" idx="67"/>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685800" y="1143000"/>
            <a:ext cx="5486040" cy="3085920"/>
          </a:xfrm>
          <a:prstGeom prst="rect">
            <a:avLst/>
          </a:prstGeom>
          <a:ln w="0">
            <a:noFill/>
          </a:ln>
        </p:spPr>
      </p:sp>
      <p:sp>
        <p:nvSpPr>
          <p:cNvPr id="50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Kortere urinrør.</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Hos postmenopausale kvinder endvidere skrøbelige slimhinder. </a:t>
            </a:r>
            <a:endParaRPr b="0" lang="en-DK" sz="2000" strike="noStrike" u="none">
              <a:solidFill>
                <a:srgbClr val="000000"/>
              </a:solidFill>
              <a:effectLst/>
              <a:uFillTx/>
              <a:latin typeface="Arial"/>
            </a:endParaRPr>
          </a:p>
        </p:txBody>
      </p:sp>
      <p:sp>
        <p:nvSpPr>
          <p:cNvPr id="508" name="PlaceHolder 3"/>
          <p:cNvSpPr>
            <a:spLocks noGrp="1"/>
          </p:cNvSpPr>
          <p:nvPr>
            <p:ph type="sldNum" idx="92"/>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685800" y="1143000"/>
            <a:ext cx="5486040" cy="3085920"/>
          </a:xfrm>
          <a:prstGeom prst="rect">
            <a:avLst/>
          </a:prstGeom>
          <a:ln w="0">
            <a:noFill/>
          </a:ln>
        </p:spPr>
      </p:sp>
      <p:sp>
        <p:nvSpPr>
          <p:cNvPr id="51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Oftest mikroskopisk hæmaturi </a:t>
            </a:r>
            <a:endParaRPr b="0" lang="en-DK" sz="2000" strike="noStrike" u="none">
              <a:solidFill>
                <a:srgbClr val="000000"/>
              </a:solidFill>
              <a:effectLst/>
              <a:uFillTx/>
              <a:latin typeface="Arial"/>
            </a:endParaRPr>
          </a:p>
        </p:txBody>
      </p:sp>
      <p:sp>
        <p:nvSpPr>
          <p:cNvPr id="511" name="PlaceHolder 3"/>
          <p:cNvSpPr>
            <a:spLocks noGrp="1"/>
          </p:cNvSpPr>
          <p:nvPr>
            <p:ph type="sldNum" idx="93"/>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685800" y="1143000"/>
            <a:ext cx="5486040" cy="3085920"/>
          </a:xfrm>
          <a:prstGeom prst="rect">
            <a:avLst/>
          </a:prstGeom>
          <a:ln w="0">
            <a:noFill/>
          </a:ln>
        </p:spPr>
      </p:sp>
      <p:sp>
        <p:nvSpPr>
          <p:cNvPr id="51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Sepsis er en livstruende tilstand, hvor kroppens immunforsvar reagerer ekstremt kraftigt på en infektion (f.eks. bakterier, virus eller svampe). Reaktionen skader kroppens egne væv og organer og kan føre til:</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Organsvigt (nyrer, lever, lunger).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Hypotension (meget lavt blodtryk) → septisk shock.</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Hovedmekanisme: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Infektionen aktiverer immunsystemet kraftigt.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Kroppen frigiver inflammatoriske stoffer (cytokiner), der ødelægger væv.</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Blodkar udvides → blodtrykket falder → organerne får for lidt ilt.</a:t>
            </a:r>
            <a:endParaRPr b="0" lang="en-DK" sz="2000" strike="noStrike" u="none">
              <a:solidFill>
                <a:srgbClr val="000000"/>
              </a:solidFill>
              <a:effectLst/>
              <a:uFillTx/>
              <a:latin typeface="Arial"/>
            </a:endParaRPr>
          </a:p>
        </p:txBody>
      </p:sp>
      <p:sp>
        <p:nvSpPr>
          <p:cNvPr id="514" name="PlaceHolder 3"/>
          <p:cNvSpPr>
            <a:spLocks noGrp="1"/>
          </p:cNvSpPr>
          <p:nvPr>
            <p:ph type="sldNum" idx="94"/>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685800" y="1143000"/>
            <a:ext cx="5486040" cy="3085920"/>
          </a:xfrm>
          <a:prstGeom prst="rect">
            <a:avLst/>
          </a:prstGeom>
          <a:ln w="0">
            <a:noFill/>
          </a:ln>
        </p:spPr>
      </p:sp>
      <p:sp>
        <p:nvSpPr>
          <p:cNvPr id="51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Sepsis er en livstruende tilstand, hvor kroppens immunforsvar reagerer ekstremt kraftigt på en infektion (f.eks. bakterier, virus eller svampe). Reaktionen skader kroppens egne væv og organer og kan føre til:</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Organsvigt (nyrer, lever, lunger).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Hypotension (meget lavt blodtryk) → septisk shock.</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Hovedmekanisme: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Infektionen aktiverer immunsystemet kraftigt.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Kroppen frigiver inflammatoriske stoffer (cytokiner), der ødelægger væv.</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Blodkar udvides → blodtrykket falder → organerne får for lidt ilt.</a:t>
            </a:r>
            <a:endParaRPr b="0" lang="en-DK" sz="2000" strike="noStrike" u="none">
              <a:solidFill>
                <a:srgbClr val="000000"/>
              </a:solidFill>
              <a:effectLst/>
              <a:uFillTx/>
              <a:latin typeface="Arial"/>
            </a:endParaRPr>
          </a:p>
        </p:txBody>
      </p:sp>
      <p:sp>
        <p:nvSpPr>
          <p:cNvPr id="517" name="PlaceHolder 3"/>
          <p:cNvSpPr>
            <a:spLocks noGrp="1"/>
          </p:cNvSpPr>
          <p:nvPr>
            <p:ph type="sldNum" idx="95"/>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685800" y="1143000"/>
            <a:ext cx="5486040" cy="3085920"/>
          </a:xfrm>
          <a:prstGeom prst="rect">
            <a:avLst/>
          </a:prstGeom>
          <a:ln w="0">
            <a:noFill/>
          </a:ln>
        </p:spPr>
      </p:sp>
      <p:sp>
        <p:nvSpPr>
          <p:cNvPr id="51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520" name="PlaceHolder 3"/>
          <p:cNvSpPr>
            <a:spLocks noGrp="1"/>
          </p:cNvSpPr>
          <p:nvPr>
            <p:ph type="sldNum" idx="96"/>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685800" y="1143000"/>
            <a:ext cx="5486040" cy="3085920"/>
          </a:xfrm>
          <a:prstGeom prst="rect">
            <a:avLst/>
          </a:prstGeom>
          <a:ln w="0">
            <a:noFill/>
          </a:ln>
        </p:spPr>
      </p:sp>
      <p:sp>
        <p:nvSpPr>
          <p:cNvPr id="52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Behøver ikke altid CT, man kan fint se an. </a:t>
            </a:r>
            <a:endParaRPr b="0" lang="en-DK" sz="2000" strike="noStrike" u="none">
              <a:solidFill>
                <a:srgbClr val="000000"/>
              </a:solidFill>
              <a:effectLst/>
              <a:uFillTx/>
              <a:latin typeface="Arial"/>
            </a:endParaRPr>
          </a:p>
        </p:txBody>
      </p:sp>
      <p:sp>
        <p:nvSpPr>
          <p:cNvPr id="523" name="PlaceHolder 3"/>
          <p:cNvSpPr>
            <a:spLocks noGrp="1"/>
          </p:cNvSpPr>
          <p:nvPr>
            <p:ph type="sldNum" idx="97"/>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685800" y="1143000"/>
            <a:ext cx="5486040" cy="3085920"/>
          </a:xfrm>
          <a:prstGeom prst="rect">
            <a:avLst/>
          </a:prstGeom>
          <a:ln w="0">
            <a:noFill/>
          </a:ln>
        </p:spPr>
      </p:sp>
      <p:sp>
        <p:nvSpPr>
          <p:cNvPr id="52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Kan få voksne mænd til at græde </a:t>
            </a:r>
            <a:endParaRPr b="0" lang="en-DK" sz="2000" strike="noStrike" u="none">
              <a:solidFill>
                <a:srgbClr val="000000"/>
              </a:solidFill>
              <a:effectLst/>
              <a:uFillTx/>
              <a:latin typeface="Arial"/>
            </a:endParaRPr>
          </a:p>
        </p:txBody>
      </p:sp>
      <p:sp>
        <p:nvSpPr>
          <p:cNvPr id="526" name="PlaceHolder 3"/>
          <p:cNvSpPr>
            <a:spLocks noGrp="1"/>
          </p:cNvSpPr>
          <p:nvPr>
            <p:ph type="sldNum" idx="98"/>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685800" y="1143000"/>
            <a:ext cx="5486040" cy="3085920"/>
          </a:xfrm>
          <a:prstGeom prst="rect">
            <a:avLst/>
          </a:prstGeom>
          <a:ln w="0">
            <a:noFill/>
          </a:ln>
        </p:spPr>
      </p:sp>
      <p:sp>
        <p:nvSpPr>
          <p:cNvPr id="42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Kom tilbage til cases efter undervisningen i nefrologi, såfremt de ikke har læst.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Kan de næppe svare på, men vi kommer tilbage til det. </a:t>
            </a:r>
            <a:endParaRPr b="0" lang="en-DK" sz="2000" strike="noStrike" u="none">
              <a:solidFill>
                <a:srgbClr val="000000"/>
              </a:solidFill>
              <a:effectLst/>
              <a:uFillTx/>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685800" y="1143000"/>
            <a:ext cx="5486040" cy="3085920"/>
          </a:xfrm>
          <a:prstGeom prst="rect">
            <a:avLst/>
          </a:prstGeom>
          <a:ln w="0">
            <a:noFill/>
          </a:ln>
        </p:spPr>
      </p:sp>
      <p:sp>
        <p:nvSpPr>
          <p:cNvPr id="52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Generelt 3 muligheder for behandling: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Smertelindring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Aflastning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Stenfjernelse </a:t>
            </a:r>
            <a:endParaRPr b="0" lang="en-DK" sz="2000" strike="noStrike" u="none">
              <a:solidFill>
                <a:srgbClr val="000000"/>
              </a:solidFill>
              <a:effectLst/>
              <a:uFillTx/>
              <a:latin typeface="Arial"/>
            </a:endParaRPr>
          </a:p>
        </p:txBody>
      </p:sp>
      <p:sp>
        <p:nvSpPr>
          <p:cNvPr id="529" name="PlaceHolder 3"/>
          <p:cNvSpPr>
            <a:spLocks noGrp="1"/>
          </p:cNvSpPr>
          <p:nvPr>
            <p:ph type="sldNum" idx="99"/>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685800" y="1143000"/>
            <a:ext cx="5486040" cy="3085920"/>
          </a:xfrm>
          <a:prstGeom prst="rect">
            <a:avLst/>
          </a:prstGeom>
          <a:ln w="0">
            <a:noFill/>
          </a:ln>
        </p:spPr>
      </p:sp>
      <p:sp>
        <p:nvSpPr>
          <p:cNvPr id="53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532" name="PlaceHolder 3"/>
          <p:cNvSpPr>
            <a:spLocks noGrp="1"/>
          </p:cNvSpPr>
          <p:nvPr>
            <p:ph type="sldNum" idx="100"/>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685800" y="1143000"/>
            <a:ext cx="5486040" cy="3085920"/>
          </a:xfrm>
          <a:prstGeom prst="rect">
            <a:avLst/>
          </a:prstGeom>
          <a:ln w="0">
            <a:noFill/>
          </a:ln>
        </p:spPr>
      </p:sp>
      <p:sp>
        <p:nvSpPr>
          <p:cNvPr id="53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535" name="PlaceHolder 3"/>
          <p:cNvSpPr>
            <a:spLocks noGrp="1"/>
          </p:cNvSpPr>
          <p:nvPr>
            <p:ph type="sldNum" idx="101"/>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sldImg"/>
          </p:nvPr>
        </p:nvSpPr>
        <p:spPr>
          <a:xfrm>
            <a:off x="685800" y="1143000"/>
            <a:ext cx="5486040" cy="3085920"/>
          </a:xfrm>
          <a:prstGeom prst="rect">
            <a:avLst/>
          </a:prstGeom>
          <a:ln w="0">
            <a:noFill/>
          </a:ln>
        </p:spPr>
      </p:sp>
      <p:sp>
        <p:nvSpPr>
          <p:cNvPr id="53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Vigtigt at skelne mellem mikroskopisk og makroskopisk </a:t>
            </a:r>
            <a:endParaRPr b="0" lang="en-DK" sz="2000" strike="noStrike" u="none">
              <a:solidFill>
                <a:srgbClr val="000000"/>
              </a:solidFill>
              <a:effectLst/>
              <a:uFillTx/>
              <a:latin typeface="Arial"/>
            </a:endParaRPr>
          </a:p>
        </p:txBody>
      </p:sp>
      <p:sp>
        <p:nvSpPr>
          <p:cNvPr id="538" name="PlaceHolder 3"/>
          <p:cNvSpPr>
            <a:spLocks noGrp="1"/>
          </p:cNvSpPr>
          <p:nvPr>
            <p:ph type="sldNum" idx="102"/>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685800" y="1143000"/>
            <a:ext cx="5486040" cy="3085920"/>
          </a:xfrm>
          <a:prstGeom prst="rect">
            <a:avLst/>
          </a:prstGeom>
          <a:ln w="0">
            <a:noFill/>
          </a:ln>
        </p:spPr>
      </p:sp>
      <p:sp>
        <p:nvSpPr>
          <p:cNvPr id="54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LUTS = Lower urinary tract symptoms </a:t>
            </a:r>
            <a:endParaRPr b="0" lang="en-DK" sz="2000" strike="noStrike" u="none">
              <a:solidFill>
                <a:srgbClr val="000000"/>
              </a:solidFill>
              <a:effectLst/>
              <a:uFillTx/>
              <a:latin typeface="Arial"/>
            </a:endParaRPr>
          </a:p>
        </p:txBody>
      </p:sp>
      <p:sp>
        <p:nvSpPr>
          <p:cNvPr id="541" name="PlaceHolder 3"/>
          <p:cNvSpPr>
            <a:spLocks noGrp="1"/>
          </p:cNvSpPr>
          <p:nvPr>
            <p:ph type="sldNum" idx="103"/>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sldImg"/>
          </p:nvPr>
        </p:nvSpPr>
        <p:spPr>
          <a:xfrm>
            <a:off x="685800" y="1143000"/>
            <a:ext cx="5486040" cy="3085920"/>
          </a:xfrm>
          <a:prstGeom prst="rect">
            <a:avLst/>
          </a:prstGeom>
          <a:ln w="0">
            <a:noFill/>
          </a:ln>
        </p:spPr>
      </p:sp>
      <p:sp>
        <p:nvSpPr>
          <p:cNvPr id="54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I må godt have en ide om symptomerne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De kommer snigende over længere tid </a:t>
            </a:r>
            <a:endParaRPr b="0" lang="en-DK" sz="2000" strike="noStrike" u="none">
              <a:solidFill>
                <a:srgbClr val="000000"/>
              </a:solidFill>
              <a:effectLst/>
              <a:uFillTx/>
              <a:latin typeface="Arial"/>
            </a:endParaRPr>
          </a:p>
        </p:txBody>
      </p:sp>
      <p:sp>
        <p:nvSpPr>
          <p:cNvPr id="544" name="PlaceHolder 3"/>
          <p:cNvSpPr>
            <a:spLocks noGrp="1"/>
          </p:cNvSpPr>
          <p:nvPr>
            <p:ph type="sldNum" idx="104"/>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685800" y="1143000"/>
            <a:ext cx="5486040" cy="3085920"/>
          </a:xfrm>
          <a:prstGeom prst="rect">
            <a:avLst/>
          </a:prstGeom>
          <a:ln w="0">
            <a:noFill/>
          </a:ln>
        </p:spPr>
      </p:sp>
      <p:sp>
        <p:nvSpPr>
          <p:cNvPr id="54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50000"/>
              </a:lnSpc>
              <a:buNone/>
            </a:pPr>
            <a:r>
              <a:rPr b="0" lang="da-DK" sz="2000" strike="noStrike" u="none">
                <a:solidFill>
                  <a:srgbClr val="000000"/>
                </a:solidFill>
                <a:effectLst/>
                <a:uFillTx/>
                <a:latin typeface="Arial"/>
              </a:rPr>
              <a:t>BPH = </a:t>
            </a:r>
            <a:r>
              <a:rPr b="1" lang="da-DK" sz="2000" strike="noStrike" u="none">
                <a:solidFill>
                  <a:srgbClr val="000000"/>
                </a:solidFill>
                <a:effectLst/>
                <a:uFillTx/>
                <a:latin typeface="Arial"/>
              </a:rPr>
              <a:t>godartet </a:t>
            </a:r>
            <a:r>
              <a:rPr b="0" lang="da-DK" sz="2000" strike="noStrike" u="none">
                <a:solidFill>
                  <a:srgbClr val="000000"/>
                </a:solidFill>
                <a:effectLst/>
                <a:uFillTx/>
                <a:latin typeface="Arial"/>
              </a:rPr>
              <a:t>hyperplasi i prostata </a:t>
            </a:r>
            <a:endParaRPr b="0" lang="en-DK" sz="2000" strike="noStrike" u="none">
              <a:solidFill>
                <a:srgbClr val="000000"/>
              </a:solidFill>
              <a:effectLst/>
              <a:uFillTx/>
              <a:latin typeface="Arial"/>
            </a:endParaRPr>
          </a:p>
          <a:p>
            <a:pPr indent="0">
              <a:lnSpc>
                <a:spcPct val="150000"/>
              </a:lnSpc>
              <a:buNone/>
            </a:pPr>
            <a:r>
              <a:rPr b="0" lang="da-DK" sz="2000" strike="noStrike" u="none">
                <a:solidFill>
                  <a:srgbClr val="000000"/>
                </a:solidFill>
                <a:effectLst/>
                <a:uFillTx/>
                <a:latin typeface="Arial"/>
              </a:rPr>
              <a:t>Kan forekomme uden symptomer</a:t>
            </a:r>
            <a:endParaRPr b="0" lang="en-DK" sz="2000" strike="noStrike" u="none">
              <a:solidFill>
                <a:srgbClr val="000000"/>
              </a:solidFill>
              <a:effectLst/>
              <a:uFillTx/>
              <a:latin typeface="Arial"/>
            </a:endParaRPr>
          </a:p>
          <a:p>
            <a:pPr indent="0">
              <a:lnSpc>
                <a:spcPct val="150000"/>
              </a:lnSpc>
              <a:buNone/>
            </a:pPr>
            <a:r>
              <a:rPr b="0" lang="da-DK" sz="2000" strike="noStrike" u="none">
                <a:solidFill>
                  <a:srgbClr val="000000"/>
                </a:solidFill>
                <a:effectLst/>
                <a:uFillTx/>
                <a:latin typeface="Arial"/>
              </a:rPr>
              <a:t>Aldrig hos mænd under 30 år, men ses hos &gt;80% af mænd &gt;80 år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547" name="PlaceHolder 3"/>
          <p:cNvSpPr>
            <a:spLocks noGrp="1"/>
          </p:cNvSpPr>
          <p:nvPr>
            <p:ph type="sldNum" idx="105"/>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
          <p:cNvSpPr>
            <a:spLocks noGrp="1"/>
          </p:cNvSpPr>
          <p:nvPr>
            <p:ph type="sldImg"/>
          </p:nvPr>
        </p:nvSpPr>
        <p:spPr>
          <a:xfrm>
            <a:off x="685800" y="1143000"/>
            <a:ext cx="5486040" cy="3085920"/>
          </a:xfrm>
          <a:prstGeom prst="rect">
            <a:avLst/>
          </a:prstGeom>
          <a:ln w="0">
            <a:noFill/>
          </a:ln>
        </p:spPr>
      </p:sp>
      <p:sp>
        <p:nvSpPr>
          <p:cNvPr id="54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TUR-P = TransUretral Resektion af Prostata. ærmest som en ostehøvl der skraber et større lumen.</a:t>
            </a:r>
            <a:endParaRPr b="0" lang="en-DK" sz="2000" strike="noStrike" u="none">
              <a:solidFill>
                <a:srgbClr val="000000"/>
              </a:solidFill>
              <a:effectLst/>
              <a:uFillTx/>
              <a:latin typeface="Arial"/>
            </a:endParaRPr>
          </a:p>
        </p:txBody>
      </p:sp>
      <p:sp>
        <p:nvSpPr>
          <p:cNvPr id="550" name="PlaceHolder 3"/>
          <p:cNvSpPr>
            <a:spLocks noGrp="1"/>
          </p:cNvSpPr>
          <p:nvPr>
            <p:ph type="sldNum" idx="106"/>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685800" y="1143000"/>
            <a:ext cx="5486040" cy="3085920"/>
          </a:xfrm>
          <a:prstGeom prst="rect">
            <a:avLst/>
          </a:prstGeom>
          <a:ln w="0">
            <a:noFill/>
          </a:ln>
        </p:spPr>
      </p:sp>
      <p:sp>
        <p:nvSpPr>
          <p:cNvPr id="55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Kan både være akut og kronisk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Hyppigst hos mænd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Incidens stiger med alder </a:t>
            </a:r>
            <a:endParaRPr b="0" lang="en-DK" sz="2000" strike="noStrike" u="none">
              <a:solidFill>
                <a:srgbClr val="000000"/>
              </a:solidFill>
              <a:effectLst/>
              <a:uFillTx/>
              <a:latin typeface="Arial"/>
            </a:endParaRPr>
          </a:p>
        </p:txBody>
      </p:sp>
      <p:sp>
        <p:nvSpPr>
          <p:cNvPr id="553" name="PlaceHolder 3"/>
          <p:cNvSpPr>
            <a:spLocks noGrp="1"/>
          </p:cNvSpPr>
          <p:nvPr>
            <p:ph type="sldNum" idx="107"/>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685800" y="1143000"/>
            <a:ext cx="5486040" cy="3085920"/>
          </a:xfrm>
          <a:prstGeom prst="rect">
            <a:avLst/>
          </a:prstGeom>
          <a:ln w="0">
            <a:noFill/>
          </a:ln>
        </p:spPr>
      </p:sp>
      <p:sp>
        <p:nvSpPr>
          <p:cNvPr id="42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Kom tilbage til cases efter undervisningen i nefrologi, såfremt de ikke har læst.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
          <p:cNvSpPr>
            <a:spLocks noGrp="1"/>
          </p:cNvSpPr>
          <p:nvPr>
            <p:ph type="sldImg"/>
          </p:nvPr>
        </p:nvSpPr>
        <p:spPr>
          <a:xfrm>
            <a:off x="685800" y="1143000"/>
            <a:ext cx="5486040" cy="3085920"/>
          </a:xfrm>
          <a:prstGeom prst="rect">
            <a:avLst/>
          </a:prstGeom>
          <a:ln w="0">
            <a:noFill/>
          </a:ln>
        </p:spPr>
      </p:sp>
      <p:sp>
        <p:nvSpPr>
          <p:cNvPr id="55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Det er kun stress der er pensum for jer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VVS </a:t>
            </a:r>
            <a:endParaRPr b="0" lang="en-DK" sz="2000" strike="noStrike" u="none">
              <a:solidFill>
                <a:srgbClr val="000000"/>
              </a:solidFill>
              <a:effectLst/>
              <a:uFillTx/>
              <a:latin typeface="Arial"/>
            </a:endParaRPr>
          </a:p>
        </p:txBody>
      </p:sp>
      <p:sp>
        <p:nvSpPr>
          <p:cNvPr id="556" name="PlaceHolder 3"/>
          <p:cNvSpPr>
            <a:spLocks noGrp="1"/>
          </p:cNvSpPr>
          <p:nvPr>
            <p:ph type="sldNum" idx="108"/>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685800" y="1143000"/>
            <a:ext cx="5486040" cy="3085920"/>
          </a:xfrm>
          <a:prstGeom prst="rect">
            <a:avLst/>
          </a:prstGeom>
          <a:ln w="0">
            <a:noFill/>
          </a:ln>
        </p:spPr>
      </p:sp>
      <p:sp>
        <p:nvSpPr>
          <p:cNvPr id="55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Ingen eksamensspørgsmål i dette </a:t>
            </a:r>
            <a:r>
              <a:rPr b="0" lang="da-DK" sz="2000" strike="noStrike" u="none">
                <a:solidFill>
                  <a:srgbClr val="000000"/>
                </a:solidFill>
                <a:effectLst/>
                <a:uFillTx/>
                <a:latin typeface="Wingdings"/>
              </a:rPr>
              <a:t></a:t>
            </a:r>
            <a:r>
              <a:rPr b="0" lang="da-DK" sz="2000" strike="noStrike" u="none">
                <a:solidFill>
                  <a:srgbClr val="000000"/>
                </a:solidFill>
                <a:effectLst/>
                <a:uFillTx/>
                <a:latin typeface="Times New Roman"/>
              </a:rPr>
              <a:t> </a:t>
            </a:r>
            <a:endParaRPr b="0" lang="en-DK" sz="2000" strike="noStrike" u="none">
              <a:solidFill>
                <a:srgbClr val="000000"/>
              </a:solidFill>
              <a:effectLst/>
              <a:uFillTx/>
              <a:latin typeface="Arial"/>
            </a:endParaRPr>
          </a:p>
        </p:txBody>
      </p:sp>
      <p:sp>
        <p:nvSpPr>
          <p:cNvPr id="559" name="PlaceHolder 3"/>
          <p:cNvSpPr>
            <a:spLocks noGrp="1"/>
          </p:cNvSpPr>
          <p:nvPr>
            <p:ph type="sldNum" idx="109"/>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sldImg"/>
          </p:nvPr>
        </p:nvSpPr>
        <p:spPr>
          <a:xfrm>
            <a:off x="685800" y="1143000"/>
            <a:ext cx="5486040" cy="3085920"/>
          </a:xfrm>
          <a:prstGeom prst="rect">
            <a:avLst/>
          </a:prstGeom>
          <a:ln w="0">
            <a:noFill/>
          </a:ln>
        </p:spPr>
      </p:sp>
      <p:sp>
        <p:nvSpPr>
          <p:cNvPr id="56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UG = urogenitalsystemet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Det er kun de mandlige genitale cancere der er pensum for jer. </a:t>
            </a:r>
            <a:endParaRPr b="0" lang="en-DK" sz="2000" strike="noStrike" u="none">
              <a:solidFill>
                <a:srgbClr val="000000"/>
              </a:solidFill>
              <a:effectLst/>
              <a:uFillTx/>
              <a:latin typeface="Arial"/>
            </a:endParaRPr>
          </a:p>
        </p:txBody>
      </p:sp>
      <p:sp>
        <p:nvSpPr>
          <p:cNvPr id="562" name="PlaceHolder 3"/>
          <p:cNvSpPr>
            <a:spLocks noGrp="1"/>
          </p:cNvSpPr>
          <p:nvPr>
            <p:ph type="sldNum" idx="110"/>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685800" y="1143000"/>
            <a:ext cx="5486040" cy="3085920"/>
          </a:xfrm>
          <a:prstGeom prst="rect">
            <a:avLst/>
          </a:prstGeom>
          <a:ln w="0">
            <a:noFill/>
          </a:ln>
        </p:spPr>
      </p:sp>
      <p:sp>
        <p:nvSpPr>
          <p:cNvPr id="56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Inddeles også efter TNM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Behandling afhænger som altid af pt. AT, udbredelse mv. – specialistopgave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Prognose rimelig god – 5 års overlevelse 75% </a:t>
            </a:r>
            <a:endParaRPr b="0" lang="en-DK" sz="2000" strike="noStrike" u="none">
              <a:solidFill>
                <a:srgbClr val="000000"/>
              </a:solidFill>
              <a:effectLst/>
              <a:uFillTx/>
              <a:latin typeface="Arial"/>
            </a:endParaRPr>
          </a:p>
        </p:txBody>
      </p:sp>
      <p:sp>
        <p:nvSpPr>
          <p:cNvPr id="565" name="PlaceHolder 3"/>
          <p:cNvSpPr>
            <a:spLocks noGrp="1"/>
          </p:cNvSpPr>
          <p:nvPr>
            <p:ph type="sldNum" idx="111"/>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sldImg"/>
          </p:nvPr>
        </p:nvSpPr>
        <p:spPr>
          <a:xfrm>
            <a:off x="685800" y="1143000"/>
            <a:ext cx="5486040" cy="3085920"/>
          </a:xfrm>
          <a:prstGeom prst="rect">
            <a:avLst/>
          </a:prstGeom>
          <a:ln w="0">
            <a:noFill/>
          </a:ln>
        </p:spPr>
      </p:sp>
      <p:sp>
        <p:nvSpPr>
          <p:cNvPr id="56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PSA = prostata specifikt antigen (normalt under 4)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PSA kan også være let forhøjet ved BPH </a:t>
            </a:r>
            <a:endParaRPr b="0" lang="en-DK" sz="2000" strike="noStrike" u="none">
              <a:solidFill>
                <a:srgbClr val="000000"/>
              </a:solidFill>
              <a:effectLst/>
              <a:uFillTx/>
              <a:latin typeface="Arial"/>
            </a:endParaRPr>
          </a:p>
        </p:txBody>
      </p:sp>
      <p:sp>
        <p:nvSpPr>
          <p:cNvPr id="568" name="PlaceHolder 3"/>
          <p:cNvSpPr>
            <a:spLocks noGrp="1"/>
          </p:cNvSpPr>
          <p:nvPr>
            <p:ph type="sldNum" idx="112"/>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685800" y="1143000"/>
            <a:ext cx="5486040" cy="3085920"/>
          </a:xfrm>
          <a:prstGeom prst="rect">
            <a:avLst/>
          </a:prstGeom>
          <a:ln w="0">
            <a:noFill/>
          </a:ln>
        </p:spPr>
      </p:sp>
      <p:sp>
        <p:nvSpPr>
          <p:cNvPr id="57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Forståelse for TNM igen </a:t>
            </a:r>
            <a:endParaRPr b="0" lang="en-DK" sz="2000" strike="noStrike" u="none">
              <a:solidFill>
                <a:srgbClr val="000000"/>
              </a:solidFill>
              <a:effectLst/>
              <a:uFillTx/>
              <a:latin typeface="Arial"/>
            </a:endParaRPr>
          </a:p>
        </p:txBody>
      </p:sp>
      <p:sp>
        <p:nvSpPr>
          <p:cNvPr id="571" name="PlaceHolder 3"/>
          <p:cNvSpPr>
            <a:spLocks noGrp="1"/>
          </p:cNvSpPr>
          <p:nvPr>
            <p:ph type="sldNum" idx="113"/>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685800" y="1143000"/>
            <a:ext cx="5486040" cy="3085920"/>
          </a:xfrm>
          <a:prstGeom prst="rect">
            <a:avLst/>
          </a:prstGeom>
          <a:ln w="0">
            <a:noFill/>
          </a:ln>
        </p:spPr>
      </p:sp>
      <p:sp>
        <p:nvSpPr>
          <p:cNvPr id="57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574" name="PlaceHolder 3"/>
          <p:cNvSpPr>
            <a:spLocks noGrp="1"/>
          </p:cNvSpPr>
          <p:nvPr>
            <p:ph type="sldNum" idx="114"/>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685800" y="1143000"/>
            <a:ext cx="5486040" cy="3085920"/>
          </a:xfrm>
          <a:prstGeom prst="rect">
            <a:avLst/>
          </a:prstGeom>
          <a:ln w="0">
            <a:noFill/>
          </a:ln>
        </p:spPr>
      </p:sp>
      <p:sp>
        <p:nvSpPr>
          <p:cNvPr id="57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Man kan få testisprotese ved kirurgisk kastration </a:t>
            </a:r>
            <a:endParaRPr b="0" lang="en-DK" sz="2000" strike="noStrike" u="none">
              <a:solidFill>
                <a:srgbClr val="000000"/>
              </a:solidFill>
              <a:effectLst/>
              <a:uFillTx/>
              <a:latin typeface="Arial"/>
            </a:endParaRPr>
          </a:p>
        </p:txBody>
      </p:sp>
      <p:sp>
        <p:nvSpPr>
          <p:cNvPr id="577" name="PlaceHolder 3"/>
          <p:cNvSpPr>
            <a:spLocks noGrp="1"/>
          </p:cNvSpPr>
          <p:nvPr>
            <p:ph type="sldNum" idx="115"/>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sldImg"/>
          </p:nvPr>
        </p:nvSpPr>
        <p:spPr>
          <a:xfrm>
            <a:off x="685800" y="1143000"/>
            <a:ext cx="5486040" cy="3085920"/>
          </a:xfrm>
          <a:prstGeom prst="rect">
            <a:avLst/>
          </a:prstGeom>
          <a:ln w="0">
            <a:noFill/>
          </a:ln>
        </p:spPr>
      </p:sp>
      <p:sp>
        <p:nvSpPr>
          <p:cNvPr id="57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580" name="PlaceHolder 3"/>
          <p:cNvSpPr>
            <a:spLocks noGrp="1"/>
          </p:cNvSpPr>
          <p:nvPr>
            <p:ph type="sldNum" idx="116"/>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685800" y="1143000"/>
            <a:ext cx="5486040" cy="3085920"/>
          </a:xfrm>
          <a:prstGeom prst="rect">
            <a:avLst/>
          </a:prstGeom>
          <a:ln w="0">
            <a:noFill/>
          </a:ln>
        </p:spPr>
      </p:sp>
      <p:sp>
        <p:nvSpPr>
          <p:cNvPr id="42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743040" indent="-285840">
              <a:lnSpc>
                <a:spcPct val="150000"/>
              </a:lnSpc>
              <a:buNone/>
              <a:tabLst>
                <a:tab algn="l" pos="0"/>
              </a:tabLst>
            </a:pPr>
            <a:r>
              <a:rPr b="0" lang="en-US" sz="2000" strike="noStrike" u="none">
                <a:solidFill>
                  <a:srgbClr val="000000"/>
                </a:solidFill>
                <a:effectLst/>
                <a:uFillTx/>
                <a:latin typeface="Arial"/>
              </a:rPr>
              <a:t>Først et recap af nyrernes funktion.</a:t>
            </a:r>
            <a:endParaRPr b="0" lang="en-DK" sz="2000" strike="noStrike" u="none">
              <a:solidFill>
                <a:srgbClr val="000000"/>
              </a:solidFill>
              <a:effectLst/>
              <a:uFillTx/>
              <a:latin typeface="Arial"/>
            </a:endParaRPr>
          </a:p>
          <a:p>
            <a:pPr marL="743040" indent="-285840">
              <a:lnSpc>
                <a:spcPct val="150000"/>
              </a:lnSpc>
              <a:buNone/>
              <a:tabLst>
                <a:tab algn="l" pos="0"/>
              </a:tabLst>
            </a:pPr>
            <a:endParaRPr b="0" lang="en-DK" sz="2000" strike="noStrike" u="none">
              <a:solidFill>
                <a:srgbClr val="000000"/>
              </a:solidFill>
              <a:effectLst/>
              <a:uFillTx/>
              <a:latin typeface="Arial"/>
            </a:endParaRPr>
          </a:p>
          <a:p>
            <a:pPr marL="743040" indent="-285840">
              <a:lnSpc>
                <a:spcPct val="150000"/>
              </a:lnSpc>
              <a:buNone/>
              <a:tabLst>
                <a:tab algn="l" pos="0"/>
              </a:tabLst>
            </a:pPr>
            <a:r>
              <a:rPr b="0" lang="da-DK" sz="2000" strike="noStrike" u="none">
                <a:solidFill>
                  <a:srgbClr val="000000"/>
                </a:solidFill>
                <a:effectLst/>
                <a:uFillTx/>
                <a:latin typeface="Arial"/>
              </a:rPr>
              <a:t>Filtrerer blodet og udskiller affaldsstoffer </a:t>
            </a:r>
            <a:endParaRPr b="0" lang="en-DK" sz="2000" strike="noStrike" u="none">
              <a:solidFill>
                <a:srgbClr val="000000"/>
              </a:solidFill>
              <a:effectLst/>
              <a:uFillTx/>
              <a:latin typeface="Arial"/>
            </a:endParaRPr>
          </a:p>
          <a:p>
            <a:pPr marL="743040" indent="-285840">
              <a:lnSpc>
                <a:spcPct val="150000"/>
              </a:lnSpc>
              <a:buNone/>
              <a:tabLst>
                <a:tab algn="l" pos="0"/>
              </a:tabLst>
            </a:pPr>
            <a:r>
              <a:rPr b="0" lang="da-DK" sz="2000" strike="noStrike" u="none">
                <a:solidFill>
                  <a:srgbClr val="000000"/>
                </a:solidFill>
                <a:effectLst/>
                <a:uFillTx/>
                <a:latin typeface="Arial"/>
              </a:rPr>
              <a:t>Resorberer vigtige stoffer som f. eks. glukose og medicin</a:t>
            </a:r>
            <a:endParaRPr b="0" lang="en-DK" sz="2000" strike="noStrike" u="none">
              <a:solidFill>
                <a:srgbClr val="000000"/>
              </a:solidFill>
              <a:effectLst/>
              <a:uFillTx/>
              <a:latin typeface="Arial"/>
            </a:endParaRPr>
          </a:p>
          <a:p>
            <a:pPr marL="743040" indent="-285840">
              <a:lnSpc>
                <a:spcPct val="150000"/>
              </a:lnSpc>
              <a:buNone/>
              <a:tabLst>
                <a:tab algn="l" pos="0"/>
              </a:tabLst>
            </a:pPr>
            <a:r>
              <a:rPr b="0" lang="da-DK" sz="2000" strike="noStrike" u="none">
                <a:solidFill>
                  <a:srgbClr val="000000"/>
                </a:solidFill>
                <a:effectLst/>
                <a:uFillTx/>
                <a:latin typeface="Arial"/>
              </a:rPr>
              <a:t>Regulerer pH, vand- og saltbalance</a:t>
            </a:r>
            <a:endParaRPr b="0" lang="en-DK" sz="2000" strike="noStrike" u="none">
              <a:solidFill>
                <a:srgbClr val="000000"/>
              </a:solidFill>
              <a:effectLst/>
              <a:uFillTx/>
              <a:latin typeface="Arial"/>
            </a:endParaRPr>
          </a:p>
          <a:p>
            <a:pPr marL="743040" indent="-285840">
              <a:lnSpc>
                <a:spcPct val="150000"/>
              </a:lnSpc>
              <a:buNone/>
              <a:tabLst>
                <a:tab algn="l" pos="0"/>
              </a:tabLst>
            </a:pPr>
            <a:r>
              <a:rPr b="0" lang="da-DK" sz="2000" strike="noStrike" u="none">
                <a:solidFill>
                  <a:srgbClr val="000000"/>
                </a:solidFill>
                <a:effectLst/>
                <a:uFillTx/>
                <a:latin typeface="Arial"/>
              </a:rPr>
              <a:t>Regulerer BT (RAAS)</a:t>
            </a:r>
            <a:endParaRPr b="0" lang="en-DK" sz="2000" strike="noStrike" u="none">
              <a:solidFill>
                <a:srgbClr val="000000"/>
              </a:solidFill>
              <a:effectLst/>
              <a:uFillTx/>
              <a:latin typeface="Arial"/>
            </a:endParaRPr>
          </a:p>
          <a:p>
            <a:pPr marL="743040" indent="-285840">
              <a:lnSpc>
                <a:spcPct val="150000"/>
              </a:lnSpc>
              <a:buNone/>
              <a:tabLst>
                <a:tab algn="l" pos="0"/>
              </a:tabLst>
            </a:pPr>
            <a:r>
              <a:rPr b="0" lang="da-DK" sz="2000" strike="noStrike" u="none">
                <a:solidFill>
                  <a:srgbClr val="000000"/>
                </a:solidFill>
                <a:effectLst/>
                <a:uFillTx/>
                <a:latin typeface="Arial"/>
              </a:rPr>
              <a:t>Syntese af EPO</a:t>
            </a:r>
            <a:endParaRPr b="0" lang="en-DK" sz="2000" strike="noStrike" u="none">
              <a:solidFill>
                <a:srgbClr val="000000"/>
              </a:solidFill>
              <a:effectLst/>
              <a:uFillTx/>
              <a:latin typeface="Arial"/>
            </a:endParaRPr>
          </a:p>
          <a:p>
            <a:pPr marL="743040" indent="-285840">
              <a:lnSpc>
                <a:spcPct val="150000"/>
              </a:lnSpc>
              <a:buNone/>
              <a:tabLst>
                <a:tab algn="l" pos="0"/>
              </a:tabLst>
            </a:pPr>
            <a:r>
              <a:rPr b="0" lang="da-DK" sz="2000" strike="noStrike" u="none">
                <a:solidFill>
                  <a:srgbClr val="000000"/>
                </a:solidFill>
                <a:effectLst/>
                <a:uFillTx/>
                <a:latin typeface="Arial"/>
              </a:rPr>
              <a:t>Syntese af aktivt D-vitamin </a:t>
            </a:r>
            <a:endParaRPr b="0" lang="en-DK" sz="2000" strike="noStrike" u="none">
              <a:solidFill>
                <a:srgbClr val="000000"/>
              </a:solidFill>
              <a:effectLst/>
              <a:uFillTx/>
              <a:latin typeface="Arial"/>
            </a:endParaRPr>
          </a:p>
          <a:p>
            <a:pPr marL="743040" indent="-285840">
              <a:lnSpc>
                <a:spcPct val="150000"/>
              </a:lnSpc>
              <a:buNone/>
              <a:tabLst>
                <a:tab algn="l" pos="0"/>
              </a:tabLst>
            </a:pPr>
            <a:r>
              <a:rPr b="0" lang="da-DK" sz="2000" strike="noStrike" u="none">
                <a:solidFill>
                  <a:srgbClr val="000000"/>
                </a:solidFill>
                <a:effectLst/>
                <a:uFillTx/>
                <a:latin typeface="Arial"/>
              </a:rPr>
              <a:t>Regulering af calcium og fosfat stofskiftet </a:t>
            </a:r>
            <a:endParaRPr b="0" lang="en-DK" sz="2000" strike="noStrike" u="none">
              <a:solidFill>
                <a:srgbClr val="000000"/>
              </a:solidFill>
              <a:effectLst/>
              <a:uFillTx/>
              <a:latin typeface="Arial"/>
            </a:endParaRPr>
          </a:p>
        </p:txBody>
      </p:sp>
      <p:sp>
        <p:nvSpPr>
          <p:cNvPr id="428" name="PlaceHolder 3"/>
          <p:cNvSpPr>
            <a:spLocks noGrp="1"/>
          </p:cNvSpPr>
          <p:nvPr>
            <p:ph type="sldNum" idx="68"/>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685800" y="1143000"/>
            <a:ext cx="5486040" cy="3085920"/>
          </a:xfrm>
          <a:prstGeom prst="rect">
            <a:avLst/>
          </a:prstGeom>
          <a:ln w="0">
            <a:noFill/>
          </a:ln>
        </p:spPr>
      </p:sp>
      <p:sp>
        <p:nvSpPr>
          <p:cNvPr id="58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Medianalder 65 </a:t>
            </a:r>
            <a:endParaRPr b="0" lang="en-DK" sz="2000" strike="noStrike" u="none">
              <a:solidFill>
                <a:srgbClr val="000000"/>
              </a:solidFill>
              <a:effectLst/>
              <a:uFillTx/>
              <a:latin typeface="Arial"/>
            </a:endParaRPr>
          </a:p>
        </p:txBody>
      </p:sp>
      <p:sp>
        <p:nvSpPr>
          <p:cNvPr id="583" name="PlaceHolder 3"/>
          <p:cNvSpPr>
            <a:spLocks noGrp="1"/>
          </p:cNvSpPr>
          <p:nvPr>
            <p:ph type="sldNum" idx="117"/>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sldImg"/>
          </p:nvPr>
        </p:nvSpPr>
        <p:spPr>
          <a:xfrm>
            <a:off x="685800" y="1143000"/>
            <a:ext cx="5486040" cy="3085920"/>
          </a:xfrm>
          <a:prstGeom prst="rect">
            <a:avLst/>
          </a:prstGeom>
          <a:ln w="0">
            <a:noFill/>
          </a:ln>
        </p:spPr>
      </p:sp>
      <p:sp>
        <p:nvSpPr>
          <p:cNvPr id="58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Rød = akut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Gul = subakut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Resten ikke akut (ufarligt) </a:t>
            </a:r>
            <a:endParaRPr b="0" lang="en-DK" sz="2000" strike="noStrike" u="none">
              <a:solidFill>
                <a:srgbClr val="000000"/>
              </a:solidFill>
              <a:effectLst/>
              <a:uFillTx/>
              <a:latin typeface="Arial"/>
            </a:endParaRPr>
          </a:p>
        </p:txBody>
      </p:sp>
      <p:sp>
        <p:nvSpPr>
          <p:cNvPr id="586" name="PlaceHolder 3"/>
          <p:cNvSpPr>
            <a:spLocks noGrp="1"/>
          </p:cNvSpPr>
          <p:nvPr>
            <p:ph type="sldNum" idx="118"/>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sldImg"/>
          </p:nvPr>
        </p:nvSpPr>
        <p:spPr>
          <a:xfrm>
            <a:off x="685800" y="1143000"/>
            <a:ext cx="5486040" cy="3085920"/>
          </a:xfrm>
          <a:prstGeom prst="rect">
            <a:avLst/>
          </a:prstGeom>
          <a:ln w="0">
            <a:noFill/>
          </a:ln>
        </p:spPr>
      </p:sp>
      <p:sp>
        <p:nvSpPr>
          <p:cNvPr id="58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Massivt forstærret scrotum med udslettet penis. Måske med udbulinger på scorum, men svært at se. Formentlig uden de store gener, da han ikke er kommet tidligere.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Inguinoskrotalt hernie (mest sandsynligt)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For:</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Ekstrem skrotal størrelse, som hænger under midt-låret, er mere typisk for et stort hernie end en hydrocele.</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Penis er forskubbet og tilsyneladende "skjult", hvilket er klassisk for et massivt hernie, der presser omgivelserne væk.</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Urethra ser ud til at åbne nederst mod venstre på skrotum, hvilket kan skyldes anatomisk forvridning forårsaget af herniets masse.</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Hernier kan nå ekstreme størrelser over tid, især hos ældre patienter med svækket bugvæg.</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Mulig variation i størrelse afhængig af aktivitet (f.eks. ved hoste eller anstrengelse), som er typisk for hernier.</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Imod:</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Ingen åbenlyse tegn på akut smerte eller inflammation, hvilket kunne indikere komplikationer som strangulation (dog er dette typisk for et kronisk, stabilt hernie).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2. Hydrocele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For:</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Hydrocele kan forårsage en glat og symmetrisk skrotal hævelse, som billedet viser.</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Ingen åbenlyse tegn på akut smerte eller rødme, hvilket er typisk for hydrocele.</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Imod:</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Ekstrem størrelse med penis fuldstændig skjult og forskudt er usædvanligt for hydrocele.</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Hydrocele påvirker normalt ikke penis’ position eller urethras udmunding.</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Manglende information om transillumination (hydrocele lyser op ved transillumination, mens hernier ikke gør).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3. Varikocele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For:</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Ingen tydelige argumenter i dette tilfælde.</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Imod:</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Typisk præsenterer varikocele sig som en mindre, asymmetrisk hævelse ("en pose af orme"), hvilket ikke passer til det massive, glatte billede her.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4. Lymfødem</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For:</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Lymfødem kan give massiv skrotal hævelse, især ved kroniske tilfælde.</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Imod:</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Typisk er huden fortykket og "træagtig," hvilket ikke ses her.</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Ingen synlige tegn på inflammation eller infektion, som ofte ses ved filariasis (parasit)-relateret lymfødem.</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a:t>
            </a:r>
            <a:r>
              <a:rPr b="0" lang="en-US" sz="2000" strike="noStrike" u="none">
                <a:solidFill>
                  <a:srgbClr val="000000"/>
                </a:solidFill>
                <a:effectLst/>
                <a:uFillTx/>
                <a:latin typeface="Arial"/>
              </a:rPr>
              <a:t>Søg på elephantiasis eller elephantiasis scrotum, for at se hvor massie ødemer denne parasit kan forårsage.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Konklusion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Det mest sandsynlige er et massivt inguinoskrotalt hernie, især grundet den ekstreme størrelse og forskydningen af penis og urethra.</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En hydrocele er en mulig differentialdiagnose, men passer dårligere med graden af anatomisk forvridning.</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    Diagnosen bør bekræftes med en klinisk undersøgelse (f.eks. hosteimpuls og reponibilitet) samt ultralyd eller evt. CT-scanning.</a:t>
            </a:r>
            <a:endParaRPr b="0" lang="en-DK" sz="2000" strike="noStrike" u="none">
              <a:solidFill>
                <a:srgbClr val="000000"/>
              </a:solidFill>
              <a:effectLst/>
              <a:uFillTx/>
              <a:latin typeface="Arial"/>
            </a:endParaRPr>
          </a:p>
        </p:txBody>
      </p:sp>
      <p:sp>
        <p:nvSpPr>
          <p:cNvPr id="589" name="PlaceHolder 3"/>
          <p:cNvSpPr>
            <a:spLocks noGrp="1"/>
          </p:cNvSpPr>
          <p:nvPr>
            <p:ph type="sldNum" idx="119"/>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sldImg"/>
          </p:nvPr>
        </p:nvSpPr>
        <p:spPr>
          <a:xfrm>
            <a:off x="685800" y="1143000"/>
            <a:ext cx="5486040" cy="3085920"/>
          </a:xfrm>
          <a:prstGeom prst="rect">
            <a:avLst/>
          </a:prstGeom>
          <a:ln w="0">
            <a:noFill/>
          </a:ln>
        </p:spPr>
      </p:sp>
      <p:sp>
        <p:nvSpPr>
          <p:cNvPr id="591"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592" name="PlaceHolder 3"/>
          <p:cNvSpPr>
            <a:spLocks noGrp="1"/>
          </p:cNvSpPr>
          <p:nvPr>
            <p:ph type="sldNum" idx="120"/>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sldImg"/>
          </p:nvPr>
        </p:nvSpPr>
        <p:spPr>
          <a:xfrm>
            <a:off x="685800" y="1143000"/>
            <a:ext cx="5486040" cy="3085920"/>
          </a:xfrm>
          <a:prstGeom prst="rect">
            <a:avLst/>
          </a:prstGeom>
          <a:ln w="0">
            <a:noFill/>
          </a:ln>
        </p:spPr>
      </p:sp>
      <p:sp>
        <p:nvSpPr>
          <p:cNvPr id="594"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da-DK" sz="2000" strike="noStrike" u="none">
                <a:solidFill>
                  <a:srgbClr val="000000"/>
                </a:solidFill>
                <a:effectLst/>
                <a:uFillTx/>
                <a:latin typeface="Arial"/>
              </a:rPr>
              <a:t>Sker tit at unge mænd kommer i praksis og tror de har fundet en knude på testiklen </a:t>
            </a:r>
            <a:endParaRPr b="0" lang="en-DK" sz="2000" strike="noStrike" u="none">
              <a:solidFill>
                <a:srgbClr val="000000"/>
              </a:solidFill>
              <a:effectLst/>
              <a:uFillTx/>
              <a:latin typeface="Arial"/>
            </a:endParaRPr>
          </a:p>
        </p:txBody>
      </p:sp>
      <p:sp>
        <p:nvSpPr>
          <p:cNvPr id="595" name="PlaceHolder 3"/>
          <p:cNvSpPr>
            <a:spLocks noGrp="1"/>
          </p:cNvSpPr>
          <p:nvPr>
            <p:ph type="sldNum" idx="121"/>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685800" y="1143000"/>
            <a:ext cx="5486040" cy="3085920"/>
          </a:xfrm>
          <a:prstGeom prst="rect">
            <a:avLst/>
          </a:prstGeom>
          <a:ln w="0">
            <a:noFill/>
          </a:ln>
        </p:spPr>
      </p:sp>
      <p:sp>
        <p:nvSpPr>
          <p:cNvPr id="597"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598" name="PlaceHolder 3"/>
          <p:cNvSpPr>
            <a:spLocks noGrp="1"/>
          </p:cNvSpPr>
          <p:nvPr>
            <p:ph type="sldNum" idx="122"/>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sldImg"/>
          </p:nvPr>
        </p:nvSpPr>
        <p:spPr>
          <a:xfrm>
            <a:off x="685800" y="1143000"/>
            <a:ext cx="5486040" cy="3085920"/>
          </a:xfrm>
          <a:prstGeom prst="rect">
            <a:avLst/>
          </a:prstGeom>
          <a:ln w="0">
            <a:noFill/>
          </a:ln>
        </p:spPr>
      </p:sp>
      <p:sp>
        <p:nvSpPr>
          <p:cNvPr id="60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buNone/>
            </a:pPr>
            <a:endParaRPr b="0" lang="en-DK" sz="1800" strike="noStrike" u="none">
              <a:solidFill>
                <a:srgbClr val="000000"/>
              </a:solidFill>
              <a:effectLst/>
              <a:uFillTx/>
              <a:latin typeface="Arial"/>
            </a:endParaRPr>
          </a:p>
        </p:txBody>
      </p:sp>
      <p:sp>
        <p:nvSpPr>
          <p:cNvPr id="601" name="PlaceHolder 3"/>
          <p:cNvSpPr>
            <a:spLocks noGrp="1"/>
          </p:cNvSpPr>
          <p:nvPr>
            <p:ph type="sldNum" idx="123"/>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Img"/>
          </p:nvPr>
        </p:nvSpPr>
        <p:spPr>
          <a:xfrm>
            <a:off x="685800" y="1143000"/>
            <a:ext cx="5486040" cy="3085920"/>
          </a:xfrm>
          <a:prstGeom prst="rect">
            <a:avLst/>
          </a:prstGeom>
          <a:ln w="0">
            <a:noFill/>
          </a:ln>
        </p:spPr>
      </p:sp>
      <p:sp>
        <p:nvSpPr>
          <p:cNvPr id="43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Yes... fakta.. Altid spændende</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Næsten alle får en eller anden form for nyrefunktionspåvirkning i forbindelse med anden sygdom. Ikke altid, det til fulde opdages.</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Sygelighed og død = morbiditet og mortalitet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431" name="PlaceHolder 3"/>
          <p:cNvSpPr>
            <a:spLocks noGrp="1"/>
          </p:cNvSpPr>
          <p:nvPr>
            <p:ph type="sldNum" idx="69"/>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685800" y="1143000"/>
            <a:ext cx="5486040" cy="3085920"/>
          </a:xfrm>
          <a:prstGeom prst="rect">
            <a:avLst/>
          </a:prstGeom>
          <a:ln w="0">
            <a:noFill/>
          </a:ln>
        </p:spPr>
      </p:sp>
      <p:sp>
        <p:nvSpPr>
          <p:cNvPr id="43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r>
              <a:rPr b="0" lang="en-US" sz="2000" strike="noStrike" u="none">
                <a:solidFill>
                  <a:srgbClr val="000000"/>
                </a:solidFill>
                <a:effectLst/>
                <a:uFillTx/>
                <a:latin typeface="Arial"/>
              </a:rPr>
              <a:t>Kalium indfusion bruges også til henrettelser. Destabiliserer membranpotentialet over cardiomyocytterne.</a:t>
            </a:r>
            <a:endParaRPr b="0" lang="en-DK" sz="2000" strike="noStrike" u="none">
              <a:solidFill>
                <a:srgbClr val="000000"/>
              </a:solidFill>
              <a:effectLst/>
              <a:uFillTx/>
              <a:latin typeface="Arial"/>
            </a:endParaRPr>
          </a:p>
        </p:txBody>
      </p:sp>
      <p:sp>
        <p:nvSpPr>
          <p:cNvPr id="434" name="PlaceHolder 3"/>
          <p:cNvSpPr>
            <a:spLocks noGrp="1"/>
          </p:cNvSpPr>
          <p:nvPr>
            <p:ph type="sldNum" idx="70"/>
          </p:nvPr>
        </p:nvSpPr>
        <p:spPr>
          <a:xfrm>
            <a:off x="3884760" y="8685360"/>
            <a:ext cx="2971440" cy="458280"/>
          </a:xfrm>
          <a:prstGeom prst="rect">
            <a:avLst/>
          </a:prstGeom>
          <a:noFill/>
          <a:ln w="0">
            <a:noFill/>
          </a:ln>
        </p:spPr>
        <p:txBody>
          <a:bodyPr lIns="91440" rIns="91440" tIns="45720" bIns="45720" anchor="b">
            <a:noAutofit/>
          </a:bodyPr>
          <a:p>
            <a:pPr indent="0">
              <a:buNone/>
            </a:pPr>
            <a:endParaRPr b="0" lang="en-DK"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1 Title Slide">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654080" y="666720"/>
            <a:ext cx="7250760" cy="2216520"/>
          </a:xfrm>
          <a:prstGeom prst="rect">
            <a:avLst/>
          </a:prstGeom>
          <a:noFill/>
          <a:ln w="0">
            <a:noFill/>
          </a:ln>
        </p:spPr>
        <p:txBody>
          <a:bodyPr lIns="0" rIns="0" tIns="0" bIns="0" anchor="b">
            <a:noAutofit/>
          </a:bodyPr>
          <a:p>
            <a:pPr indent="0" algn="ctr" defTabSz="914400">
              <a:lnSpc>
                <a:spcPct val="130000"/>
              </a:lnSpc>
              <a:buNone/>
            </a:pPr>
            <a:r>
              <a:rPr b="0" lang="da-DK" sz="5000" strike="noStrike" u="none">
                <a:ln>
                  <a:solidFill>
                    <a:schemeClr val="accent5"/>
                  </a:solidFill>
                </a:ln>
                <a:solidFill>
                  <a:srgbClr val="ffffff"/>
                </a:solidFill>
                <a:effectLst/>
                <a:uFillTx/>
                <a:latin typeface="Arial Black"/>
              </a:rPr>
              <a:t>Click to edit Master title style</a:t>
            </a:r>
            <a:endParaRPr b="0" lang="da-DK" sz="5000" strike="noStrike" u="none">
              <a:solidFill>
                <a:schemeClr val="dk1"/>
              </a:solidFill>
              <a:effectLst/>
              <a:uFillTx/>
              <a:latin typeface="Arial"/>
            </a:endParaRPr>
          </a:p>
        </p:txBody>
      </p:sp>
      <p:sp>
        <p:nvSpPr>
          <p:cNvPr id="3" name="PlaceHolder 2"/>
          <p:cNvSpPr>
            <a:spLocks noGrp="1"/>
          </p:cNvSpPr>
          <p:nvPr>
            <p:ph type="dt" idx="1"/>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4" name="PlaceHolder 3"/>
          <p:cNvSpPr>
            <a:spLocks noGrp="1"/>
          </p:cNvSpPr>
          <p:nvPr>
            <p:ph type="ftr" idx="2"/>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5" name="PlaceHolder 4"/>
          <p:cNvSpPr>
            <a:spLocks noGrp="1"/>
          </p:cNvSpPr>
          <p:nvPr>
            <p:ph type="sldNum" idx="3"/>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cxnSp>
        <p:nvCxnSpPr>
          <p:cNvPr id="6" name="Straight Connector"/>
          <p:cNvCxnSpPr/>
          <p:nvPr/>
        </p:nvCxnSpPr>
        <p:spPr>
          <a:xfrm>
            <a:off x="289440" y="189000"/>
            <a:ext cx="11564280" cy="360"/>
          </a:xfrm>
          <a:prstGeom prst="straightConnector1">
            <a:avLst/>
          </a:prstGeom>
          <a:ln w="44450">
            <a:solidFill>
              <a:srgbClr val="ffffff"/>
            </a:solidFill>
          </a:ln>
        </p:spPr>
      </p:cxnSp>
      <p:cxnSp>
        <p:nvCxnSpPr>
          <p:cNvPr id="7" name="Straight Connector"/>
          <p:cNvCxnSpPr/>
          <p:nvPr/>
        </p:nvCxnSpPr>
        <p:spPr>
          <a:xfrm>
            <a:off x="324360" y="6453360"/>
            <a:ext cx="11529360" cy="360"/>
          </a:xfrm>
          <a:prstGeom prst="straightConnector1">
            <a:avLst/>
          </a:prstGeom>
          <a:ln w="12700">
            <a:solidFill>
              <a:srgbClr val="ffffff"/>
            </a:solidFill>
          </a:ln>
        </p:spPr>
      </p:cxnSp>
      <p:sp>
        <p:nvSpPr>
          <p:cNvPr id="8" name="PlaceHolder 5"/>
          <p:cNvSpPr>
            <a:spLocks noGrp="1"/>
          </p:cNvSpPr>
          <p:nvPr>
            <p:ph type="body"/>
          </p:nvPr>
        </p:nvSpPr>
        <p:spPr>
          <a:xfrm>
            <a:off x="311040" y="1757520"/>
            <a:ext cx="4212360" cy="3689640"/>
          </a:xfrm>
          <a:prstGeom prst="rect">
            <a:avLst/>
          </a:prstGeom>
          <a:noFill/>
          <a:ln w="0">
            <a:noFill/>
          </a:ln>
        </p:spPr>
        <p:txBody>
          <a:bodyPr lIns="90000" rIns="90000" tIns="45000" bIns="45000" anchor="t">
            <a:noAutofit/>
          </a:bodyPr>
          <a:p>
            <a:pPr marL="432000" indent="-324000">
              <a:lnSpc>
                <a:spcPct val="90000"/>
              </a:lnSpc>
              <a:spcBef>
                <a:spcPts val="1417"/>
              </a:spcBef>
              <a:buClr>
                <a:srgbClr val="ffffff"/>
              </a:buClr>
              <a:buSzPct val="45000"/>
              <a:buFont typeface="Wingdings" charset="2"/>
              <a:buChar char=""/>
            </a:pPr>
            <a:r>
              <a:rPr b="0" lang="da-DK" sz="3200" strike="noStrike" u="none">
                <a:solidFill>
                  <a:schemeClr val="lt1"/>
                </a:solidFill>
                <a:effectLst/>
                <a:uFillTx/>
                <a:latin typeface="Latin Modern Roman Demi"/>
              </a:rPr>
              <a:t>Click to edit the outline text format</a:t>
            </a:r>
            <a:endParaRPr b="0" lang="da-DK" sz="3200" strike="noStrike" u="none">
              <a:solidFill>
                <a:schemeClr val="lt1"/>
              </a:solidFill>
              <a:effectLst/>
              <a:uFillTx/>
              <a:latin typeface="Latin Modern Roman Demi"/>
            </a:endParaRPr>
          </a:p>
          <a:p>
            <a:pPr lvl="1" marL="864000" indent="-324000">
              <a:lnSpc>
                <a:spcPct val="90000"/>
              </a:lnSpc>
              <a:spcBef>
                <a:spcPts val="1134"/>
              </a:spcBef>
              <a:buClr>
                <a:srgbClr val="ffffff"/>
              </a:buClr>
              <a:buSzPct val="75000"/>
              <a:buFont typeface="Symbol" charset="2"/>
              <a:buChar char=""/>
            </a:pPr>
            <a:r>
              <a:rPr b="0" lang="da-DK" sz="3200" strike="noStrike" u="none">
                <a:solidFill>
                  <a:schemeClr val="lt1"/>
                </a:solidFill>
                <a:effectLst/>
                <a:uFillTx/>
                <a:latin typeface="Latin Modern Roman Demi"/>
              </a:rPr>
              <a:t>Second Outline Level</a:t>
            </a:r>
            <a:endParaRPr b="0" lang="da-DK" sz="3200" strike="noStrike" u="none">
              <a:solidFill>
                <a:schemeClr val="lt1"/>
              </a:solidFill>
              <a:effectLst/>
              <a:uFillTx/>
              <a:latin typeface="Latin Modern Roman Demi"/>
            </a:endParaRPr>
          </a:p>
          <a:p>
            <a:pPr lvl="2" marL="1296000" indent="-288000">
              <a:lnSpc>
                <a:spcPct val="90000"/>
              </a:lnSpc>
              <a:spcBef>
                <a:spcPts val="850"/>
              </a:spcBef>
              <a:buClr>
                <a:srgbClr val="ffffff"/>
              </a:buClr>
              <a:buSzPct val="45000"/>
              <a:buFont typeface="Wingdings" charset="2"/>
              <a:buChar char=""/>
            </a:pPr>
            <a:r>
              <a:rPr b="0" lang="da-DK" sz="3200" strike="noStrike" u="none">
                <a:solidFill>
                  <a:schemeClr val="lt1"/>
                </a:solidFill>
                <a:effectLst/>
                <a:uFillTx/>
                <a:latin typeface="Latin Modern Roman Demi"/>
              </a:rPr>
              <a:t>Third Outline Level</a:t>
            </a:r>
            <a:endParaRPr b="0" lang="da-DK" sz="3200" strike="noStrike" u="none">
              <a:solidFill>
                <a:schemeClr val="lt1"/>
              </a:solidFill>
              <a:effectLst/>
              <a:uFillTx/>
              <a:latin typeface="Latin Modern Roman Demi"/>
            </a:endParaRPr>
          </a:p>
          <a:p>
            <a:pPr lvl="3" marL="1728000" indent="-216000">
              <a:lnSpc>
                <a:spcPct val="90000"/>
              </a:lnSpc>
              <a:spcBef>
                <a:spcPts val="567"/>
              </a:spcBef>
              <a:buClr>
                <a:srgbClr val="ffffff"/>
              </a:buClr>
              <a:buSzPct val="75000"/>
              <a:buFont typeface="Symbol" charset="2"/>
              <a:buChar char=""/>
            </a:pPr>
            <a:r>
              <a:rPr b="0" lang="da-DK" sz="3200" strike="noStrike" u="none">
                <a:solidFill>
                  <a:schemeClr val="lt1"/>
                </a:solidFill>
                <a:effectLst/>
                <a:uFillTx/>
                <a:latin typeface="Latin Modern Roman Demi"/>
              </a:rPr>
              <a:t>Fourth Outline Level</a:t>
            </a:r>
            <a:endParaRPr b="0" lang="da-DK" sz="3200" strike="noStrike" u="none">
              <a:solidFill>
                <a:schemeClr val="lt1"/>
              </a:solidFill>
              <a:effectLst/>
              <a:uFillTx/>
              <a:latin typeface="Latin Modern Roman Demi"/>
            </a:endParaRPr>
          </a:p>
          <a:p>
            <a:pPr lvl="4" marL="2160000" indent="-216000">
              <a:lnSpc>
                <a:spcPct val="90000"/>
              </a:lnSpc>
              <a:spcBef>
                <a:spcPts val="283"/>
              </a:spcBef>
              <a:buClr>
                <a:srgbClr val="ffffff"/>
              </a:buClr>
              <a:buSzPct val="45000"/>
              <a:buFont typeface="Wingdings" charset="2"/>
              <a:buChar char=""/>
            </a:pPr>
            <a:r>
              <a:rPr b="0" lang="da-DK" sz="3200" strike="noStrike" u="none">
                <a:solidFill>
                  <a:schemeClr val="lt1"/>
                </a:solidFill>
                <a:effectLst/>
                <a:uFillTx/>
                <a:latin typeface="Latin Modern Roman Demi"/>
              </a:rPr>
              <a:t>Fifth Outline Level</a:t>
            </a:r>
            <a:endParaRPr b="0" lang="da-DK" sz="3200" strike="noStrike" u="none">
              <a:solidFill>
                <a:schemeClr val="lt1"/>
              </a:solidFill>
              <a:effectLst/>
              <a:uFillTx/>
              <a:latin typeface="Latin Modern Roman Demi"/>
            </a:endParaRPr>
          </a:p>
          <a:p>
            <a:pPr lvl="5" marL="2592000" indent="-216000">
              <a:lnSpc>
                <a:spcPct val="90000"/>
              </a:lnSpc>
              <a:spcBef>
                <a:spcPts val="283"/>
              </a:spcBef>
              <a:buClr>
                <a:srgbClr val="ffffff"/>
              </a:buClr>
              <a:buSzPct val="45000"/>
              <a:buFont typeface="Wingdings" charset="2"/>
              <a:buChar char=""/>
            </a:pPr>
            <a:r>
              <a:rPr b="0" lang="da-DK" sz="3200" strike="noStrike" u="none">
                <a:solidFill>
                  <a:schemeClr val="lt1"/>
                </a:solidFill>
                <a:effectLst/>
                <a:uFillTx/>
                <a:latin typeface="Latin Modern Roman Demi"/>
              </a:rPr>
              <a:t>Sixth Outline Level</a:t>
            </a:r>
            <a:endParaRPr b="0" lang="da-DK" sz="3200" strike="noStrike" u="none">
              <a:solidFill>
                <a:schemeClr val="lt1"/>
              </a:solidFill>
              <a:effectLst/>
              <a:uFillTx/>
              <a:latin typeface="Latin Modern Roman Demi"/>
            </a:endParaRPr>
          </a:p>
          <a:p>
            <a:pPr lvl="6" marL="3024000" indent="-216000">
              <a:lnSpc>
                <a:spcPct val="90000"/>
              </a:lnSpc>
              <a:spcBef>
                <a:spcPts val="283"/>
              </a:spcBef>
              <a:buClr>
                <a:srgbClr val="ffffff"/>
              </a:buClr>
              <a:buSzPct val="45000"/>
              <a:buFont typeface="Wingdings" charset="2"/>
              <a:buChar char=""/>
            </a:pPr>
            <a:r>
              <a:rPr b="0" lang="da-DK" sz="3200" strike="noStrike" u="none">
                <a:solidFill>
                  <a:schemeClr val="lt1"/>
                </a:solidFill>
                <a:effectLst/>
                <a:uFillTx/>
                <a:latin typeface="Latin Modern Roman Demi"/>
              </a:rPr>
              <a:t>Seventh Outline Level</a:t>
            </a:r>
            <a:endParaRPr b="0" lang="da-DK" sz="3200" strike="noStrike" u="none">
              <a:solidFill>
                <a:schemeClr val="lt1"/>
              </a:solidFill>
              <a:effectLst/>
              <a:uFillTx/>
              <a:latin typeface="Latin Modern Roman Demi"/>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56" name="PlaceHolder 1"/>
          <p:cNvSpPr>
            <a:spLocks noGrp="1"/>
          </p:cNvSpPr>
          <p:nvPr>
            <p:ph type="dt" idx="28"/>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57" name="PlaceHolder 2"/>
          <p:cNvSpPr>
            <a:spLocks noGrp="1"/>
          </p:cNvSpPr>
          <p:nvPr>
            <p:ph type="ftr" idx="29"/>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58" name="PlaceHolder 3"/>
          <p:cNvSpPr>
            <a:spLocks noGrp="1"/>
          </p:cNvSpPr>
          <p:nvPr>
            <p:ph type="sldNum" idx="30"/>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4654080" y="666720"/>
            <a:ext cx="7250760" cy="2216520"/>
          </a:xfrm>
          <a:prstGeom prst="rect">
            <a:avLst/>
          </a:prstGeom>
          <a:noFill/>
          <a:ln w="0">
            <a:noFill/>
          </a:ln>
        </p:spPr>
        <p:txBody>
          <a:bodyPr lIns="0" rIns="0" tIns="0" bIns="0" anchor="b">
            <a:noAutofit/>
          </a:bodyPr>
          <a:p>
            <a:pPr indent="0" algn="ctr" defTabSz="914400">
              <a:lnSpc>
                <a:spcPct val="130000"/>
              </a:lnSpc>
              <a:buNone/>
            </a:pPr>
            <a:r>
              <a:rPr b="0" lang="da-DK" sz="5000" strike="noStrike" u="none">
                <a:ln>
                  <a:solidFill>
                    <a:schemeClr val="accent5"/>
                  </a:solidFill>
                </a:ln>
                <a:solidFill>
                  <a:srgbClr val="ffffff"/>
                </a:solidFill>
                <a:effectLst/>
                <a:uFillTx/>
                <a:latin typeface="Arial Black"/>
              </a:rPr>
              <a:t>Click to edit Master title style</a:t>
            </a:r>
            <a:endParaRPr b="0" lang="da-DK" sz="5000" strike="noStrike" u="none">
              <a:solidFill>
                <a:schemeClr val="dk1"/>
              </a:solidFill>
              <a:effectLst/>
              <a:uFillTx/>
              <a:latin typeface="Arial"/>
            </a:endParaRPr>
          </a:p>
        </p:txBody>
      </p:sp>
      <p:sp>
        <p:nvSpPr>
          <p:cNvPr id="60" name="PlaceHolder 2"/>
          <p:cNvSpPr>
            <a:spLocks noGrp="1"/>
          </p:cNvSpPr>
          <p:nvPr>
            <p:ph type="dt" idx="31"/>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61" name="PlaceHolder 3"/>
          <p:cNvSpPr>
            <a:spLocks noGrp="1"/>
          </p:cNvSpPr>
          <p:nvPr>
            <p:ph type="ftr" idx="32"/>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62" name="PlaceHolder 4"/>
          <p:cNvSpPr>
            <a:spLocks noGrp="1"/>
          </p:cNvSpPr>
          <p:nvPr>
            <p:ph type="sldNum" idx="33"/>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cxnSp>
        <p:nvCxnSpPr>
          <p:cNvPr id="63" name="Straight Connector"/>
          <p:cNvCxnSpPr/>
          <p:nvPr/>
        </p:nvCxnSpPr>
        <p:spPr>
          <a:xfrm>
            <a:off x="289440" y="189000"/>
            <a:ext cx="11564280" cy="360"/>
          </a:xfrm>
          <a:prstGeom prst="straightConnector1">
            <a:avLst/>
          </a:prstGeom>
          <a:ln w="44450">
            <a:solidFill>
              <a:srgbClr val="ffffff"/>
            </a:solidFill>
          </a:ln>
        </p:spPr>
      </p:cxnSp>
      <p:cxnSp>
        <p:nvCxnSpPr>
          <p:cNvPr id="64" name="Straight Connector"/>
          <p:cNvCxnSpPr/>
          <p:nvPr/>
        </p:nvCxnSpPr>
        <p:spPr>
          <a:xfrm>
            <a:off x="324360" y="6453360"/>
            <a:ext cx="11529360" cy="360"/>
          </a:xfrm>
          <a:prstGeom prst="straightConnector1">
            <a:avLst/>
          </a:prstGeom>
          <a:ln w="12700">
            <a:solidFill>
              <a:srgbClr val="ffffff"/>
            </a:solidFill>
          </a:ln>
        </p:spPr>
      </p:cxnSp>
      <p:sp>
        <p:nvSpPr>
          <p:cNvPr id="65" name="PlaceHolder 5"/>
          <p:cNvSpPr>
            <a:spLocks noGrp="1"/>
          </p:cNvSpPr>
          <p:nvPr>
            <p:ph type="body"/>
          </p:nvPr>
        </p:nvSpPr>
        <p:spPr>
          <a:xfrm>
            <a:off x="311040" y="1757520"/>
            <a:ext cx="4212360" cy="3689640"/>
          </a:xfrm>
          <a:prstGeom prst="rect">
            <a:avLst/>
          </a:prstGeom>
          <a:noFill/>
          <a:ln w="0">
            <a:noFill/>
          </a:ln>
        </p:spPr>
        <p:txBody>
          <a:bodyPr lIns="90000" rIns="90000" tIns="45000" bIns="45000" anchor="t">
            <a:noAutofit/>
          </a:bodyPr>
          <a:p>
            <a:pPr marL="432000" indent="-324000">
              <a:lnSpc>
                <a:spcPct val="90000"/>
              </a:lnSpc>
              <a:spcBef>
                <a:spcPts val="1417"/>
              </a:spcBef>
              <a:buClr>
                <a:srgbClr val="ffffff"/>
              </a:buClr>
              <a:buSzPct val="45000"/>
              <a:buFont typeface="Wingdings" charset="2"/>
              <a:buChar char=""/>
            </a:pPr>
            <a:r>
              <a:rPr b="0" lang="da-DK" sz="3200" strike="noStrike" u="none">
                <a:solidFill>
                  <a:schemeClr val="lt1"/>
                </a:solidFill>
                <a:effectLst/>
                <a:uFillTx/>
                <a:latin typeface="Latin Modern Roman Demi"/>
              </a:rPr>
              <a:t>Click to edit the outline text format</a:t>
            </a:r>
            <a:endParaRPr b="0" lang="da-DK" sz="3200" strike="noStrike" u="none">
              <a:solidFill>
                <a:schemeClr val="lt1"/>
              </a:solidFill>
              <a:effectLst/>
              <a:uFillTx/>
              <a:latin typeface="Latin Modern Roman Demi"/>
            </a:endParaRPr>
          </a:p>
          <a:p>
            <a:pPr lvl="1" marL="864000" indent="-324000">
              <a:lnSpc>
                <a:spcPct val="90000"/>
              </a:lnSpc>
              <a:spcBef>
                <a:spcPts val="1134"/>
              </a:spcBef>
              <a:buClr>
                <a:srgbClr val="ffffff"/>
              </a:buClr>
              <a:buSzPct val="75000"/>
              <a:buFont typeface="Symbol" charset="2"/>
              <a:buChar char=""/>
            </a:pPr>
            <a:r>
              <a:rPr b="0" lang="da-DK" sz="3200" strike="noStrike" u="none">
                <a:solidFill>
                  <a:schemeClr val="lt1"/>
                </a:solidFill>
                <a:effectLst/>
                <a:uFillTx/>
                <a:latin typeface="Latin Modern Roman Demi"/>
              </a:rPr>
              <a:t>Second Outline Level</a:t>
            </a:r>
            <a:endParaRPr b="0" lang="da-DK" sz="3200" strike="noStrike" u="none">
              <a:solidFill>
                <a:schemeClr val="lt1"/>
              </a:solidFill>
              <a:effectLst/>
              <a:uFillTx/>
              <a:latin typeface="Latin Modern Roman Demi"/>
            </a:endParaRPr>
          </a:p>
          <a:p>
            <a:pPr lvl="2" marL="1296000" indent="-288000">
              <a:lnSpc>
                <a:spcPct val="90000"/>
              </a:lnSpc>
              <a:spcBef>
                <a:spcPts val="850"/>
              </a:spcBef>
              <a:buClr>
                <a:srgbClr val="ffffff"/>
              </a:buClr>
              <a:buSzPct val="45000"/>
              <a:buFont typeface="Wingdings" charset="2"/>
              <a:buChar char=""/>
            </a:pPr>
            <a:r>
              <a:rPr b="0" lang="da-DK" sz="3200" strike="noStrike" u="none">
                <a:solidFill>
                  <a:schemeClr val="lt1"/>
                </a:solidFill>
                <a:effectLst/>
                <a:uFillTx/>
                <a:latin typeface="Latin Modern Roman Demi"/>
              </a:rPr>
              <a:t>Third Outline Level</a:t>
            </a:r>
            <a:endParaRPr b="0" lang="da-DK" sz="3200" strike="noStrike" u="none">
              <a:solidFill>
                <a:schemeClr val="lt1"/>
              </a:solidFill>
              <a:effectLst/>
              <a:uFillTx/>
              <a:latin typeface="Latin Modern Roman Demi"/>
            </a:endParaRPr>
          </a:p>
          <a:p>
            <a:pPr lvl="3" marL="1728000" indent="-216000">
              <a:lnSpc>
                <a:spcPct val="90000"/>
              </a:lnSpc>
              <a:spcBef>
                <a:spcPts val="567"/>
              </a:spcBef>
              <a:buClr>
                <a:srgbClr val="ffffff"/>
              </a:buClr>
              <a:buSzPct val="75000"/>
              <a:buFont typeface="Symbol" charset="2"/>
              <a:buChar char=""/>
            </a:pPr>
            <a:r>
              <a:rPr b="0" lang="da-DK" sz="3200" strike="noStrike" u="none">
                <a:solidFill>
                  <a:schemeClr val="lt1"/>
                </a:solidFill>
                <a:effectLst/>
                <a:uFillTx/>
                <a:latin typeface="Latin Modern Roman Demi"/>
              </a:rPr>
              <a:t>Fourth Outline Level</a:t>
            </a:r>
            <a:endParaRPr b="0" lang="da-DK" sz="3200" strike="noStrike" u="none">
              <a:solidFill>
                <a:schemeClr val="lt1"/>
              </a:solidFill>
              <a:effectLst/>
              <a:uFillTx/>
              <a:latin typeface="Latin Modern Roman Demi"/>
            </a:endParaRPr>
          </a:p>
          <a:p>
            <a:pPr lvl="4" marL="2160000" indent="-216000">
              <a:lnSpc>
                <a:spcPct val="90000"/>
              </a:lnSpc>
              <a:spcBef>
                <a:spcPts val="283"/>
              </a:spcBef>
              <a:buClr>
                <a:srgbClr val="ffffff"/>
              </a:buClr>
              <a:buSzPct val="45000"/>
              <a:buFont typeface="Wingdings" charset="2"/>
              <a:buChar char=""/>
            </a:pPr>
            <a:r>
              <a:rPr b="0" lang="da-DK" sz="3200" strike="noStrike" u="none">
                <a:solidFill>
                  <a:schemeClr val="lt1"/>
                </a:solidFill>
                <a:effectLst/>
                <a:uFillTx/>
                <a:latin typeface="Latin Modern Roman Demi"/>
              </a:rPr>
              <a:t>Fifth Outline Level</a:t>
            </a:r>
            <a:endParaRPr b="0" lang="da-DK" sz="3200" strike="noStrike" u="none">
              <a:solidFill>
                <a:schemeClr val="lt1"/>
              </a:solidFill>
              <a:effectLst/>
              <a:uFillTx/>
              <a:latin typeface="Latin Modern Roman Demi"/>
            </a:endParaRPr>
          </a:p>
          <a:p>
            <a:pPr lvl="5" marL="2592000" indent="-216000">
              <a:lnSpc>
                <a:spcPct val="90000"/>
              </a:lnSpc>
              <a:spcBef>
                <a:spcPts val="283"/>
              </a:spcBef>
              <a:buClr>
                <a:srgbClr val="ffffff"/>
              </a:buClr>
              <a:buSzPct val="45000"/>
              <a:buFont typeface="Wingdings" charset="2"/>
              <a:buChar char=""/>
            </a:pPr>
            <a:r>
              <a:rPr b="0" lang="da-DK" sz="3200" strike="noStrike" u="none">
                <a:solidFill>
                  <a:schemeClr val="lt1"/>
                </a:solidFill>
                <a:effectLst/>
                <a:uFillTx/>
                <a:latin typeface="Latin Modern Roman Demi"/>
              </a:rPr>
              <a:t>Sixth Outline Level</a:t>
            </a:r>
            <a:endParaRPr b="0" lang="da-DK" sz="3200" strike="noStrike" u="none">
              <a:solidFill>
                <a:schemeClr val="lt1"/>
              </a:solidFill>
              <a:effectLst/>
              <a:uFillTx/>
              <a:latin typeface="Latin Modern Roman Demi"/>
            </a:endParaRPr>
          </a:p>
          <a:p>
            <a:pPr lvl="6" marL="3024000" indent="-216000">
              <a:lnSpc>
                <a:spcPct val="90000"/>
              </a:lnSpc>
              <a:spcBef>
                <a:spcPts val="283"/>
              </a:spcBef>
              <a:buClr>
                <a:srgbClr val="ffffff"/>
              </a:buClr>
              <a:buSzPct val="45000"/>
              <a:buFont typeface="Wingdings" charset="2"/>
              <a:buChar char=""/>
            </a:pPr>
            <a:r>
              <a:rPr b="0" lang="da-DK" sz="3200" strike="noStrike" u="none">
                <a:solidFill>
                  <a:schemeClr val="lt1"/>
                </a:solidFill>
                <a:effectLst/>
                <a:uFillTx/>
                <a:latin typeface="Latin Modern Roman Demi"/>
              </a:rPr>
              <a:t>Seventh Outline Level</a:t>
            </a:r>
            <a:endParaRPr b="0" lang="da-DK" sz="3200" strike="noStrike" u="none">
              <a:solidFill>
                <a:schemeClr val="lt1"/>
              </a:solidFill>
              <a:effectLst/>
              <a:uFillTx/>
              <a:latin typeface="Latin Modern Roman Dem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1">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000" strike="noStrike" u="none">
                <a:ln>
                  <a:solidFill>
                    <a:schemeClr val="accent5"/>
                  </a:solidFill>
                </a:ln>
                <a:solidFill>
                  <a:srgbClr val="ffffff"/>
                </a:solidFill>
                <a:effectLst/>
                <a:uFillTx/>
                <a:latin typeface="Arial Black"/>
              </a:rPr>
              <a:t>Click to edit Master title stylek</a:t>
            </a:r>
            <a:endParaRPr b="0" lang="da-DK" sz="4000" strike="noStrike" u="none">
              <a:solidFill>
                <a:schemeClr val="dk1"/>
              </a:solidFill>
              <a:effectLst/>
              <a:uFillTx/>
              <a:latin typeface="Arial"/>
            </a:endParaRPr>
          </a:p>
        </p:txBody>
      </p:sp>
      <p:sp>
        <p:nvSpPr>
          <p:cNvPr id="67"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US" sz="2400" strike="noStrike" u="none">
                <a:solidFill>
                  <a:schemeClr val="lt1"/>
                </a:solidFill>
                <a:effectLst/>
                <a:uFillTx/>
                <a:latin typeface="Latin Modern Roman Demi"/>
              </a:rPr>
              <a:t>Click to edit Master text styles</a:t>
            </a:r>
            <a:endParaRPr b="0" lang="da-DK" sz="2400" strike="noStrike" u="none">
              <a:solidFill>
                <a:schemeClr val="lt1"/>
              </a:solidFill>
              <a:effectLst/>
              <a:uFillTx/>
              <a:latin typeface="Latin Modern Roman Demi"/>
            </a:endParaRPr>
          </a:p>
          <a:p>
            <a:pPr lvl="1" marL="685800" indent="-228600" defTabSz="914400">
              <a:lnSpc>
                <a:spcPct val="90000"/>
              </a:lnSpc>
              <a:spcBef>
                <a:spcPts val="499"/>
              </a:spcBef>
              <a:buClr>
                <a:srgbClr val="ffffff"/>
              </a:buClr>
              <a:buFont typeface="Arial"/>
              <a:buChar char="•"/>
            </a:pPr>
            <a:r>
              <a:rPr b="0" lang="en-US" sz="2000" strike="noStrike" u="none">
                <a:solidFill>
                  <a:schemeClr val="lt1"/>
                </a:solidFill>
                <a:effectLst/>
                <a:uFillTx/>
                <a:latin typeface="Latin Modern Roman Demi"/>
              </a:rPr>
              <a:t>Second level</a:t>
            </a:r>
            <a:endParaRPr b="0" lang="da-DK" sz="2000" strike="noStrike" u="none">
              <a:solidFill>
                <a:schemeClr val="lt1"/>
              </a:solidFill>
              <a:effectLst/>
              <a:uFillTx/>
              <a:latin typeface="Latin Modern Roman Demi"/>
            </a:endParaRPr>
          </a:p>
          <a:p>
            <a:pPr lvl="2" marL="1143000" indent="-228600" defTabSz="914400">
              <a:lnSpc>
                <a:spcPct val="90000"/>
              </a:lnSpc>
              <a:spcBef>
                <a:spcPts val="499"/>
              </a:spcBef>
              <a:buClr>
                <a:srgbClr val="ffffff"/>
              </a:buClr>
              <a:buFont typeface="Arial"/>
              <a:buChar char="•"/>
            </a:pPr>
            <a:r>
              <a:rPr b="0" lang="en-US" sz="1800" strike="noStrike" u="none">
                <a:solidFill>
                  <a:schemeClr val="lt1"/>
                </a:solidFill>
                <a:effectLst/>
                <a:uFillTx/>
                <a:latin typeface="Latin Modern Roman Demi"/>
              </a:rPr>
              <a:t>Third level</a:t>
            </a:r>
            <a:endParaRPr b="0" lang="da-DK" sz="1800" strike="noStrike" u="none">
              <a:solidFill>
                <a:schemeClr val="lt1"/>
              </a:solidFill>
              <a:effectLst/>
              <a:uFillTx/>
              <a:latin typeface="Latin Modern Roman Demi"/>
            </a:endParaRPr>
          </a:p>
          <a:p>
            <a:pPr lvl="3" marL="1600200" indent="-228600" defTabSz="914400">
              <a:lnSpc>
                <a:spcPct val="90000"/>
              </a:lnSpc>
              <a:spcBef>
                <a:spcPts val="499"/>
              </a:spcBef>
              <a:buClr>
                <a:srgbClr val="ffffff"/>
              </a:buClr>
              <a:buFont typeface="Arial"/>
              <a:buChar char="•"/>
            </a:pPr>
            <a:r>
              <a:rPr b="0" lang="en-US" sz="1800" strike="noStrike" u="none">
                <a:solidFill>
                  <a:schemeClr val="lt1"/>
                </a:solidFill>
                <a:effectLst/>
                <a:uFillTx/>
                <a:latin typeface="Latin Modern Roman Demi"/>
              </a:rPr>
              <a:t>Fourth level</a:t>
            </a:r>
            <a:endParaRPr b="0" lang="da-DK" sz="1800" strike="noStrike" u="none">
              <a:solidFill>
                <a:schemeClr val="lt1"/>
              </a:solidFill>
              <a:effectLst/>
              <a:uFillTx/>
              <a:latin typeface="Latin Modern Roman Demi"/>
            </a:endParaRPr>
          </a:p>
          <a:p>
            <a:pPr lvl="4" marL="2057400" indent="-228600" defTabSz="914400">
              <a:lnSpc>
                <a:spcPct val="90000"/>
              </a:lnSpc>
              <a:spcBef>
                <a:spcPts val="499"/>
              </a:spcBef>
              <a:buClr>
                <a:srgbClr val="ffffff"/>
              </a:buClr>
              <a:buFont typeface="Arial"/>
              <a:buChar char="•"/>
            </a:pPr>
            <a:r>
              <a:rPr b="0" lang="en-US" sz="1800" strike="noStrike" u="none">
                <a:solidFill>
                  <a:schemeClr val="lt1"/>
                </a:solidFill>
                <a:effectLst/>
                <a:uFillTx/>
                <a:latin typeface="Latin Modern Roman Demi"/>
              </a:rPr>
              <a:t>Fifth level</a:t>
            </a:r>
            <a:endParaRPr b="0" lang="da-DK" sz="1800" strike="noStrike" u="none">
              <a:solidFill>
                <a:schemeClr val="lt1"/>
              </a:solidFill>
              <a:effectLst/>
              <a:uFillTx/>
              <a:latin typeface="Latin Modern Roman Demi"/>
            </a:endParaRPr>
          </a:p>
        </p:txBody>
      </p:sp>
      <p:sp>
        <p:nvSpPr>
          <p:cNvPr id="68" name="PlaceHolder 3"/>
          <p:cNvSpPr>
            <a:spLocks noGrp="1"/>
          </p:cNvSpPr>
          <p:nvPr>
            <p:ph type="dt" idx="34"/>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69" name="PlaceHolder 4"/>
          <p:cNvSpPr>
            <a:spLocks noGrp="1"/>
          </p:cNvSpPr>
          <p:nvPr>
            <p:ph type="ftr" idx="35"/>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US"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70" name="PlaceHolder 5"/>
          <p:cNvSpPr>
            <a:spLocks noGrp="1"/>
          </p:cNvSpPr>
          <p:nvPr>
            <p:ph type="sldNum" idx="36"/>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360720" y="141480"/>
            <a:ext cx="5861160" cy="396360"/>
          </a:xfrm>
          <a:prstGeom prst="rect">
            <a:avLst/>
          </a:prstGeom>
          <a:noFill/>
          <a:ln w="0">
            <a:noFill/>
          </a:ln>
        </p:spPr>
        <p:txBody>
          <a:bodyPr lIns="0" rIns="0" tIns="0" bIns="0" anchor="b">
            <a:spAutoFit/>
          </a:bodyPr>
          <a:p>
            <a:pPr indent="0" defTabSz="914400">
              <a:lnSpc>
                <a:spcPct val="90000"/>
              </a:lnSpc>
              <a:buNone/>
            </a:pPr>
            <a:r>
              <a:rPr b="0" lang="en-US" sz="2600" strike="noStrike" u="none">
                <a:ln>
                  <a:solidFill>
                    <a:schemeClr val="accent5"/>
                  </a:solidFill>
                </a:ln>
                <a:solidFill>
                  <a:srgbClr val="ffffff"/>
                </a:solidFill>
                <a:effectLst/>
                <a:uFillTx/>
                <a:latin typeface="Arial Black"/>
              </a:rPr>
              <a:t>Click to edit Master title style</a:t>
            </a:r>
            <a:endParaRPr b="0" lang="da-DK" sz="2600" strike="noStrike" u="none">
              <a:solidFill>
                <a:schemeClr val="dk1"/>
              </a:solidFill>
              <a:effectLst/>
              <a:uFillTx/>
              <a:latin typeface="Arial"/>
            </a:endParaRPr>
          </a:p>
        </p:txBody>
      </p:sp>
      <p:sp>
        <p:nvSpPr>
          <p:cNvPr id="72" name="PlaceHolder 2"/>
          <p:cNvSpPr>
            <a:spLocks noGrp="1"/>
          </p:cNvSpPr>
          <p:nvPr>
            <p:ph type="dt" idx="37"/>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73" name="PlaceHolder 3"/>
          <p:cNvSpPr>
            <a:spLocks noGrp="1"/>
          </p:cNvSpPr>
          <p:nvPr>
            <p:ph type="ftr" idx="38"/>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74" name="PlaceHolder 4"/>
          <p:cNvSpPr>
            <a:spLocks noGrp="1"/>
          </p:cNvSpPr>
          <p:nvPr>
            <p:ph type="sldNum" idx="39"/>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
        <p:nvSpPr>
          <p:cNvPr id="75" name="PlaceHolder 5"/>
          <p:cNvSpPr>
            <a:spLocks noGrp="1"/>
          </p:cNvSpPr>
          <p:nvPr>
            <p:ph type="body"/>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Click to edit Master text styles</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Second level</a:t>
            </a:r>
            <a:endParaRPr b="0" lang="da-DK" sz="18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Third level</a:t>
            </a:r>
            <a:endParaRPr b="0" lang="da-DK" sz="1600" strike="noStrike" u="none">
              <a:solidFill>
                <a:schemeClr val="lt1"/>
              </a:solidFill>
              <a:effectLst/>
              <a:uFillTx/>
              <a:latin typeface="Latin Modern Roman Demi"/>
            </a:endParaRPr>
          </a:p>
          <a:p>
            <a:pPr lvl="3" marL="16002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Fourth level</a:t>
            </a:r>
            <a:endParaRPr b="0" lang="da-DK" sz="1600" strike="noStrike" u="none">
              <a:solidFill>
                <a:schemeClr val="lt1"/>
              </a:solidFill>
              <a:effectLst/>
              <a:uFillTx/>
              <a:latin typeface="Latin Modern Roman Demi"/>
            </a:endParaRPr>
          </a:p>
          <a:p>
            <a:pPr lvl="4" marL="20574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Fifth level</a:t>
            </a:r>
            <a:endParaRPr b="0" lang="da-DK" sz="1600" strike="noStrike" u="none">
              <a:solidFill>
                <a:schemeClr val="lt1"/>
              </a:solidFill>
              <a:effectLst/>
              <a:uFillTx/>
              <a:latin typeface="Latin Modern Roman Demi"/>
            </a:endParaRPr>
          </a:p>
        </p:txBody>
      </p:sp>
      <p:cxnSp>
        <p:nvCxnSpPr>
          <p:cNvPr id="76" name="Straight Connector"/>
          <p:cNvCxnSpPr/>
          <p:nvPr/>
        </p:nvCxnSpPr>
        <p:spPr>
          <a:xfrm>
            <a:off x="289440" y="538200"/>
            <a:ext cx="11564280" cy="360"/>
          </a:xfrm>
          <a:prstGeom prst="straightConnector1">
            <a:avLst/>
          </a:prstGeom>
          <a:ln w="44450">
            <a:solidFill>
              <a:srgbClr val="ffffff"/>
            </a:solidFill>
          </a:ln>
        </p:spPr>
      </p:cxnSp>
      <p:cxnSp>
        <p:nvCxnSpPr>
          <p:cNvPr id="77" name="Straight Connector"/>
          <p:cNvCxnSpPr/>
          <p:nvPr/>
        </p:nvCxnSpPr>
        <p:spPr>
          <a:xfrm>
            <a:off x="324360" y="6453360"/>
            <a:ext cx="11529360" cy="360"/>
          </a:xfrm>
          <a:prstGeom prst="straightConnector1">
            <a:avLst/>
          </a:prstGeom>
          <a:ln w="12700">
            <a:solidFill>
              <a:srgbClr val="ffffff"/>
            </a:solidFill>
          </a:ln>
        </p:spPr>
      </p:cxn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360720" y="141480"/>
            <a:ext cx="5861160" cy="396360"/>
          </a:xfrm>
          <a:prstGeom prst="rect">
            <a:avLst/>
          </a:prstGeom>
          <a:noFill/>
          <a:ln w="0">
            <a:noFill/>
          </a:ln>
        </p:spPr>
        <p:txBody>
          <a:bodyPr lIns="0" rIns="0" tIns="0" bIns="0" anchor="b">
            <a:spAutoFit/>
          </a:bodyPr>
          <a:p>
            <a:pPr indent="0" defTabSz="914400">
              <a:lnSpc>
                <a:spcPct val="90000"/>
              </a:lnSpc>
              <a:buNone/>
            </a:pPr>
            <a:r>
              <a:rPr b="0" lang="en-US" sz="2600" strike="noStrike" u="none">
                <a:solidFill>
                  <a:srgbClr val="ffffff">
                    <a:alpha val="30000"/>
                  </a:srgbClr>
                </a:solidFill>
                <a:effectLst/>
                <a:uFillTx/>
                <a:latin typeface="Arial Black"/>
              </a:rPr>
              <a:t>Click to edit Master title style</a:t>
            </a:r>
            <a:endParaRPr b="0" lang="da-DK" sz="2600" strike="noStrike" u="none">
              <a:solidFill>
                <a:schemeClr val="dk1"/>
              </a:solidFill>
              <a:effectLst/>
              <a:uFillTx/>
              <a:latin typeface="Arial"/>
            </a:endParaRPr>
          </a:p>
        </p:txBody>
      </p:sp>
      <p:sp>
        <p:nvSpPr>
          <p:cNvPr id="79" name="PlaceHolder 2"/>
          <p:cNvSpPr>
            <a:spLocks noGrp="1"/>
          </p:cNvSpPr>
          <p:nvPr>
            <p:ph type="dt" idx="40"/>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80" name="PlaceHolder 3"/>
          <p:cNvSpPr>
            <a:spLocks noGrp="1"/>
          </p:cNvSpPr>
          <p:nvPr>
            <p:ph type="ftr" idx="41"/>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81" name="PlaceHolder 4"/>
          <p:cNvSpPr>
            <a:spLocks noGrp="1"/>
          </p:cNvSpPr>
          <p:nvPr>
            <p:ph type="sldNum" idx="42"/>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
        <p:nvSpPr>
          <p:cNvPr id="82" name="PlaceHolder 5"/>
          <p:cNvSpPr>
            <a:spLocks noGrp="1"/>
          </p:cNvSpPr>
          <p:nvPr>
            <p:ph type="body"/>
          </p:nvPr>
        </p:nvSpPr>
        <p:spPr>
          <a:xfrm>
            <a:off x="324360" y="561960"/>
            <a:ext cx="11528640" cy="5895720"/>
          </a:xfrm>
          <a:prstGeom prst="rect">
            <a:avLst/>
          </a:prstGeom>
          <a:noFill/>
          <a:ln w="0">
            <a:noFill/>
          </a:ln>
        </p:spPr>
        <p:txBody>
          <a:bodyPr lIns="0" rIns="0" tIns="0" bIns="0" anchor="t">
            <a:normAutofit/>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Click to edit Master text styles</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Second level</a:t>
            </a:r>
            <a:endParaRPr b="0" lang="da-DK" sz="18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Third level</a:t>
            </a:r>
            <a:endParaRPr b="0" lang="da-DK" sz="1600" strike="noStrike" u="none">
              <a:solidFill>
                <a:schemeClr val="lt1"/>
              </a:solidFill>
              <a:effectLst/>
              <a:uFillTx/>
              <a:latin typeface="Latin Modern Roman Demi"/>
            </a:endParaRPr>
          </a:p>
          <a:p>
            <a:pPr lvl="3" marL="16002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Fourth level</a:t>
            </a:r>
            <a:endParaRPr b="0" lang="da-DK" sz="1600" strike="noStrike" u="none">
              <a:solidFill>
                <a:schemeClr val="lt1"/>
              </a:solidFill>
              <a:effectLst/>
              <a:uFillTx/>
              <a:latin typeface="Latin Modern Roman Demi"/>
            </a:endParaRPr>
          </a:p>
          <a:p>
            <a:pPr lvl="4" marL="20574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Fifth level</a:t>
            </a:r>
            <a:endParaRPr b="0" lang="da-DK" sz="1600" strike="noStrike" u="none">
              <a:solidFill>
                <a:schemeClr val="lt1"/>
              </a:solidFill>
              <a:effectLst/>
              <a:uFillTx/>
              <a:latin typeface="Latin Modern Roman Demi"/>
            </a:endParaRPr>
          </a:p>
        </p:txBody>
      </p:sp>
      <p:cxnSp>
        <p:nvCxnSpPr>
          <p:cNvPr id="83" name="Straight Connector"/>
          <p:cNvCxnSpPr/>
          <p:nvPr/>
        </p:nvCxnSpPr>
        <p:spPr>
          <a:xfrm>
            <a:off x="289440" y="538200"/>
            <a:ext cx="11564280" cy="360"/>
          </a:xfrm>
          <a:prstGeom prst="straightConnector1">
            <a:avLst/>
          </a:prstGeom>
          <a:ln w="44450">
            <a:solidFill>
              <a:srgbClr val="ffffff"/>
            </a:solidFill>
          </a:ln>
        </p:spPr>
      </p:cxnSp>
      <p:cxnSp>
        <p:nvCxnSpPr>
          <p:cNvPr id="84" name="Straight Connector"/>
          <p:cNvCxnSpPr/>
          <p:nvPr/>
        </p:nvCxnSpPr>
        <p:spPr>
          <a:xfrm>
            <a:off x="324360" y="6453360"/>
            <a:ext cx="11529360" cy="360"/>
          </a:xfrm>
          <a:prstGeom prst="straightConnector1">
            <a:avLst/>
          </a:prstGeom>
          <a:ln w="12700">
            <a:solidFill>
              <a:srgbClr val="ffffff"/>
            </a:solidFill>
          </a:ln>
        </p:spPr>
      </p:cxn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831960" y="3750840"/>
            <a:ext cx="9847800" cy="811080"/>
          </a:xfrm>
          <a:prstGeom prst="rect">
            <a:avLst/>
          </a:prstGeom>
          <a:noFill/>
          <a:ln w="0">
            <a:noFill/>
          </a:ln>
        </p:spPr>
        <p:txBody>
          <a:bodyPr lIns="91440" rIns="91440" tIns="45720" bIns="45720" anchor="b">
            <a:norm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Click to edit Master title style</a:t>
            </a:r>
            <a:endParaRPr b="0" lang="da-DK" sz="4000" strike="noStrike" u="none">
              <a:solidFill>
                <a:schemeClr val="dk1"/>
              </a:solidFill>
              <a:effectLst/>
              <a:uFillTx/>
              <a:latin typeface="Arial"/>
            </a:endParaRPr>
          </a:p>
        </p:txBody>
      </p:sp>
      <p:sp>
        <p:nvSpPr>
          <p:cNvPr id="86" name="PlaceHolder 2"/>
          <p:cNvSpPr>
            <a:spLocks noGrp="1"/>
          </p:cNvSpPr>
          <p:nvPr>
            <p:ph type="body"/>
          </p:nvPr>
        </p:nvSpPr>
        <p:spPr>
          <a:xfrm>
            <a:off x="831960" y="4610160"/>
            <a:ext cx="7321320" cy="6472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da-DK" sz="1800" strike="noStrike" u="none">
                <a:solidFill>
                  <a:schemeClr val="lt1"/>
                </a:solidFill>
                <a:effectLst/>
                <a:uFillTx/>
                <a:latin typeface="Latin Modern Roman Demi"/>
              </a:rPr>
              <a:t>Click to edit Master text styles</a:t>
            </a:r>
            <a:endParaRPr b="0" lang="da-DK" sz="1800" strike="noStrike" u="none">
              <a:solidFill>
                <a:schemeClr val="lt1"/>
              </a:solidFill>
              <a:effectLst/>
              <a:uFillTx/>
              <a:latin typeface="Latin Modern Roman Demi"/>
            </a:endParaRPr>
          </a:p>
        </p:txBody>
      </p:sp>
      <p:sp>
        <p:nvSpPr>
          <p:cNvPr id="87" name="PlaceHolder 3"/>
          <p:cNvSpPr>
            <a:spLocks noGrp="1"/>
          </p:cNvSpPr>
          <p:nvPr>
            <p:ph type="dt" idx="43"/>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88" name="PlaceHolder 4"/>
          <p:cNvSpPr>
            <a:spLocks noGrp="1"/>
          </p:cNvSpPr>
          <p:nvPr>
            <p:ph type="ftr" idx="44"/>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89" name="PlaceHolder 5"/>
          <p:cNvSpPr>
            <a:spLocks noGrp="1"/>
          </p:cNvSpPr>
          <p:nvPr>
            <p:ph type="sldNum" idx="45"/>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000" strike="noStrike" u="none">
                <a:ln>
                  <a:solidFill>
                    <a:schemeClr val="accent5"/>
                  </a:solidFill>
                </a:ln>
                <a:solidFill>
                  <a:srgbClr val="ffffff"/>
                </a:solidFill>
                <a:effectLst/>
                <a:uFillTx/>
                <a:latin typeface="Arial Black"/>
              </a:rPr>
              <a:t>Click to edit Master title style</a:t>
            </a:r>
            <a:endParaRPr b="0" lang="da-DK" sz="4000" strike="noStrike" u="none">
              <a:solidFill>
                <a:schemeClr val="dk1"/>
              </a:solidFill>
              <a:effectLst/>
              <a:uFillTx/>
              <a:latin typeface="Arial"/>
            </a:endParaRPr>
          </a:p>
        </p:txBody>
      </p:sp>
      <p:sp>
        <p:nvSpPr>
          <p:cNvPr id="91" name="PlaceHolder 2"/>
          <p:cNvSpPr>
            <a:spLocks noGrp="1"/>
          </p:cNvSpPr>
          <p:nvPr>
            <p:ph type="dt" idx="46"/>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92" name="PlaceHolder 3"/>
          <p:cNvSpPr>
            <a:spLocks noGrp="1"/>
          </p:cNvSpPr>
          <p:nvPr>
            <p:ph type="ftr" idx="47"/>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93" name="PlaceHolder 4"/>
          <p:cNvSpPr>
            <a:spLocks noGrp="1"/>
          </p:cNvSpPr>
          <p:nvPr>
            <p:ph type="sldNum" idx="48"/>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6">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647640" y="258480"/>
            <a:ext cx="10515240" cy="1325160"/>
          </a:xfrm>
          <a:prstGeom prst="rect">
            <a:avLst/>
          </a:prstGeom>
          <a:noFill/>
          <a:ln w="0">
            <a:noFill/>
          </a:ln>
        </p:spPr>
        <p:txBody>
          <a:bodyPr lIns="91440" rIns="91440" tIns="45720" bIns="45720" anchor="ctr">
            <a:normAutofit/>
          </a:bodyPr>
          <a:p>
            <a:pPr indent="0" defTabSz="914400">
              <a:lnSpc>
                <a:spcPct val="90000"/>
              </a:lnSpc>
              <a:buNone/>
            </a:pPr>
            <a:r>
              <a:rPr b="1" lang="da-DK" sz="2400" strike="noStrike" u="none">
                <a:ln>
                  <a:solidFill>
                    <a:schemeClr val="accent5"/>
                  </a:solidFill>
                </a:ln>
                <a:solidFill>
                  <a:srgbClr val="ffffff"/>
                </a:solidFill>
                <a:effectLst/>
                <a:uFillTx/>
                <a:latin typeface="Arial Black"/>
              </a:rPr>
              <a:t>Click to edit Master title style</a:t>
            </a:r>
            <a:endParaRPr b="0" lang="da-DK" sz="2400" strike="noStrike" u="none">
              <a:solidFill>
                <a:schemeClr val="dk1"/>
              </a:solidFill>
              <a:effectLst/>
              <a:uFillTx/>
              <a:latin typeface="Arial"/>
            </a:endParaRPr>
          </a:p>
        </p:txBody>
      </p:sp>
      <p:sp>
        <p:nvSpPr>
          <p:cNvPr id="95" name="PlaceHolder 2"/>
          <p:cNvSpPr>
            <a:spLocks noGrp="1"/>
          </p:cNvSpPr>
          <p:nvPr>
            <p:ph type="body"/>
          </p:nvPr>
        </p:nvSpPr>
        <p:spPr>
          <a:xfrm>
            <a:off x="647640" y="1825560"/>
            <a:ext cx="5181120" cy="435096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404040"/>
              </a:buClr>
              <a:buFont typeface="Arial"/>
              <a:buChar char="•"/>
            </a:pPr>
            <a:r>
              <a:rPr b="0" lang="da-DK" sz="2000" strike="noStrike" u="none">
                <a:solidFill>
                  <a:schemeClr val="dk1">
                    <a:lumMod val="75000"/>
                    <a:lumOff val="25000"/>
                  </a:schemeClr>
                </a:solidFill>
                <a:effectLst/>
                <a:uFillTx/>
                <a:latin typeface="Latin Modern Roman Demi"/>
              </a:rPr>
              <a:t>Click to edit Master text styles</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404040"/>
              </a:buClr>
              <a:buFont typeface="Arial"/>
              <a:buChar char="•"/>
            </a:pPr>
            <a:r>
              <a:rPr b="0" lang="da-DK" sz="1800" strike="noStrike" u="none">
                <a:solidFill>
                  <a:schemeClr val="dk1">
                    <a:lumMod val="75000"/>
                    <a:lumOff val="25000"/>
                  </a:schemeClr>
                </a:solidFill>
                <a:effectLst/>
                <a:uFillTx/>
                <a:latin typeface="Latin Modern Roman Demi"/>
              </a:rPr>
              <a:t>Second level</a:t>
            </a:r>
            <a:endParaRPr b="0" lang="da-DK" sz="1800" strike="noStrike" u="none">
              <a:solidFill>
                <a:schemeClr val="lt1"/>
              </a:solidFill>
              <a:effectLst/>
              <a:uFillTx/>
              <a:latin typeface="Latin Modern Roman Demi"/>
            </a:endParaRPr>
          </a:p>
          <a:p>
            <a:pPr lvl="2" marL="11430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Third level</a:t>
            </a:r>
            <a:endParaRPr b="0" lang="da-DK" sz="1600" strike="noStrike" u="none">
              <a:solidFill>
                <a:schemeClr val="lt1"/>
              </a:solidFill>
              <a:effectLst/>
              <a:uFillTx/>
              <a:latin typeface="Latin Modern Roman Demi"/>
            </a:endParaRPr>
          </a:p>
          <a:p>
            <a:pPr lvl="3" marL="16002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Fourth level</a:t>
            </a:r>
            <a:endParaRPr b="0" lang="da-DK" sz="1600" strike="noStrike" u="none">
              <a:solidFill>
                <a:schemeClr val="lt1"/>
              </a:solidFill>
              <a:effectLst/>
              <a:uFillTx/>
              <a:latin typeface="Latin Modern Roman Demi"/>
            </a:endParaRPr>
          </a:p>
          <a:p>
            <a:pPr lvl="4" marL="20574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Fifth level</a:t>
            </a:r>
            <a:endParaRPr b="0" lang="da-DK" sz="1600" strike="noStrike" u="none">
              <a:solidFill>
                <a:schemeClr val="lt1"/>
              </a:solidFill>
              <a:effectLst/>
              <a:uFillTx/>
              <a:latin typeface="Latin Modern Roman Demi"/>
            </a:endParaRPr>
          </a:p>
        </p:txBody>
      </p:sp>
      <p:sp>
        <p:nvSpPr>
          <p:cNvPr id="96" name="PlaceHolder 3"/>
          <p:cNvSpPr>
            <a:spLocks noGrp="1"/>
          </p:cNvSpPr>
          <p:nvPr>
            <p:ph type="body"/>
          </p:nvPr>
        </p:nvSpPr>
        <p:spPr>
          <a:xfrm>
            <a:off x="5981760" y="1825560"/>
            <a:ext cx="5181120" cy="435096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404040"/>
              </a:buClr>
              <a:buFont typeface="Arial"/>
              <a:buChar char="•"/>
            </a:pPr>
            <a:r>
              <a:rPr b="0" lang="da-DK" sz="2000" strike="noStrike" u="none">
                <a:solidFill>
                  <a:schemeClr val="dk1">
                    <a:lumMod val="75000"/>
                    <a:lumOff val="25000"/>
                  </a:schemeClr>
                </a:solidFill>
                <a:effectLst/>
                <a:uFillTx/>
                <a:latin typeface="Latin Modern Roman Demi"/>
              </a:rPr>
              <a:t>Click to edit Master text styles</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404040"/>
              </a:buClr>
              <a:buFont typeface="Arial"/>
              <a:buChar char="•"/>
            </a:pPr>
            <a:r>
              <a:rPr b="0" lang="da-DK" sz="1800" strike="noStrike" u="none">
                <a:solidFill>
                  <a:schemeClr val="dk1">
                    <a:lumMod val="75000"/>
                    <a:lumOff val="25000"/>
                  </a:schemeClr>
                </a:solidFill>
                <a:effectLst/>
                <a:uFillTx/>
                <a:latin typeface="Latin Modern Roman Demi"/>
              </a:rPr>
              <a:t>Second level</a:t>
            </a:r>
            <a:endParaRPr b="0" lang="da-DK" sz="1800" strike="noStrike" u="none">
              <a:solidFill>
                <a:schemeClr val="lt1"/>
              </a:solidFill>
              <a:effectLst/>
              <a:uFillTx/>
              <a:latin typeface="Latin Modern Roman Demi"/>
            </a:endParaRPr>
          </a:p>
          <a:p>
            <a:pPr lvl="2" marL="11430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Third level</a:t>
            </a:r>
            <a:endParaRPr b="0" lang="da-DK" sz="1600" strike="noStrike" u="none">
              <a:solidFill>
                <a:schemeClr val="lt1"/>
              </a:solidFill>
              <a:effectLst/>
              <a:uFillTx/>
              <a:latin typeface="Latin Modern Roman Demi"/>
            </a:endParaRPr>
          </a:p>
          <a:p>
            <a:pPr lvl="3" marL="16002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Fourth level</a:t>
            </a:r>
            <a:endParaRPr b="0" lang="da-DK" sz="1600" strike="noStrike" u="none">
              <a:solidFill>
                <a:schemeClr val="lt1"/>
              </a:solidFill>
              <a:effectLst/>
              <a:uFillTx/>
              <a:latin typeface="Latin Modern Roman Demi"/>
            </a:endParaRPr>
          </a:p>
          <a:p>
            <a:pPr lvl="4" marL="20574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Fifth level</a:t>
            </a:r>
            <a:endParaRPr b="0" lang="da-DK" sz="1600" strike="noStrike" u="none">
              <a:solidFill>
                <a:schemeClr val="lt1"/>
              </a:solidFill>
              <a:effectLst/>
              <a:uFillTx/>
              <a:latin typeface="Latin Modern Roman Demi"/>
            </a:endParaRPr>
          </a:p>
        </p:txBody>
      </p:sp>
      <p:sp>
        <p:nvSpPr>
          <p:cNvPr id="97" name="PlaceHolder 4"/>
          <p:cNvSpPr>
            <a:spLocks noGrp="1"/>
          </p:cNvSpPr>
          <p:nvPr>
            <p:ph type="dt" idx="49"/>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98" name="PlaceHolder 5"/>
          <p:cNvSpPr>
            <a:spLocks noGrp="1"/>
          </p:cNvSpPr>
          <p:nvPr>
            <p:ph type="ftr" idx="50"/>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99" name="PlaceHolder 6"/>
          <p:cNvSpPr>
            <a:spLocks noGrp="1"/>
          </p:cNvSpPr>
          <p:nvPr>
            <p:ph type="sldNum" idx="51"/>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Click to edit Master title style</a:t>
            </a:r>
            <a:endParaRPr b="0" lang="da-DK" sz="4000" strike="noStrike" u="none">
              <a:solidFill>
                <a:schemeClr val="dk1"/>
              </a:solidFill>
              <a:effectLst/>
              <a:uFillTx/>
              <a:latin typeface="Arial"/>
            </a:endParaRPr>
          </a:p>
        </p:txBody>
      </p:sp>
      <p:sp>
        <p:nvSpPr>
          <p:cNvPr id="101" name="PlaceHolder 2"/>
          <p:cNvSpPr>
            <a:spLocks noGrp="1"/>
          </p:cNvSpPr>
          <p:nvPr>
            <p:ph type="body"/>
          </p:nvPr>
        </p:nvSpPr>
        <p:spPr>
          <a:xfrm>
            <a:off x="839880" y="174492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da-DK" sz="2400" strike="noStrike" u="none">
                <a:solidFill>
                  <a:schemeClr val="lt1"/>
                </a:solidFill>
                <a:effectLst/>
                <a:uFillTx/>
                <a:latin typeface="Latin Modern Roman Demi"/>
              </a:rPr>
              <a:t>Click to edit Master text styles</a:t>
            </a:r>
            <a:endParaRPr b="0" lang="da-DK" sz="2400" strike="noStrike" u="none">
              <a:solidFill>
                <a:schemeClr val="lt1"/>
              </a:solidFill>
              <a:effectLst/>
              <a:uFillTx/>
              <a:latin typeface="Latin Modern Roman Demi"/>
            </a:endParaRPr>
          </a:p>
        </p:txBody>
      </p:sp>
      <p:sp>
        <p:nvSpPr>
          <p:cNvPr id="102" name="PlaceHolder 3"/>
          <p:cNvSpPr>
            <a:spLocks noGrp="1"/>
          </p:cNvSpPr>
          <p:nvPr>
            <p:ph type="body"/>
          </p:nvPr>
        </p:nvSpPr>
        <p:spPr>
          <a:xfrm>
            <a:off x="839880" y="2615760"/>
            <a:ext cx="5157360" cy="35737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da-DK" sz="2400" strike="noStrike" u="none">
                <a:solidFill>
                  <a:schemeClr val="lt1"/>
                </a:solidFill>
                <a:effectLst/>
                <a:uFillTx/>
                <a:latin typeface="Latin Modern Roman Demi"/>
              </a:rPr>
              <a:t>Click to edit Master text styles</a:t>
            </a:r>
            <a:endParaRPr b="0" lang="da-DK" sz="2400" strike="noStrike" u="none">
              <a:solidFill>
                <a:schemeClr val="lt1"/>
              </a:solidFill>
              <a:effectLst/>
              <a:uFillTx/>
              <a:latin typeface="Latin Modern Roman Demi"/>
            </a:endParaRPr>
          </a:p>
          <a:p>
            <a:pPr lvl="1" marL="685800" indent="-228600" defTabSz="914400">
              <a:lnSpc>
                <a:spcPct val="90000"/>
              </a:lnSpc>
              <a:spcBef>
                <a:spcPts val="499"/>
              </a:spcBef>
              <a:buClr>
                <a:srgbClr val="ffffff"/>
              </a:buClr>
              <a:buFont typeface="Arial"/>
              <a:buChar char="•"/>
            </a:pPr>
            <a:r>
              <a:rPr b="0" lang="da-DK" sz="2000" strike="noStrike" u="none">
                <a:solidFill>
                  <a:schemeClr val="lt1"/>
                </a:solidFill>
                <a:effectLst/>
                <a:uFillTx/>
                <a:latin typeface="Latin Modern Roman Demi"/>
              </a:rPr>
              <a:t>Second level</a:t>
            </a:r>
            <a:endParaRPr b="0" lang="da-DK" sz="2000" strike="noStrike" u="none">
              <a:solidFill>
                <a:schemeClr val="lt1"/>
              </a:solidFill>
              <a:effectLst/>
              <a:uFillTx/>
              <a:latin typeface="Latin Modern Roman Demi"/>
            </a:endParaRPr>
          </a:p>
          <a:p>
            <a:pPr lvl="2" marL="11430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Third level</a:t>
            </a:r>
            <a:endParaRPr b="0" lang="da-DK" sz="1800" strike="noStrike" u="none">
              <a:solidFill>
                <a:schemeClr val="lt1"/>
              </a:solidFill>
              <a:effectLst/>
              <a:uFillTx/>
              <a:latin typeface="Latin Modern Roman Demi"/>
            </a:endParaRPr>
          </a:p>
          <a:p>
            <a:pPr lvl="3" marL="16002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Fourth level</a:t>
            </a:r>
            <a:endParaRPr b="0" lang="da-DK" sz="1800" strike="noStrike" u="none">
              <a:solidFill>
                <a:schemeClr val="lt1"/>
              </a:solidFill>
              <a:effectLst/>
              <a:uFillTx/>
              <a:latin typeface="Latin Modern Roman Demi"/>
            </a:endParaRPr>
          </a:p>
          <a:p>
            <a:pPr lvl="4" marL="20574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Fifth level</a:t>
            </a:r>
            <a:endParaRPr b="0" lang="da-DK" sz="1800" strike="noStrike" u="none">
              <a:solidFill>
                <a:schemeClr val="lt1"/>
              </a:solidFill>
              <a:effectLst/>
              <a:uFillTx/>
              <a:latin typeface="Latin Modern Roman Demi"/>
            </a:endParaRPr>
          </a:p>
        </p:txBody>
      </p:sp>
      <p:sp>
        <p:nvSpPr>
          <p:cNvPr id="103" name="PlaceHolder 4"/>
          <p:cNvSpPr>
            <a:spLocks noGrp="1"/>
          </p:cNvSpPr>
          <p:nvPr>
            <p:ph type="body"/>
          </p:nvPr>
        </p:nvSpPr>
        <p:spPr>
          <a:xfrm>
            <a:off x="6172200" y="174492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da-DK" sz="2400" strike="noStrike" u="none">
                <a:solidFill>
                  <a:schemeClr val="lt1"/>
                </a:solidFill>
                <a:effectLst/>
                <a:uFillTx/>
                <a:latin typeface="Latin Modern Roman Demi"/>
              </a:rPr>
              <a:t>Click to edit Master text styles</a:t>
            </a:r>
            <a:endParaRPr b="0" lang="da-DK" sz="2400" strike="noStrike" u="none">
              <a:solidFill>
                <a:schemeClr val="lt1"/>
              </a:solidFill>
              <a:effectLst/>
              <a:uFillTx/>
              <a:latin typeface="Latin Modern Roman Demi"/>
            </a:endParaRPr>
          </a:p>
        </p:txBody>
      </p:sp>
      <p:sp>
        <p:nvSpPr>
          <p:cNvPr id="104" name="PlaceHolder 5"/>
          <p:cNvSpPr>
            <a:spLocks noGrp="1"/>
          </p:cNvSpPr>
          <p:nvPr>
            <p:ph type="body"/>
          </p:nvPr>
        </p:nvSpPr>
        <p:spPr>
          <a:xfrm>
            <a:off x="6172200" y="2615760"/>
            <a:ext cx="5182920" cy="35737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da-DK" sz="2400" strike="noStrike" u="none">
                <a:solidFill>
                  <a:schemeClr val="lt1"/>
                </a:solidFill>
                <a:effectLst/>
                <a:uFillTx/>
                <a:latin typeface="Latin Modern Roman Demi"/>
              </a:rPr>
              <a:t>Click to edit Master text styles</a:t>
            </a:r>
            <a:endParaRPr b="0" lang="da-DK" sz="2400" strike="noStrike" u="none">
              <a:solidFill>
                <a:schemeClr val="lt1"/>
              </a:solidFill>
              <a:effectLst/>
              <a:uFillTx/>
              <a:latin typeface="Latin Modern Roman Demi"/>
            </a:endParaRPr>
          </a:p>
          <a:p>
            <a:pPr lvl="1" marL="685800" indent="-228600" defTabSz="914400">
              <a:lnSpc>
                <a:spcPct val="90000"/>
              </a:lnSpc>
              <a:spcBef>
                <a:spcPts val="499"/>
              </a:spcBef>
              <a:buClr>
                <a:srgbClr val="ffffff"/>
              </a:buClr>
              <a:buFont typeface="Arial"/>
              <a:buChar char="•"/>
            </a:pPr>
            <a:r>
              <a:rPr b="0" lang="da-DK" sz="2000" strike="noStrike" u="none">
                <a:solidFill>
                  <a:schemeClr val="lt1"/>
                </a:solidFill>
                <a:effectLst/>
                <a:uFillTx/>
                <a:latin typeface="Latin Modern Roman Demi"/>
              </a:rPr>
              <a:t>Second level</a:t>
            </a:r>
            <a:endParaRPr b="0" lang="da-DK" sz="2000" strike="noStrike" u="none">
              <a:solidFill>
                <a:schemeClr val="lt1"/>
              </a:solidFill>
              <a:effectLst/>
              <a:uFillTx/>
              <a:latin typeface="Latin Modern Roman Demi"/>
            </a:endParaRPr>
          </a:p>
          <a:p>
            <a:pPr lvl="2" marL="11430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Third level</a:t>
            </a:r>
            <a:endParaRPr b="0" lang="da-DK" sz="1800" strike="noStrike" u="none">
              <a:solidFill>
                <a:schemeClr val="lt1"/>
              </a:solidFill>
              <a:effectLst/>
              <a:uFillTx/>
              <a:latin typeface="Latin Modern Roman Demi"/>
            </a:endParaRPr>
          </a:p>
          <a:p>
            <a:pPr lvl="3" marL="16002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Fourth level</a:t>
            </a:r>
            <a:endParaRPr b="0" lang="da-DK" sz="1800" strike="noStrike" u="none">
              <a:solidFill>
                <a:schemeClr val="lt1"/>
              </a:solidFill>
              <a:effectLst/>
              <a:uFillTx/>
              <a:latin typeface="Latin Modern Roman Demi"/>
            </a:endParaRPr>
          </a:p>
          <a:p>
            <a:pPr lvl="4" marL="20574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Fifth level</a:t>
            </a:r>
            <a:endParaRPr b="0" lang="da-DK" sz="1800" strike="noStrike" u="none">
              <a:solidFill>
                <a:schemeClr val="lt1"/>
              </a:solidFill>
              <a:effectLst/>
              <a:uFillTx/>
              <a:latin typeface="Latin Modern Roman Demi"/>
            </a:endParaRPr>
          </a:p>
        </p:txBody>
      </p:sp>
      <p:sp>
        <p:nvSpPr>
          <p:cNvPr id="105" name="PlaceHolder 6"/>
          <p:cNvSpPr>
            <a:spLocks noGrp="1"/>
          </p:cNvSpPr>
          <p:nvPr>
            <p:ph type="dt" idx="52"/>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106" name="PlaceHolder 7"/>
          <p:cNvSpPr>
            <a:spLocks noGrp="1"/>
          </p:cNvSpPr>
          <p:nvPr>
            <p:ph type="ftr" idx="53"/>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107" name="PlaceHolder 8"/>
          <p:cNvSpPr>
            <a:spLocks noGrp="1"/>
          </p:cNvSpPr>
          <p:nvPr>
            <p:ph type="sldNum" idx="54"/>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8">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2766240"/>
            <a:ext cx="10515240" cy="1325160"/>
          </a:xfrm>
          <a:prstGeom prst="rect">
            <a:avLst/>
          </a:prstGeom>
          <a:noFill/>
          <a:ln w="0">
            <a:noFill/>
          </a:ln>
        </p:spPr>
        <p:txBody>
          <a:bodyPr lIns="91440" rIns="91440" tIns="45720" bIns="45720" anchor="ctr">
            <a:normAutofit/>
          </a:bodyPr>
          <a:p>
            <a:pPr indent="0" algn="ctr" defTabSz="914400">
              <a:lnSpc>
                <a:spcPct val="90000"/>
              </a:lnSpc>
              <a:buNone/>
            </a:pPr>
            <a:r>
              <a:rPr b="0" lang="da-DK" sz="4800" strike="noStrike" u="none">
                <a:ln>
                  <a:solidFill>
                    <a:schemeClr val="accent5"/>
                  </a:solidFill>
                </a:ln>
                <a:solidFill>
                  <a:srgbClr val="ffffff"/>
                </a:solidFill>
                <a:effectLst/>
                <a:uFillTx/>
                <a:latin typeface="Arial Black"/>
              </a:rPr>
              <a:t>Click to edit Master title style</a:t>
            </a:r>
            <a:endParaRPr b="0" lang="da-DK" sz="4800" strike="noStrike" u="none">
              <a:solidFill>
                <a:schemeClr val="dk1"/>
              </a:solidFill>
              <a:effectLst/>
              <a:uFillTx/>
              <a:latin typeface="Arial"/>
            </a:endParaRPr>
          </a:p>
        </p:txBody>
      </p:sp>
      <p:sp>
        <p:nvSpPr>
          <p:cNvPr id="109" name="PlaceHolder 2"/>
          <p:cNvSpPr>
            <a:spLocks noGrp="1"/>
          </p:cNvSpPr>
          <p:nvPr>
            <p:ph type="dt" idx="55"/>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110" name="PlaceHolder 3"/>
          <p:cNvSpPr>
            <a:spLocks noGrp="1"/>
          </p:cNvSpPr>
          <p:nvPr>
            <p:ph type="ftr" idx="56"/>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111" name="PlaceHolder 4"/>
          <p:cNvSpPr>
            <a:spLocks noGrp="1"/>
          </p:cNvSpPr>
          <p:nvPr>
            <p:ph type="sldNum" idx="57"/>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000" strike="noStrike" u="none">
                <a:ln>
                  <a:solidFill>
                    <a:schemeClr val="accent5"/>
                  </a:solidFill>
                </a:ln>
                <a:solidFill>
                  <a:srgbClr val="ffffff"/>
                </a:solidFill>
                <a:effectLst/>
                <a:uFillTx/>
                <a:latin typeface="Arial Black"/>
              </a:rPr>
              <a:t>Click to edit Master title stylek</a:t>
            </a:r>
            <a:endParaRPr b="0" lang="da-DK" sz="4000" strike="noStrike" u="none">
              <a:solidFill>
                <a:schemeClr val="dk1"/>
              </a:solidFill>
              <a:effectLst/>
              <a:uFillTx/>
              <a:latin typeface="Arial"/>
            </a:endParaRPr>
          </a:p>
        </p:txBody>
      </p:sp>
      <p:sp>
        <p:nvSpPr>
          <p:cNvPr id="10"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US" sz="2400" strike="noStrike" u="none">
                <a:solidFill>
                  <a:schemeClr val="lt1"/>
                </a:solidFill>
                <a:effectLst/>
                <a:uFillTx/>
                <a:latin typeface="Latin Modern Roman Demi"/>
              </a:rPr>
              <a:t>Click to edit Master text styles</a:t>
            </a:r>
            <a:endParaRPr b="0" lang="da-DK" sz="2400" strike="noStrike" u="none">
              <a:solidFill>
                <a:schemeClr val="lt1"/>
              </a:solidFill>
              <a:effectLst/>
              <a:uFillTx/>
              <a:latin typeface="Latin Modern Roman Demi"/>
            </a:endParaRPr>
          </a:p>
          <a:p>
            <a:pPr lvl="1" marL="685800" indent="-228600" defTabSz="914400">
              <a:lnSpc>
                <a:spcPct val="90000"/>
              </a:lnSpc>
              <a:spcBef>
                <a:spcPts val="499"/>
              </a:spcBef>
              <a:buClr>
                <a:srgbClr val="ffffff"/>
              </a:buClr>
              <a:buFont typeface="Arial"/>
              <a:buChar char="•"/>
            </a:pPr>
            <a:r>
              <a:rPr b="0" lang="en-US" sz="2000" strike="noStrike" u="none">
                <a:solidFill>
                  <a:schemeClr val="lt1"/>
                </a:solidFill>
                <a:effectLst/>
                <a:uFillTx/>
                <a:latin typeface="Latin Modern Roman Demi"/>
              </a:rPr>
              <a:t>Second level</a:t>
            </a:r>
            <a:endParaRPr b="0" lang="da-DK" sz="2000" strike="noStrike" u="none">
              <a:solidFill>
                <a:schemeClr val="lt1"/>
              </a:solidFill>
              <a:effectLst/>
              <a:uFillTx/>
              <a:latin typeface="Latin Modern Roman Demi"/>
            </a:endParaRPr>
          </a:p>
          <a:p>
            <a:pPr lvl="2" marL="1143000" indent="-228600" defTabSz="914400">
              <a:lnSpc>
                <a:spcPct val="90000"/>
              </a:lnSpc>
              <a:spcBef>
                <a:spcPts val="499"/>
              </a:spcBef>
              <a:buClr>
                <a:srgbClr val="ffffff"/>
              </a:buClr>
              <a:buFont typeface="Arial"/>
              <a:buChar char="•"/>
            </a:pPr>
            <a:r>
              <a:rPr b="0" lang="en-US" sz="1800" strike="noStrike" u="none">
                <a:solidFill>
                  <a:schemeClr val="lt1"/>
                </a:solidFill>
                <a:effectLst/>
                <a:uFillTx/>
                <a:latin typeface="Latin Modern Roman Demi"/>
              </a:rPr>
              <a:t>Third level</a:t>
            </a:r>
            <a:endParaRPr b="0" lang="da-DK" sz="1800" strike="noStrike" u="none">
              <a:solidFill>
                <a:schemeClr val="lt1"/>
              </a:solidFill>
              <a:effectLst/>
              <a:uFillTx/>
              <a:latin typeface="Latin Modern Roman Demi"/>
            </a:endParaRPr>
          </a:p>
          <a:p>
            <a:pPr lvl="3" marL="1600200" indent="-228600" defTabSz="914400">
              <a:lnSpc>
                <a:spcPct val="90000"/>
              </a:lnSpc>
              <a:spcBef>
                <a:spcPts val="499"/>
              </a:spcBef>
              <a:buClr>
                <a:srgbClr val="ffffff"/>
              </a:buClr>
              <a:buFont typeface="Arial"/>
              <a:buChar char="•"/>
            </a:pPr>
            <a:r>
              <a:rPr b="0" lang="en-US" sz="1800" strike="noStrike" u="none">
                <a:solidFill>
                  <a:schemeClr val="lt1"/>
                </a:solidFill>
                <a:effectLst/>
                <a:uFillTx/>
                <a:latin typeface="Latin Modern Roman Demi"/>
              </a:rPr>
              <a:t>Fourth level</a:t>
            </a:r>
            <a:endParaRPr b="0" lang="da-DK" sz="1800" strike="noStrike" u="none">
              <a:solidFill>
                <a:schemeClr val="lt1"/>
              </a:solidFill>
              <a:effectLst/>
              <a:uFillTx/>
              <a:latin typeface="Latin Modern Roman Demi"/>
            </a:endParaRPr>
          </a:p>
          <a:p>
            <a:pPr lvl="4" marL="2057400" indent="-228600" defTabSz="914400">
              <a:lnSpc>
                <a:spcPct val="90000"/>
              </a:lnSpc>
              <a:spcBef>
                <a:spcPts val="499"/>
              </a:spcBef>
              <a:buClr>
                <a:srgbClr val="ffffff"/>
              </a:buClr>
              <a:buFont typeface="Arial"/>
              <a:buChar char="•"/>
            </a:pPr>
            <a:r>
              <a:rPr b="0" lang="en-US" sz="1800" strike="noStrike" u="none">
                <a:solidFill>
                  <a:schemeClr val="lt1"/>
                </a:solidFill>
                <a:effectLst/>
                <a:uFillTx/>
                <a:latin typeface="Latin Modern Roman Demi"/>
              </a:rPr>
              <a:t>Fifth level</a:t>
            </a:r>
            <a:endParaRPr b="0" lang="da-DK" sz="1800" strike="noStrike" u="none">
              <a:solidFill>
                <a:schemeClr val="lt1"/>
              </a:solidFill>
              <a:effectLst/>
              <a:uFillTx/>
              <a:latin typeface="Latin Modern Roman Demi"/>
            </a:endParaRPr>
          </a:p>
        </p:txBody>
      </p:sp>
      <p:sp>
        <p:nvSpPr>
          <p:cNvPr id="11" name="PlaceHolder 3"/>
          <p:cNvSpPr>
            <a:spLocks noGrp="1"/>
          </p:cNvSpPr>
          <p:nvPr>
            <p:ph type="dt" idx="4"/>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12" name="PlaceHolder 4"/>
          <p:cNvSpPr>
            <a:spLocks noGrp="1"/>
          </p:cNvSpPr>
          <p:nvPr>
            <p:ph type="ftr" idx="5"/>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US"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US"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13" name="PlaceHolder 5"/>
          <p:cNvSpPr>
            <a:spLocks noGrp="1"/>
          </p:cNvSpPr>
          <p:nvPr>
            <p:ph type="sldNum" idx="6"/>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112" name="PlaceHolder 1"/>
          <p:cNvSpPr>
            <a:spLocks noGrp="1"/>
          </p:cNvSpPr>
          <p:nvPr>
            <p:ph type="dt" idx="58"/>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113" name="PlaceHolder 2"/>
          <p:cNvSpPr>
            <a:spLocks noGrp="1"/>
          </p:cNvSpPr>
          <p:nvPr>
            <p:ph type="ftr" idx="59"/>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114" name="PlaceHolder 3"/>
          <p:cNvSpPr>
            <a:spLocks noGrp="1"/>
          </p:cNvSpPr>
          <p:nvPr>
            <p:ph type="sldNum" idx="60"/>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1 Item">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360720" y="141480"/>
            <a:ext cx="5861160" cy="396360"/>
          </a:xfrm>
          <a:prstGeom prst="rect">
            <a:avLst/>
          </a:prstGeom>
          <a:noFill/>
          <a:ln w="0">
            <a:noFill/>
          </a:ln>
        </p:spPr>
        <p:txBody>
          <a:bodyPr lIns="0" rIns="0" tIns="0" bIns="0" anchor="b">
            <a:spAutoFit/>
          </a:bodyPr>
          <a:p>
            <a:pPr indent="0" defTabSz="914400">
              <a:lnSpc>
                <a:spcPct val="90000"/>
              </a:lnSpc>
              <a:buNone/>
            </a:pPr>
            <a:r>
              <a:rPr b="0" lang="en-US" sz="2600" strike="noStrike" u="none">
                <a:ln>
                  <a:solidFill>
                    <a:schemeClr val="accent5"/>
                  </a:solidFill>
                </a:ln>
                <a:solidFill>
                  <a:srgbClr val="ffffff"/>
                </a:solidFill>
                <a:effectLst/>
                <a:uFillTx/>
                <a:latin typeface="Arial Black"/>
              </a:rPr>
              <a:t>Click to edit Master title style</a:t>
            </a:r>
            <a:endParaRPr b="0" lang="da-DK" sz="2600" strike="noStrike" u="none">
              <a:solidFill>
                <a:schemeClr val="dk1"/>
              </a:solidFill>
              <a:effectLst/>
              <a:uFillTx/>
              <a:latin typeface="Arial"/>
            </a:endParaRPr>
          </a:p>
        </p:txBody>
      </p:sp>
      <p:sp>
        <p:nvSpPr>
          <p:cNvPr id="15" name="PlaceHolder 2"/>
          <p:cNvSpPr>
            <a:spLocks noGrp="1"/>
          </p:cNvSpPr>
          <p:nvPr>
            <p:ph type="dt" idx="7"/>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16" name="PlaceHolder 3"/>
          <p:cNvSpPr>
            <a:spLocks noGrp="1"/>
          </p:cNvSpPr>
          <p:nvPr>
            <p:ph type="ftr" idx="8"/>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17" name="PlaceHolder 4"/>
          <p:cNvSpPr>
            <a:spLocks noGrp="1"/>
          </p:cNvSpPr>
          <p:nvPr>
            <p:ph type="sldNum" idx="9"/>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
        <p:nvSpPr>
          <p:cNvPr id="18" name="PlaceHolder 5"/>
          <p:cNvSpPr>
            <a:spLocks noGrp="1"/>
          </p:cNvSpPr>
          <p:nvPr>
            <p:ph type="body"/>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Click to edit Master text styles</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Second level</a:t>
            </a:r>
            <a:endParaRPr b="0" lang="da-DK" sz="18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Third level</a:t>
            </a:r>
            <a:endParaRPr b="0" lang="da-DK" sz="1600" strike="noStrike" u="none">
              <a:solidFill>
                <a:schemeClr val="lt1"/>
              </a:solidFill>
              <a:effectLst/>
              <a:uFillTx/>
              <a:latin typeface="Latin Modern Roman Demi"/>
            </a:endParaRPr>
          </a:p>
          <a:p>
            <a:pPr lvl="3" marL="16002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Fourth level</a:t>
            </a:r>
            <a:endParaRPr b="0" lang="da-DK" sz="1600" strike="noStrike" u="none">
              <a:solidFill>
                <a:schemeClr val="lt1"/>
              </a:solidFill>
              <a:effectLst/>
              <a:uFillTx/>
              <a:latin typeface="Latin Modern Roman Demi"/>
            </a:endParaRPr>
          </a:p>
          <a:p>
            <a:pPr lvl="4" marL="20574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Fifth level</a:t>
            </a:r>
            <a:endParaRPr b="0" lang="da-DK" sz="1600" strike="noStrike" u="none">
              <a:solidFill>
                <a:schemeClr val="lt1"/>
              </a:solidFill>
              <a:effectLst/>
              <a:uFillTx/>
              <a:latin typeface="Latin Modern Roman Demi"/>
            </a:endParaRPr>
          </a:p>
        </p:txBody>
      </p:sp>
      <p:cxnSp>
        <p:nvCxnSpPr>
          <p:cNvPr id="19" name="Straight Connector"/>
          <p:cNvCxnSpPr/>
          <p:nvPr/>
        </p:nvCxnSpPr>
        <p:spPr>
          <a:xfrm>
            <a:off x="289440" y="538200"/>
            <a:ext cx="11564280" cy="360"/>
          </a:xfrm>
          <a:prstGeom prst="straightConnector1">
            <a:avLst/>
          </a:prstGeom>
          <a:ln w="44450">
            <a:solidFill>
              <a:srgbClr val="ffffff"/>
            </a:solidFill>
          </a:ln>
        </p:spPr>
      </p:cxnSp>
      <p:cxnSp>
        <p:nvCxnSpPr>
          <p:cNvPr id="20" name="Straight Connector"/>
          <p:cNvCxnSpPr/>
          <p:nvPr/>
        </p:nvCxnSpPr>
        <p:spPr>
          <a:xfrm>
            <a:off x="324360" y="6453360"/>
            <a:ext cx="11529360" cy="360"/>
          </a:xfrm>
          <a:prstGeom prst="straightConnector1">
            <a:avLst/>
          </a:prstGeom>
          <a:ln w="12700">
            <a:solidFill>
              <a:srgbClr val="ffffff"/>
            </a:solidFill>
          </a:ln>
        </p:spPr>
      </p:cxn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Subject  1 Item">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360720" y="141480"/>
            <a:ext cx="5861160" cy="396360"/>
          </a:xfrm>
          <a:prstGeom prst="rect">
            <a:avLst/>
          </a:prstGeom>
          <a:noFill/>
          <a:ln w="0">
            <a:noFill/>
          </a:ln>
        </p:spPr>
        <p:txBody>
          <a:bodyPr lIns="0" rIns="0" tIns="0" bIns="0" anchor="b">
            <a:spAutoFit/>
          </a:bodyPr>
          <a:p>
            <a:pPr indent="0" defTabSz="914400">
              <a:lnSpc>
                <a:spcPct val="90000"/>
              </a:lnSpc>
              <a:buNone/>
            </a:pPr>
            <a:r>
              <a:rPr b="0" lang="en-US" sz="2600" strike="noStrike" u="none">
                <a:solidFill>
                  <a:srgbClr val="ffffff">
                    <a:alpha val="30000"/>
                  </a:srgbClr>
                </a:solidFill>
                <a:effectLst/>
                <a:uFillTx/>
                <a:latin typeface="Arial Black"/>
              </a:rPr>
              <a:t>Click to edit Master title style</a:t>
            </a:r>
            <a:endParaRPr b="0" lang="da-DK" sz="2600" strike="noStrike" u="none">
              <a:solidFill>
                <a:schemeClr val="dk1"/>
              </a:solidFill>
              <a:effectLst/>
              <a:uFillTx/>
              <a:latin typeface="Arial"/>
            </a:endParaRPr>
          </a:p>
        </p:txBody>
      </p:sp>
      <p:sp>
        <p:nvSpPr>
          <p:cNvPr id="22" name="PlaceHolder 2"/>
          <p:cNvSpPr>
            <a:spLocks noGrp="1"/>
          </p:cNvSpPr>
          <p:nvPr>
            <p:ph type="dt" idx="10"/>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23" name="PlaceHolder 3"/>
          <p:cNvSpPr>
            <a:spLocks noGrp="1"/>
          </p:cNvSpPr>
          <p:nvPr>
            <p:ph type="ftr" idx="11"/>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24" name="PlaceHolder 4"/>
          <p:cNvSpPr>
            <a:spLocks noGrp="1"/>
          </p:cNvSpPr>
          <p:nvPr>
            <p:ph type="sldNum" idx="12"/>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
        <p:nvSpPr>
          <p:cNvPr id="25" name="PlaceHolder 5"/>
          <p:cNvSpPr>
            <a:spLocks noGrp="1"/>
          </p:cNvSpPr>
          <p:nvPr>
            <p:ph type="body"/>
          </p:nvPr>
        </p:nvSpPr>
        <p:spPr>
          <a:xfrm>
            <a:off x="324360" y="561960"/>
            <a:ext cx="11528640" cy="5895720"/>
          </a:xfrm>
          <a:prstGeom prst="rect">
            <a:avLst/>
          </a:prstGeom>
          <a:noFill/>
          <a:ln w="0">
            <a:noFill/>
          </a:ln>
        </p:spPr>
        <p:txBody>
          <a:bodyPr lIns="0" rIns="0" tIns="0" bIns="0" anchor="t">
            <a:normAutofit/>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Click to edit Master text styles</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Second level</a:t>
            </a:r>
            <a:endParaRPr b="0" lang="da-DK" sz="18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Third level</a:t>
            </a:r>
            <a:endParaRPr b="0" lang="da-DK" sz="1600" strike="noStrike" u="none">
              <a:solidFill>
                <a:schemeClr val="lt1"/>
              </a:solidFill>
              <a:effectLst/>
              <a:uFillTx/>
              <a:latin typeface="Latin Modern Roman Demi"/>
            </a:endParaRPr>
          </a:p>
          <a:p>
            <a:pPr lvl="3" marL="16002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Fourth level</a:t>
            </a:r>
            <a:endParaRPr b="0" lang="da-DK" sz="1600" strike="noStrike" u="none">
              <a:solidFill>
                <a:schemeClr val="lt1"/>
              </a:solidFill>
              <a:effectLst/>
              <a:uFillTx/>
              <a:latin typeface="Latin Modern Roman Demi"/>
            </a:endParaRPr>
          </a:p>
          <a:p>
            <a:pPr lvl="4" marL="20574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Fifth level</a:t>
            </a:r>
            <a:endParaRPr b="0" lang="da-DK" sz="1600" strike="noStrike" u="none">
              <a:solidFill>
                <a:schemeClr val="lt1"/>
              </a:solidFill>
              <a:effectLst/>
              <a:uFillTx/>
              <a:latin typeface="Latin Modern Roman Demi"/>
            </a:endParaRPr>
          </a:p>
        </p:txBody>
      </p:sp>
      <p:cxnSp>
        <p:nvCxnSpPr>
          <p:cNvPr id="26" name="Straight Connector"/>
          <p:cNvCxnSpPr/>
          <p:nvPr/>
        </p:nvCxnSpPr>
        <p:spPr>
          <a:xfrm>
            <a:off x="289440" y="538200"/>
            <a:ext cx="11564280" cy="360"/>
          </a:xfrm>
          <a:prstGeom prst="straightConnector1">
            <a:avLst/>
          </a:prstGeom>
          <a:ln w="44450">
            <a:solidFill>
              <a:srgbClr val="ffffff"/>
            </a:solidFill>
          </a:ln>
        </p:spPr>
      </p:cxnSp>
      <p:cxnSp>
        <p:nvCxnSpPr>
          <p:cNvPr id="27" name="Straight Connector"/>
          <p:cNvCxnSpPr/>
          <p:nvPr/>
        </p:nvCxnSpPr>
        <p:spPr>
          <a:xfrm>
            <a:off x="324360" y="6453360"/>
            <a:ext cx="11529360" cy="360"/>
          </a:xfrm>
          <a:prstGeom prst="straightConnector1">
            <a:avLst/>
          </a:prstGeom>
          <a:ln w="12700">
            <a:solidFill>
              <a:srgbClr val="ffffff"/>
            </a:solidFill>
          </a:ln>
        </p:spPr>
      </p:cxn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831960" y="3750840"/>
            <a:ext cx="9847800" cy="811080"/>
          </a:xfrm>
          <a:prstGeom prst="rect">
            <a:avLst/>
          </a:prstGeom>
          <a:noFill/>
          <a:ln w="0">
            <a:noFill/>
          </a:ln>
        </p:spPr>
        <p:txBody>
          <a:bodyPr lIns="91440" rIns="91440" tIns="45720" bIns="45720" anchor="b">
            <a:norm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Click to edit Master title style</a:t>
            </a:r>
            <a:endParaRPr b="0" lang="da-DK" sz="4000" strike="noStrike" u="none">
              <a:solidFill>
                <a:schemeClr val="dk1"/>
              </a:solidFill>
              <a:effectLst/>
              <a:uFillTx/>
              <a:latin typeface="Arial"/>
            </a:endParaRPr>
          </a:p>
        </p:txBody>
      </p:sp>
      <p:sp>
        <p:nvSpPr>
          <p:cNvPr id="29" name="PlaceHolder 2"/>
          <p:cNvSpPr>
            <a:spLocks noGrp="1"/>
          </p:cNvSpPr>
          <p:nvPr>
            <p:ph type="body"/>
          </p:nvPr>
        </p:nvSpPr>
        <p:spPr>
          <a:xfrm>
            <a:off x="831960" y="4610160"/>
            <a:ext cx="7321320" cy="6472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da-DK" sz="1800" strike="noStrike" u="none">
                <a:solidFill>
                  <a:schemeClr val="lt1"/>
                </a:solidFill>
                <a:effectLst/>
                <a:uFillTx/>
                <a:latin typeface="Latin Modern Roman Demi"/>
              </a:rPr>
              <a:t>Click to edit Master text styles</a:t>
            </a:r>
            <a:endParaRPr b="0" lang="da-DK" sz="1800" strike="noStrike" u="none">
              <a:solidFill>
                <a:schemeClr val="lt1"/>
              </a:solidFill>
              <a:effectLst/>
              <a:uFillTx/>
              <a:latin typeface="Latin Modern Roman Demi"/>
            </a:endParaRPr>
          </a:p>
        </p:txBody>
      </p:sp>
      <p:sp>
        <p:nvSpPr>
          <p:cNvPr id="30" name="PlaceHolder 3"/>
          <p:cNvSpPr>
            <a:spLocks noGrp="1"/>
          </p:cNvSpPr>
          <p:nvPr>
            <p:ph type="dt" idx="13"/>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31" name="PlaceHolder 4"/>
          <p:cNvSpPr>
            <a:spLocks noGrp="1"/>
          </p:cNvSpPr>
          <p:nvPr>
            <p:ph type="ftr" idx="14"/>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32" name="PlaceHolder 5"/>
          <p:cNvSpPr>
            <a:spLocks noGrp="1"/>
          </p:cNvSpPr>
          <p:nvPr>
            <p:ph type="sldNum" idx="15"/>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Layout">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en-US" sz="4000" strike="noStrike" u="none">
                <a:ln>
                  <a:solidFill>
                    <a:schemeClr val="accent5"/>
                  </a:solidFill>
                </a:ln>
                <a:solidFill>
                  <a:srgbClr val="ffffff"/>
                </a:solidFill>
                <a:effectLst/>
                <a:uFillTx/>
                <a:latin typeface="Arial Black"/>
              </a:rPr>
              <a:t>Click to edit Master title style</a:t>
            </a:r>
            <a:endParaRPr b="0" lang="da-DK" sz="4000" strike="noStrike" u="none">
              <a:solidFill>
                <a:schemeClr val="dk1"/>
              </a:solidFill>
              <a:effectLst/>
              <a:uFillTx/>
              <a:latin typeface="Arial"/>
            </a:endParaRPr>
          </a:p>
        </p:txBody>
      </p:sp>
      <p:sp>
        <p:nvSpPr>
          <p:cNvPr id="34" name="PlaceHolder 2"/>
          <p:cNvSpPr>
            <a:spLocks noGrp="1"/>
          </p:cNvSpPr>
          <p:nvPr>
            <p:ph type="dt" idx="16"/>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35" name="PlaceHolder 3"/>
          <p:cNvSpPr>
            <a:spLocks noGrp="1"/>
          </p:cNvSpPr>
          <p:nvPr>
            <p:ph type="ftr" idx="17"/>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36" name="PlaceHolder 4"/>
          <p:cNvSpPr>
            <a:spLocks noGrp="1"/>
          </p:cNvSpPr>
          <p:nvPr>
            <p:ph type="sldNum" idx="18"/>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
        <p:nvSpPr>
          <p:cNvPr id="3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da-DK" sz="2400" strike="noStrike" u="none">
                <a:solidFill>
                  <a:schemeClr val="lt1"/>
                </a:solidFill>
                <a:effectLst/>
                <a:uFillTx/>
                <a:latin typeface="Latin Modern Roman Demi"/>
              </a:rPr>
              <a:t>Click to edit the outline text format</a:t>
            </a:r>
            <a:endParaRPr b="0" lang="da-DK" sz="2400" strike="noStrike" u="none">
              <a:solidFill>
                <a:schemeClr val="lt1"/>
              </a:solidFill>
              <a:effectLst/>
              <a:uFillTx/>
              <a:latin typeface="Latin Modern Roman Demi"/>
            </a:endParaRPr>
          </a:p>
          <a:p>
            <a:pPr lvl="1" marL="864000" indent="-324000">
              <a:lnSpc>
                <a:spcPct val="90000"/>
              </a:lnSpc>
              <a:spcBef>
                <a:spcPts val="1134"/>
              </a:spcBef>
              <a:buClr>
                <a:srgbClr val="ffffff"/>
              </a:buClr>
              <a:buSzPct val="75000"/>
              <a:buFont typeface="Symbol" charset="2"/>
              <a:buChar char=""/>
            </a:pPr>
            <a:r>
              <a:rPr b="0" lang="da-DK" sz="1800" strike="noStrike" u="none">
                <a:solidFill>
                  <a:schemeClr val="lt1"/>
                </a:solidFill>
                <a:effectLst/>
                <a:uFillTx/>
                <a:latin typeface="Latin Modern Roman Demi"/>
              </a:rPr>
              <a:t>Second Outline Level</a:t>
            </a:r>
            <a:endParaRPr b="0" lang="da-DK" sz="1800" strike="noStrike" u="none">
              <a:solidFill>
                <a:schemeClr val="lt1"/>
              </a:solidFill>
              <a:effectLst/>
              <a:uFillTx/>
              <a:latin typeface="Latin Modern Roman Demi"/>
            </a:endParaRPr>
          </a:p>
          <a:p>
            <a:pPr lvl="2" marL="1296000" indent="-288000">
              <a:lnSpc>
                <a:spcPct val="90000"/>
              </a:lnSpc>
              <a:spcBef>
                <a:spcPts val="850"/>
              </a:spcBef>
              <a:buClr>
                <a:srgbClr val="ffffff"/>
              </a:buClr>
              <a:buSzPct val="45000"/>
              <a:buFont typeface="Wingdings" charset="2"/>
              <a:buChar char=""/>
            </a:pPr>
            <a:r>
              <a:rPr b="0" lang="da-DK" sz="1800" strike="noStrike" u="none">
                <a:solidFill>
                  <a:schemeClr val="lt1"/>
                </a:solidFill>
                <a:effectLst/>
                <a:uFillTx/>
                <a:latin typeface="Latin Modern Roman Demi"/>
              </a:rPr>
              <a:t>Third Outline Level</a:t>
            </a:r>
            <a:endParaRPr b="0" lang="da-DK" sz="1800" strike="noStrike" u="none">
              <a:solidFill>
                <a:schemeClr val="lt1"/>
              </a:solidFill>
              <a:effectLst/>
              <a:uFillTx/>
              <a:latin typeface="Latin Modern Roman Demi"/>
            </a:endParaRPr>
          </a:p>
          <a:p>
            <a:pPr lvl="3" marL="1728000" indent="-216000">
              <a:lnSpc>
                <a:spcPct val="90000"/>
              </a:lnSpc>
              <a:spcBef>
                <a:spcPts val="567"/>
              </a:spcBef>
              <a:buClr>
                <a:srgbClr val="ffffff"/>
              </a:buClr>
              <a:buSzPct val="75000"/>
              <a:buFont typeface="Symbol" charset="2"/>
              <a:buChar char=""/>
            </a:pPr>
            <a:r>
              <a:rPr b="0" lang="da-DK" sz="1800" strike="noStrike" u="none">
                <a:solidFill>
                  <a:schemeClr val="lt1"/>
                </a:solidFill>
                <a:effectLst/>
                <a:uFillTx/>
                <a:latin typeface="Latin Modern Roman Demi"/>
              </a:rPr>
              <a:t>Fourth Outline Level</a:t>
            </a:r>
            <a:endParaRPr b="0" lang="da-DK" sz="1800" strike="noStrike" u="none">
              <a:solidFill>
                <a:schemeClr val="lt1"/>
              </a:solidFill>
              <a:effectLst/>
              <a:uFillTx/>
              <a:latin typeface="Latin Modern Roman Demi"/>
            </a:endParaRPr>
          </a:p>
          <a:p>
            <a:pPr lvl="4" marL="2160000" indent="-216000">
              <a:lnSpc>
                <a:spcPct val="90000"/>
              </a:lnSpc>
              <a:spcBef>
                <a:spcPts val="283"/>
              </a:spcBef>
              <a:buClr>
                <a:srgbClr val="ffffff"/>
              </a:buClr>
              <a:buSzPct val="45000"/>
              <a:buFont typeface="Wingdings" charset="2"/>
              <a:buChar char=""/>
            </a:pPr>
            <a:r>
              <a:rPr b="0" lang="da-DK" sz="2000" strike="noStrike" u="none">
                <a:solidFill>
                  <a:schemeClr val="lt1"/>
                </a:solidFill>
                <a:effectLst/>
                <a:uFillTx/>
                <a:latin typeface="Latin Modern Roman Demi"/>
              </a:rPr>
              <a:t>Fifth Outline Level</a:t>
            </a:r>
            <a:endParaRPr b="0" lang="da-DK" sz="2000" strike="noStrike" u="none">
              <a:solidFill>
                <a:schemeClr val="lt1"/>
              </a:solidFill>
              <a:effectLst/>
              <a:uFillTx/>
              <a:latin typeface="Latin Modern Roman Demi"/>
            </a:endParaRPr>
          </a:p>
          <a:p>
            <a:pPr lvl="5" marL="2592000" indent="-216000">
              <a:lnSpc>
                <a:spcPct val="90000"/>
              </a:lnSpc>
              <a:spcBef>
                <a:spcPts val="283"/>
              </a:spcBef>
              <a:buClr>
                <a:srgbClr val="ffffff"/>
              </a:buClr>
              <a:buSzPct val="45000"/>
              <a:buFont typeface="Wingdings" charset="2"/>
              <a:buChar char=""/>
            </a:pPr>
            <a:r>
              <a:rPr b="0" lang="da-DK" sz="2000" strike="noStrike" u="none">
                <a:solidFill>
                  <a:schemeClr val="lt1"/>
                </a:solidFill>
                <a:effectLst/>
                <a:uFillTx/>
                <a:latin typeface="Latin Modern Roman Demi"/>
              </a:rPr>
              <a:t>Sixth Outline Level</a:t>
            </a:r>
            <a:endParaRPr b="0" lang="da-DK" sz="2000" strike="noStrike" u="none">
              <a:solidFill>
                <a:schemeClr val="lt1"/>
              </a:solidFill>
              <a:effectLst/>
              <a:uFillTx/>
              <a:latin typeface="Latin Modern Roman Demi"/>
            </a:endParaRPr>
          </a:p>
          <a:p>
            <a:pPr lvl="6" marL="3024000" indent="-216000">
              <a:lnSpc>
                <a:spcPct val="90000"/>
              </a:lnSpc>
              <a:spcBef>
                <a:spcPts val="283"/>
              </a:spcBef>
              <a:buClr>
                <a:srgbClr val="ffffff"/>
              </a:buClr>
              <a:buSzPct val="45000"/>
              <a:buFont typeface="Wingdings" charset="2"/>
              <a:buChar char=""/>
            </a:pPr>
            <a:r>
              <a:rPr b="0" lang="da-DK" sz="2000" strike="noStrike" u="none">
                <a:solidFill>
                  <a:schemeClr val="lt1"/>
                </a:solidFill>
                <a:effectLst/>
                <a:uFillTx/>
                <a:latin typeface="Latin Modern Roman Demi"/>
              </a:rPr>
              <a:t>Seventh Outline Level</a:t>
            </a:r>
            <a:endParaRPr b="0" lang="da-DK" sz="2000" strike="noStrike" u="none">
              <a:solidFill>
                <a:schemeClr val="lt1"/>
              </a:solidFill>
              <a:effectLst/>
              <a:uFillTx/>
              <a:latin typeface="Latin Modern Roman Dem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47640" y="258480"/>
            <a:ext cx="10515240" cy="1325160"/>
          </a:xfrm>
          <a:prstGeom prst="rect">
            <a:avLst/>
          </a:prstGeom>
          <a:noFill/>
          <a:ln w="0">
            <a:noFill/>
          </a:ln>
        </p:spPr>
        <p:txBody>
          <a:bodyPr lIns="91440" rIns="91440" tIns="45720" bIns="45720" anchor="ctr">
            <a:normAutofit/>
          </a:bodyPr>
          <a:p>
            <a:pPr indent="0" defTabSz="914400">
              <a:lnSpc>
                <a:spcPct val="90000"/>
              </a:lnSpc>
              <a:buNone/>
            </a:pPr>
            <a:r>
              <a:rPr b="1" lang="da-DK" sz="2400" strike="noStrike" u="none">
                <a:ln>
                  <a:solidFill>
                    <a:schemeClr val="accent5"/>
                  </a:solidFill>
                </a:ln>
                <a:solidFill>
                  <a:srgbClr val="ffffff"/>
                </a:solidFill>
                <a:effectLst/>
                <a:uFillTx/>
                <a:latin typeface="Arial Black"/>
              </a:rPr>
              <a:t>Click to edit Master title style</a:t>
            </a:r>
            <a:endParaRPr b="0" lang="da-DK" sz="2400" strike="noStrike" u="none">
              <a:solidFill>
                <a:schemeClr val="dk1"/>
              </a:solidFill>
              <a:effectLst/>
              <a:uFillTx/>
              <a:latin typeface="Arial"/>
            </a:endParaRPr>
          </a:p>
        </p:txBody>
      </p:sp>
      <p:sp>
        <p:nvSpPr>
          <p:cNvPr id="39" name="PlaceHolder 2"/>
          <p:cNvSpPr>
            <a:spLocks noGrp="1"/>
          </p:cNvSpPr>
          <p:nvPr>
            <p:ph type="body"/>
          </p:nvPr>
        </p:nvSpPr>
        <p:spPr>
          <a:xfrm>
            <a:off x="647640" y="1825560"/>
            <a:ext cx="5181120" cy="435096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404040"/>
              </a:buClr>
              <a:buFont typeface="Arial"/>
              <a:buChar char="•"/>
            </a:pPr>
            <a:r>
              <a:rPr b="0" lang="da-DK" sz="2000" strike="noStrike" u="none">
                <a:solidFill>
                  <a:schemeClr val="dk1">
                    <a:lumMod val="75000"/>
                    <a:lumOff val="25000"/>
                  </a:schemeClr>
                </a:solidFill>
                <a:effectLst/>
                <a:uFillTx/>
                <a:latin typeface="Latin Modern Roman Demi"/>
              </a:rPr>
              <a:t>Click to edit Master text styles</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404040"/>
              </a:buClr>
              <a:buFont typeface="Arial"/>
              <a:buChar char="•"/>
            </a:pPr>
            <a:r>
              <a:rPr b="0" lang="da-DK" sz="1800" strike="noStrike" u="none">
                <a:solidFill>
                  <a:schemeClr val="dk1">
                    <a:lumMod val="75000"/>
                    <a:lumOff val="25000"/>
                  </a:schemeClr>
                </a:solidFill>
                <a:effectLst/>
                <a:uFillTx/>
                <a:latin typeface="Latin Modern Roman Demi"/>
              </a:rPr>
              <a:t>Second level</a:t>
            </a:r>
            <a:endParaRPr b="0" lang="da-DK" sz="1800" strike="noStrike" u="none">
              <a:solidFill>
                <a:schemeClr val="lt1"/>
              </a:solidFill>
              <a:effectLst/>
              <a:uFillTx/>
              <a:latin typeface="Latin Modern Roman Demi"/>
            </a:endParaRPr>
          </a:p>
          <a:p>
            <a:pPr lvl="2" marL="11430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Third level</a:t>
            </a:r>
            <a:endParaRPr b="0" lang="da-DK" sz="1600" strike="noStrike" u="none">
              <a:solidFill>
                <a:schemeClr val="lt1"/>
              </a:solidFill>
              <a:effectLst/>
              <a:uFillTx/>
              <a:latin typeface="Latin Modern Roman Demi"/>
            </a:endParaRPr>
          </a:p>
          <a:p>
            <a:pPr lvl="3" marL="16002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Fourth level</a:t>
            </a:r>
            <a:endParaRPr b="0" lang="da-DK" sz="1600" strike="noStrike" u="none">
              <a:solidFill>
                <a:schemeClr val="lt1"/>
              </a:solidFill>
              <a:effectLst/>
              <a:uFillTx/>
              <a:latin typeface="Latin Modern Roman Demi"/>
            </a:endParaRPr>
          </a:p>
          <a:p>
            <a:pPr lvl="4" marL="20574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Fifth level</a:t>
            </a:r>
            <a:endParaRPr b="0" lang="da-DK" sz="1600" strike="noStrike" u="none">
              <a:solidFill>
                <a:schemeClr val="lt1"/>
              </a:solidFill>
              <a:effectLst/>
              <a:uFillTx/>
              <a:latin typeface="Latin Modern Roman Demi"/>
            </a:endParaRPr>
          </a:p>
        </p:txBody>
      </p:sp>
      <p:sp>
        <p:nvSpPr>
          <p:cNvPr id="40" name="PlaceHolder 3"/>
          <p:cNvSpPr>
            <a:spLocks noGrp="1"/>
          </p:cNvSpPr>
          <p:nvPr>
            <p:ph type="body"/>
          </p:nvPr>
        </p:nvSpPr>
        <p:spPr>
          <a:xfrm>
            <a:off x="5981760" y="1825560"/>
            <a:ext cx="5181120" cy="435096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404040"/>
              </a:buClr>
              <a:buFont typeface="Arial"/>
              <a:buChar char="•"/>
            </a:pPr>
            <a:r>
              <a:rPr b="0" lang="da-DK" sz="2000" strike="noStrike" u="none">
                <a:solidFill>
                  <a:schemeClr val="dk1">
                    <a:lumMod val="75000"/>
                    <a:lumOff val="25000"/>
                  </a:schemeClr>
                </a:solidFill>
                <a:effectLst/>
                <a:uFillTx/>
                <a:latin typeface="Latin Modern Roman Demi"/>
              </a:rPr>
              <a:t>Click to edit Master text styles</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404040"/>
              </a:buClr>
              <a:buFont typeface="Arial"/>
              <a:buChar char="•"/>
            </a:pPr>
            <a:r>
              <a:rPr b="0" lang="da-DK" sz="1800" strike="noStrike" u="none">
                <a:solidFill>
                  <a:schemeClr val="dk1">
                    <a:lumMod val="75000"/>
                    <a:lumOff val="25000"/>
                  </a:schemeClr>
                </a:solidFill>
                <a:effectLst/>
                <a:uFillTx/>
                <a:latin typeface="Latin Modern Roman Demi"/>
              </a:rPr>
              <a:t>Second level</a:t>
            </a:r>
            <a:endParaRPr b="0" lang="da-DK" sz="1800" strike="noStrike" u="none">
              <a:solidFill>
                <a:schemeClr val="lt1"/>
              </a:solidFill>
              <a:effectLst/>
              <a:uFillTx/>
              <a:latin typeface="Latin Modern Roman Demi"/>
            </a:endParaRPr>
          </a:p>
          <a:p>
            <a:pPr lvl="2" marL="11430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Third level</a:t>
            </a:r>
            <a:endParaRPr b="0" lang="da-DK" sz="1600" strike="noStrike" u="none">
              <a:solidFill>
                <a:schemeClr val="lt1"/>
              </a:solidFill>
              <a:effectLst/>
              <a:uFillTx/>
              <a:latin typeface="Latin Modern Roman Demi"/>
            </a:endParaRPr>
          </a:p>
          <a:p>
            <a:pPr lvl="3" marL="16002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Fourth level</a:t>
            </a:r>
            <a:endParaRPr b="0" lang="da-DK" sz="1600" strike="noStrike" u="none">
              <a:solidFill>
                <a:schemeClr val="lt1"/>
              </a:solidFill>
              <a:effectLst/>
              <a:uFillTx/>
              <a:latin typeface="Latin Modern Roman Demi"/>
            </a:endParaRPr>
          </a:p>
          <a:p>
            <a:pPr lvl="4" marL="2057400" indent="-228600" defTabSz="914400">
              <a:lnSpc>
                <a:spcPct val="150000"/>
              </a:lnSpc>
              <a:spcBef>
                <a:spcPts val="499"/>
              </a:spcBef>
              <a:buClr>
                <a:srgbClr val="404040"/>
              </a:buClr>
              <a:buFont typeface="Arial"/>
              <a:buChar char="•"/>
            </a:pPr>
            <a:r>
              <a:rPr b="0" lang="da-DK" sz="1600" strike="noStrike" u="none">
                <a:solidFill>
                  <a:schemeClr val="dk1">
                    <a:lumMod val="75000"/>
                    <a:lumOff val="25000"/>
                  </a:schemeClr>
                </a:solidFill>
                <a:effectLst/>
                <a:uFillTx/>
                <a:latin typeface="Latin Modern Roman Demi"/>
              </a:rPr>
              <a:t>Fifth level</a:t>
            </a:r>
            <a:endParaRPr b="0" lang="da-DK" sz="1600" strike="noStrike" u="none">
              <a:solidFill>
                <a:schemeClr val="lt1"/>
              </a:solidFill>
              <a:effectLst/>
              <a:uFillTx/>
              <a:latin typeface="Latin Modern Roman Demi"/>
            </a:endParaRPr>
          </a:p>
        </p:txBody>
      </p:sp>
      <p:sp>
        <p:nvSpPr>
          <p:cNvPr id="41" name="PlaceHolder 4"/>
          <p:cNvSpPr>
            <a:spLocks noGrp="1"/>
          </p:cNvSpPr>
          <p:nvPr>
            <p:ph type="dt" idx="19"/>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42" name="PlaceHolder 5"/>
          <p:cNvSpPr>
            <a:spLocks noGrp="1"/>
          </p:cNvSpPr>
          <p:nvPr>
            <p:ph type="ftr" idx="20"/>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43" name="PlaceHolder 6"/>
          <p:cNvSpPr>
            <a:spLocks noGrp="1"/>
          </p:cNvSpPr>
          <p:nvPr>
            <p:ph type="sldNum" idx="21"/>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Click to edit Master title style</a:t>
            </a:r>
            <a:endParaRPr b="0" lang="da-DK" sz="4000" strike="noStrike" u="none">
              <a:solidFill>
                <a:schemeClr val="dk1"/>
              </a:solidFill>
              <a:effectLst/>
              <a:uFillTx/>
              <a:latin typeface="Arial"/>
            </a:endParaRPr>
          </a:p>
        </p:txBody>
      </p:sp>
      <p:sp>
        <p:nvSpPr>
          <p:cNvPr id="45" name="PlaceHolder 2"/>
          <p:cNvSpPr>
            <a:spLocks noGrp="1"/>
          </p:cNvSpPr>
          <p:nvPr>
            <p:ph type="body"/>
          </p:nvPr>
        </p:nvSpPr>
        <p:spPr>
          <a:xfrm>
            <a:off x="839880" y="174492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da-DK" sz="2400" strike="noStrike" u="none">
                <a:solidFill>
                  <a:schemeClr val="lt1"/>
                </a:solidFill>
                <a:effectLst/>
                <a:uFillTx/>
                <a:latin typeface="Latin Modern Roman Demi"/>
              </a:rPr>
              <a:t>Click to edit Master text styles</a:t>
            </a:r>
            <a:endParaRPr b="0" lang="da-DK" sz="2400" strike="noStrike" u="none">
              <a:solidFill>
                <a:schemeClr val="lt1"/>
              </a:solidFill>
              <a:effectLst/>
              <a:uFillTx/>
              <a:latin typeface="Latin Modern Roman Demi"/>
            </a:endParaRPr>
          </a:p>
        </p:txBody>
      </p:sp>
      <p:sp>
        <p:nvSpPr>
          <p:cNvPr id="46" name="PlaceHolder 3"/>
          <p:cNvSpPr>
            <a:spLocks noGrp="1"/>
          </p:cNvSpPr>
          <p:nvPr>
            <p:ph type="body"/>
          </p:nvPr>
        </p:nvSpPr>
        <p:spPr>
          <a:xfrm>
            <a:off x="839880" y="2615760"/>
            <a:ext cx="5157360" cy="35737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da-DK" sz="2400" strike="noStrike" u="none">
                <a:solidFill>
                  <a:schemeClr val="lt1"/>
                </a:solidFill>
                <a:effectLst/>
                <a:uFillTx/>
                <a:latin typeface="Latin Modern Roman Demi"/>
              </a:rPr>
              <a:t>Click to edit Master text styles</a:t>
            </a:r>
            <a:endParaRPr b="0" lang="da-DK" sz="2400" strike="noStrike" u="none">
              <a:solidFill>
                <a:schemeClr val="lt1"/>
              </a:solidFill>
              <a:effectLst/>
              <a:uFillTx/>
              <a:latin typeface="Latin Modern Roman Demi"/>
            </a:endParaRPr>
          </a:p>
          <a:p>
            <a:pPr lvl="1" marL="685800" indent="-228600" defTabSz="914400">
              <a:lnSpc>
                <a:spcPct val="90000"/>
              </a:lnSpc>
              <a:spcBef>
                <a:spcPts val="499"/>
              </a:spcBef>
              <a:buClr>
                <a:srgbClr val="ffffff"/>
              </a:buClr>
              <a:buFont typeface="Arial"/>
              <a:buChar char="•"/>
            </a:pPr>
            <a:r>
              <a:rPr b="0" lang="da-DK" sz="2000" strike="noStrike" u="none">
                <a:solidFill>
                  <a:schemeClr val="lt1"/>
                </a:solidFill>
                <a:effectLst/>
                <a:uFillTx/>
                <a:latin typeface="Latin Modern Roman Demi"/>
              </a:rPr>
              <a:t>Second level</a:t>
            </a:r>
            <a:endParaRPr b="0" lang="da-DK" sz="2000" strike="noStrike" u="none">
              <a:solidFill>
                <a:schemeClr val="lt1"/>
              </a:solidFill>
              <a:effectLst/>
              <a:uFillTx/>
              <a:latin typeface="Latin Modern Roman Demi"/>
            </a:endParaRPr>
          </a:p>
          <a:p>
            <a:pPr lvl="2" marL="11430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Third level</a:t>
            </a:r>
            <a:endParaRPr b="0" lang="da-DK" sz="1800" strike="noStrike" u="none">
              <a:solidFill>
                <a:schemeClr val="lt1"/>
              </a:solidFill>
              <a:effectLst/>
              <a:uFillTx/>
              <a:latin typeface="Latin Modern Roman Demi"/>
            </a:endParaRPr>
          </a:p>
          <a:p>
            <a:pPr lvl="3" marL="16002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Fourth level</a:t>
            </a:r>
            <a:endParaRPr b="0" lang="da-DK" sz="1800" strike="noStrike" u="none">
              <a:solidFill>
                <a:schemeClr val="lt1"/>
              </a:solidFill>
              <a:effectLst/>
              <a:uFillTx/>
              <a:latin typeface="Latin Modern Roman Demi"/>
            </a:endParaRPr>
          </a:p>
          <a:p>
            <a:pPr lvl="4" marL="20574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Fifth level</a:t>
            </a:r>
            <a:endParaRPr b="0" lang="da-DK" sz="1800" strike="noStrike" u="none">
              <a:solidFill>
                <a:schemeClr val="lt1"/>
              </a:solidFill>
              <a:effectLst/>
              <a:uFillTx/>
              <a:latin typeface="Latin Modern Roman Demi"/>
            </a:endParaRPr>
          </a:p>
        </p:txBody>
      </p:sp>
      <p:sp>
        <p:nvSpPr>
          <p:cNvPr id="47" name="PlaceHolder 4"/>
          <p:cNvSpPr>
            <a:spLocks noGrp="1"/>
          </p:cNvSpPr>
          <p:nvPr>
            <p:ph type="body"/>
          </p:nvPr>
        </p:nvSpPr>
        <p:spPr>
          <a:xfrm>
            <a:off x="6172200" y="174492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da-DK" sz="2400" strike="noStrike" u="none">
                <a:solidFill>
                  <a:schemeClr val="lt1"/>
                </a:solidFill>
                <a:effectLst/>
                <a:uFillTx/>
                <a:latin typeface="Latin Modern Roman Demi"/>
              </a:rPr>
              <a:t>Click to edit Master text styles</a:t>
            </a:r>
            <a:endParaRPr b="0" lang="da-DK" sz="2400" strike="noStrike" u="none">
              <a:solidFill>
                <a:schemeClr val="lt1"/>
              </a:solidFill>
              <a:effectLst/>
              <a:uFillTx/>
              <a:latin typeface="Latin Modern Roman Demi"/>
            </a:endParaRPr>
          </a:p>
        </p:txBody>
      </p:sp>
      <p:sp>
        <p:nvSpPr>
          <p:cNvPr id="48" name="PlaceHolder 5"/>
          <p:cNvSpPr>
            <a:spLocks noGrp="1"/>
          </p:cNvSpPr>
          <p:nvPr>
            <p:ph type="body"/>
          </p:nvPr>
        </p:nvSpPr>
        <p:spPr>
          <a:xfrm>
            <a:off x="6172200" y="2615760"/>
            <a:ext cx="5182920" cy="35737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da-DK" sz="2400" strike="noStrike" u="none">
                <a:solidFill>
                  <a:schemeClr val="lt1"/>
                </a:solidFill>
                <a:effectLst/>
                <a:uFillTx/>
                <a:latin typeface="Latin Modern Roman Demi"/>
              </a:rPr>
              <a:t>Click to edit Master text styles</a:t>
            </a:r>
            <a:endParaRPr b="0" lang="da-DK" sz="2400" strike="noStrike" u="none">
              <a:solidFill>
                <a:schemeClr val="lt1"/>
              </a:solidFill>
              <a:effectLst/>
              <a:uFillTx/>
              <a:latin typeface="Latin Modern Roman Demi"/>
            </a:endParaRPr>
          </a:p>
          <a:p>
            <a:pPr lvl="1" marL="685800" indent="-228600" defTabSz="914400">
              <a:lnSpc>
                <a:spcPct val="90000"/>
              </a:lnSpc>
              <a:spcBef>
                <a:spcPts val="499"/>
              </a:spcBef>
              <a:buClr>
                <a:srgbClr val="ffffff"/>
              </a:buClr>
              <a:buFont typeface="Arial"/>
              <a:buChar char="•"/>
            </a:pPr>
            <a:r>
              <a:rPr b="0" lang="da-DK" sz="2000" strike="noStrike" u="none">
                <a:solidFill>
                  <a:schemeClr val="lt1"/>
                </a:solidFill>
                <a:effectLst/>
                <a:uFillTx/>
                <a:latin typeface="Latin Modern Roman Demi"/>
              </a:rPr>
              <a:t>Second level</a:t>
            </a:r>
            <a:endParaRPr b="0" lang="da-DK" sz="2000" strike="noStrike" u="none">
              <a:solidFill>
                <a:schemeClr val="lt1"/>
              </a:solidFill>
              <a:effectLst/>
              <a:uFillTx/>
              <a:latin typeface="Latin Modern Roman Demi"/>
            </a:endParaRPr>
          </a:p>
          <a:p>
            <a:pPr lvl="2" marL="11430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Third level</a:t>
            </a:r>
            <a:endParaRPr b="0" lang="da-DK" sz="1800" strike="noStrike" u="none">
              <a:solidFill>
                <a:schemeClr val="lt1"/>
              </a:solidFill>
              <a:effectLst/>
              <a:uFillTx/>
              <a:latin typeface="Latin Modern Roman Demi"/>
            </a:endParaRPr>
          </a:p>
          <a:p>
            <a:pPr lvl="3" marL="16002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Fourth level</a:t>
            </a:r>
            <a:endParaRPr b="0" lang="da-DK" sz="1800" strike="noStrike" u="none">
              <a:solidFill>
                <a:schemeClr val="lt1"/>
              </a:solidFill>
              <a:effectLst/>
              <a:uFillTx/>
              <a:latin typeface="Latin Modern Roman Demi"/>
            </a:endParaRPr>
          </a:p>
          <a:p>
            <a:pPr lvl="4" marL="2057400" indent="-228600" defTabSz="914400">
              <a:lnSpc>
                <a:spcPct val="90000"/>
              </a:lnSpc>
              <a:spcBef>
                <a:spcPts val="499"/>
              </a:spcBef>
              <a:buClr>
                <a:srgbClr val="ffffff"/>
              </a:buClr>
              <a:buFont typeface="Arial"/>
              <a:buChar char="•"/>
            </a:pPr>
            <a:r>
              <a:rPr b="0" lang="da-DK" sz="1800" strike="noStrike" u="none">
                <a:solidFill>
                  <a:schemeClr val="lt1"/>
                </a:solidFill>
                <a:effectLst/>
                <a:uFillTx/>
                <a:latin typeface="Latin Modern Roman Demi"/>
              </a:rPr>
              <a:t>Fifth level</a:t>
            </a:r>
            <a:endParaRPr b="0" lang="da-DK" sz="1800" strike="noStrike" u="none">
              <a:solidFill>
                <a:schemeClr val="lt1"/>
              </a:solidFill>
              <a:effectLst/>
              <a:uFillTx/>
              <a:latin typeface="Latin Modern Roman Demi"/>
            </a:endParaRPr>
          </a:p>
        </p:txBody>
      </p:sp>
      <p:sp>
        <p:nvSpPr>
          <p:cNvPr id="49" name="PlaceHolder 6"/>
          <p:cNvSpPr>
            <a:spLocks noGrp="1"/>
          </p:cNvSpPr>
          <p:nvPr>
            <p:ph type="dt" idx="22"/>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50" name="PlaceHolder 7"/>
          <p:cNvSpPr>
            <a:spLocks noGrp="1"/>
          </p:cNvSpPr>
          <p:nvPr>
            <p:ph type="ftr" idx="23"/>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51" name="PlaceHolder 8"/>
          <p:cNvSpPr>
            <a:spLocks noGrp="1"/>
          </p:cNvSpPr>
          <p:nvPr>
            <p:ph type="sldNum" idx="24"/>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gradFill rotWithShape="0">
          <a:gsLst>
            <a:gs pos="2000">
              <a:srgbClr val="404040"/>
            </a:gs>
            <a:gs pos="100000">
              <a:srgbClr val="6e5e40"/>
            </a:gs>
          </a:gsLst>
          <a:lin ang="5400000"/>
        </a:grad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838080" y="2766240"/>
            <a:ext cx="10515240" cy="1325160"/>
          </a:xfrm>
          <a:prstGeom prst="rect">
            <a:avLst/>
          </a:prstGeom>
          <a:noFill/>
          <a:ln w="0">
            <a:noFill/>
          </a:ln>
        </p:spPr>
        <p:txBody>
          <a:bodyPr lIns="91440" rIns="91440" tIns="45720" bIns="45720" anchor="ctr">
            <a:normAutofit/>
          </a:bodyPr>
          <a:p>
            <a:pPr indent="0" algn="ctr" defTabSz="914400">
              <a:lnSpc>
                <a:spcPct val="90000"/>
              </a:lnSpc>
              <a:buNone/>
            </a:pPr>
            <a:r>
              <a:rPr b="0" lang="da-DK" sz="4800" strike="noStrike" u="none">
                <a:ln>
                  <a:solidFill>
                    <a:schemeClr val="accent5"/>
                  </a:solidFill>
                </a:ln>
                <a:solidFill>
                  <a:srgbClr val="ffffff"/>
                </a:solidFill>
                <a:effectLst/>
                <a:uFillTx/>
                <a:latin typeface="Arial Black"/>
              </a:rPr>
              <a:t>Click to edit Master title style</a:t>
            </a:r>
            <a:endParaRPr b="0" lang="da-DK" sz="4800" strike="noStrike" u="none">
              <a:solidFill>
                <a:schemeClr val="dk1"/>
              </a:solidFill>
              <a:effectLst/>
              <a:uFillTx/>
              <a:latin typeface="Arial"/>
            </a:endParaRPr>
          </a:p>
        </p:txBody>
      </p:sp>
      <p:sp>
        <p:nvSpPr>
          <p:cNvPr id="53" name="PlaceHolder 2"/>
          <p:cNvSpPr>
            <a:spLocks noGrp="1"/>
          </p:cNvSpPr>
          <p:nvPr>
            <p:ph type="dt" idx="25"/>
          </p:nvPr>
        </p:nvSpPr>
        <p:spPr>
          <a:xfrm>
            <a:off x="838080" y="6483240"/>
            <a:ext cx="274284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54" name="PlaceHolder 3"/>
          <p:cNvSpPr>
            <a:spLocks noGrp="1"/>
          </p:cNvSpPr>
          <p:nvPr>
            <p:ph type="ftr" idx="26"/>
          </p:nvPr>
        </p:nvSpPr>
        <p:spPr>
          <a:xfrm>
            <a:off x="4038480" y="6483240"/>
            <a:ext cx="4114440" cy="364680"/>
          </a:xfrm>
          <a:prstGeom prst="rect">
            <a:avLst/>
          </a:prstGeom>
          <a:noFill/>
          <a:ln w="0">
            <a:noFill/>
          </a:ln>
        </p:spPr>
        <p:txBody>
          <a:bodyPr lIns="91440" rIns="91440" tIns="45720" bIns="45720" anchor="ctr">
            <a:noAutofit/>
          </a:bodyPr>
          <a:lstStyle>
            <a:lvl1pPr indent="0" algn="ct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ctr" defTabSz="914400">
              <a:lnSpc>
                <a:spcPct val="100000"/>
              </a:lnSpc>
              <a:buNone/>
            </a:pPr>
            <a:r>
              <a:rPr b="0" lang="en-DK" sz="1200" strike="noStrike" u="none">
                <a:solidFill>
                  <a:schemeClr val="accent4">
                    <a:lumMod val="60000"/>
                    <a:lumOff val="40000"/>
                  </a:schemeClr>
                </a:solidFill>
                <a:effectLst/>
                <a:uFillTx/>
                <a:latin typeface="Arial"/>
              </a:rPr>
              <a:t>&lt;footer&gt;</a:t>
            </a:r>
            <a:endParaRPr b="0" lang="en-DK" sz="1200" strike="noStrike" u="none">
              <a:solidFill>
                <a:srgbClr val="ffffff"/>
              </a:solidFill>
              <a:effectLst/>
              <a:uFillTx/>
              <a:latin typeface="Times New Roman"/>
            </a:endParaRPr>
          </a:p>
        </p:txBody>
      </p:sp>
      <p:sp>
        <p:nvSpPr>
          <p:cNvPr id="55" name="PlaceHolder 4"/>
          <p:cNvSpPr>
            <a:spLocks noGrp="1"/>
          </p:cNvSpPr>
          <p:nvPr>
            <p:ph type="sldNum" idx="27"/>
          </p:nvPr>
        </p:nvSpPr>
        <p:spPr>
          <a:xfrm>
            <a:off x="8610480" y="6483240"/>
            <a:ext cx="2742840" cy="364680"/>
          </a:xfrm>
          <a:prstGeom prst="rect">
            <a:avLst/>
          </a:prstGeom>
          <a:noFill/>
          <a:ln w="0">
            <a:noFill/>
          </a:ln>
        </p:spPr>
        <p:txBody>
          <a:bodyPr lIns="91440" rIns="91440" tIns="45720" bIns="45720" anchor="ctr">
            <a:noAutofit/>
          </a:bodyPr>
          <a:p>
            <a:pPr indent="0">
              <a:buNone/>
            </a:pPr>
            <a:endParaRPr b="0" lang="en-DK" sz="1200" strike="noStrike" u="none">
              <a:solidFill>
                <a:srgbClr val="ffffff"/>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4.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4.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3.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6.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5.tif"/><Relationship Id="rId2" Type="http://schemas.openxmlformats.org/officeDocument/2006/relationships/slideLayout" Target="../slideLayouts/slideLayout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0.tif"/><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1.tif"/><Relationship Id="rId2" Type="http://schemas.openxmlformats.org/officeDocument/2006/relationships/slideLayout" Target="../slideLayouts/slideLayout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3.tif"/><Relationship Id="rId2"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6.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3.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3.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jpeg"/><Relationship Id="rId3" Type="http://schemas.openxmlformats.org/officeDocument/2006/relationships/slideLayout" Target="../slideLayouts/slideLayout3.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1.tif"/><Relationship Id="rId2" Type="http://schemas.openxmlformats.org/officeDocument/2006/relationships/slideLayout" Target="../slideLayouts/slideLayout3.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3.xml"/><Relationship Id="rId7"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41.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jpeg"/><Relationship Id="rId3" Type="http://schemas.openxmlformats.org/officeDocument/2006/relationships/slideLayout" Target="../slideLayouts/slideLayout3.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3.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jpeg"/><Relationship Id="rId3" Type="http://schemas.openxmlformats.org/officeDocument/2006/relationships/slideLayout" Target="../slideLayouts/slideLayout3.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image" Target="../media/image38.tif"/><Relationship Id="rId2" Type="http://schemas.openxmlformats.org/officeDocument/2006/relationships/image" Target="../media/image39.png"/><Relationship Id="rId3" Type="http://schemas.openxmlformats.org/officeDocument/2006/relationships/slideLayout" Target="../slideLayouts/slideLayout3.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jpeg"/><Relationship Id="rId3" Type="http://schemas.openxmlformats.org/officeDocument/2006/relationships/slideLayout" Target="../slideLayouts/slideLayout3.xml"/><Relationship Id="rId4"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3.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jpeg"/><Relationship Id="rId3" Type="http://schemas.openxmlformats.org/officeDocument/2006/relationships/slideLayout" Target="../slideLayouts/slideLayout3.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jpeg"/><Relationship Id="rId3" Type="http://schemas.openxmlformats.org/officeDocument/2006/relationships/slideLayout" Target="../slideLayouts/slideLayout3.xml"/><Relationship Id="rId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4.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3.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3.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3.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3.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jpeg"/><Relationship Id="rId3" Type="http://schemas.openxmlformats.org/officeDocument/2006/relationships/slideLayout" Target="../slideLayouts/slideLayout3.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6.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image" Target="../media/image56.tif"/><Relationship Id="rId3" Type="http://schemas.openxmlformats.org/officeDocument/2006/relationships/slideLayout" Target="../slideLayouts/slideLayout6.xml"/>
</Relationships>
</file>

<file path=ppt/slides/_rels/slide61.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6.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6.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6.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6.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6.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6.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6.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image" Target="../media/image66.jpeg"/><Relationship Id="rId3" Type="http://schemas.openxmlformats.org/officeDocument/2006/relationships/slideLayout" Target="../slideLayouts/slideLayout6.xml"/><Relationship Id="rId4"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6.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6.xml"/>
</Relationships>
</file>

<file path=ppt/slides/_rels/slide7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6.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6.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jpeg"/><Relationship Id="rId3" Type="http://schemas.openxmlformats.org/officeDocument/2006/relationships/slideLayout" Target="../slideLayouts/slideLayout6.xml"/><Relationship Id="rId4"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6.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74.tif"/><Relationship Id="rId2" Type="http://schemas.openxmlformats.org/officeDocument/2006/relationships/image" Target="../media/image75.png"/><Relationship Id="rId3" Type="http://schemas.openxmlformats.org/officeDocument/2006/relationships/slideLayout" Target="../slideLayouts/slideLayout6.xml"/><Relationship Id="rId4"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
</Relationships>
</file>

<file path=ppt/slides/_rels/slide8.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121" name="Rectangle 1043"/>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ndParaRPr>
          </a:p>
        </p:txBody>
      </p:sp>
      <p:sp>
        <p:nvSpPr>
          <p:cNvPr id="122" name="Rectangle 1045"/>
          <p:cNvSpPr/>
          <p:nvPr/>
        </p:nvSpPr>
        <p:spPr>
          <a:xfrm flipH="1">
            <a:off x="0" y="0"/>
            <a:ext cx="12191760" cy="6857640"/>
          </a:xfrm>
          <a:prstGeom prst="rect">
            <a:avLst/>
          </a:prstGeom>
          <a:gradFill rotWithShape="0">
            <a:gsLst>
              <a:gs pos="0">
                <a:srgbClr val="000000"/>
              </a:gs>
              <a:gs pos="100000">
                <a:srgbClr val="535357"/>
              </a:gs>
            </a:gsLst>
            <a:lin ang="4200000"/>
          </a:gra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ndParaRPr>
          </a:p>
        </p:txBody>
      </p:sp>
      <p:sp>
        <p:nvSpPr>
          <p:cNvPr id="123" name="PlaceHolder 1"/>
          <p:cNvSpPr>
            <a:spLocks noGrp="1"/>
          </p:cNvSpPr>
          <p:nvPr>
            <p:ph type="title"/>
          </p:nvPr>
        </p:nvSpPr>
        <p:spPr>
          <a:xfrm>
            <a:off x="4654080" y="666720"/>
            <a:ext cx="7250760" cy="2216520"/>
          </a:xfrm>
          <a:prstGeom prst="rect">
            <a:avLst/>
          </a:prstGeom>
          <a:noFill/>
          <a:ln w="0">
            <a:noFill/>
          </a:ln>
        </p:spPr>
        <p:txBody>
          <a:bodyPr lIns="0" rIns="0" tIns="0" bIns="0" anchor="b">
            <a:noAutofit/>
          </a:bodyPr>
          <a:p>
            <a:pPr indent="0" algn="ctr" defTabSz="914400">
              <a:lnSpc>
                <a:spcPct val="130000"/>
              </a:lnSpc>
              <a:buNone/>
            </a:pPr>
            <a:r>
              <a:rPr b="0" lang="da-DK" sz="5000" strike="noStrike" u="none">
                <a:ln>
                  <a:solidFill>
                    <a:schemeClr val="accent5"/>
                  </a:solidFill>
                </a:ln>
                <a:solidFill>
                  <a:srgbClr val="ffffff"/>
                </a:solidFill>
                <a:effectLst/>
                <a:uFillTx/>
                <a:latin typeface="Arial Black"/>
              </a:rPr>
              <a:t>Undervisning UCL</a:t>
            </a:r>
            <a:endParaRPr b="0" lang="da-DK" sz="5000" strike="noStrike" u="none">
              <a:solidFill>
                <a:schemeClr val="dk1"/>
              </a:solidFill>
              <a:effectLst/>
              <a:uFillTx/>
              <a:latin typeface="Arial"/>
            </a:endParaRPr>
          </a:p>
        </p:txBody>
      </p:sp>
      <p:sp>
        <p:nvSpPr>
          <p:cNvPr id="124" name="PlaceHolder 2"/>
          <p:cNvSpPr>
            <a:spLocks noGrp="1"/>
          </p:cNvSpPr>
          <p:nvPr>
            <p:ph type="subTitle"/>
          </p:nvPr>
        </p:nvSpPr>
        <p:spPr>
          <a:xfrm>
            <a:off x="4654080" y="3129840"/>
            <a:ext cx="7251840" cy="2885040"/>
          </a:xfrm>
          <a:prstGeom prst="rect">
            <a:avLst/>
          </a:prstGeom>
          <a:noFill/>
          <a:ln w="0">
            <a:noFill/>
          </a:ln>
        </p:spPr>
        <p:txBody>
          <a:bodyPr lIns="0" rIns="0" tIns="0" bIns="0" anchor="t">
            <a:noAutofit/>
          </a:bodyPr>
          <a:p>
            <a:pPr indent="0" algn="ctr" defTabSz="914400">
              <a:lnSpc>
                <a:spcPct val="90000"/>
              </a:lnSpc>
              <a:spcBef>
                <a:spcPts val="1001"/>
              </a:spcBef>
              <a:buNone/>
              <a:tabLst>
                <a:tab algn="l" pos="0"/>
              </a:tabLst>
            </a:pPr>
            <a:r>
              <a:rPr b="0" lang="da-DK" sz="4000" strike="noStrike" u="none">
                <a:ln>
                  <a:solidFill>
                    <a:schemeClr val="accent5"/>
                  </a:solidFill>
                </a:ln>
                <a:solidFill>
                  <a:srgbClr val="ffffff"/>
                </a:solidFill>
                <a:effectLst/>
                <a:uFillTx/>
                <a:latin typeface="Arial Black"/>
              </a:rPr>
              <a:t>Medicin &amp; kirurgi </a:t>
            </a:r>
            <a:endParaRPr b="0" lang="en-DK" sz="40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da-DK" sz="4000" strike="noStrike" u="none">
                <a:ln>
                  <a:solidFill>
                    <a:schemeClr val="accent5"/>
                  </a:solidFill>
                </a:ln>
                <a:solidFill>
                  <a:srgbClr val="ffffff"/>
                </a:solidFill>
                <a:effectLst/>
                <a:uFillTx/>
                <a:latin typeface="Arial Black"/>
              </a:rPr>
              <a:t>Lektion 7 </a:t>
            </a:r>
            <a:endParaRPr b="0" lang="en-DK" sz="40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da-DK" sz="4000" strike="noStrike" u="none">
                <a:ln>
                  <a:solidFill>
                    <a:schemeClr val="accent5"/>
                  </a:solidFill>
                </a:ln>
                <a:solidFill>
                  <a:srgbClr val="ffffff"/>
                </a:solidFill>
                <a:effectLst/>
                <a:uFillTx/>
                <a:latin typeface="Arial Black"/>
              </a:rPr>
              <a:t>Nyrer og uriveje</a:t>
            </a:r>
            <a:endParaRPr b="0" lang="en-DK" sz="4000" strike="noStrike" u="none">
              <a:solidFill>
                <a:srgbClr val="000000"/>
              </a:solidFill>
              <a:effectLst/>
              <a:uFillTx/>
              <a:latin typeface="Arial"/>
            </a:endParaRPr>
          </a:p>
        </p:txBody>
      </p:sp>
      <p:grpSp>
        <p:nvGrpSpPr>
          <p:cNvPr id="125" name="Group 6"/>
          <p:cNvGrpSpPr/>
          <p:nvPr/>
        </p:nvGrpSpPr>
        <p:grpSpPr>
          <a:xfrm>
            <a:off x="207720" y="1055520"/>
            <a:ext cx="4755960" cy="4755960"/>
            <a:chOff x="207720" y="1055520"/>
            <a:chExt cx="4755960" cy="4755960"/>
          </a:xfrm>
        </p:grpSpPr>
        <p:sp>
          <p:nvSpPr>
            <p:cNvPr id="126" name="Oval 1053"/>
            <p:cNvSpPr/>
            <p:nvPr/>
          </p:nvSpPr>
          <p:spPr>
            <a:xfrm>
              <a:off x="207720" y="1055520"/>
              <a:ext cx="4755960" cy="4755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Arial"/>
              </a:endParaRPr>
            </a:p>
          </p:txBody>
        </p:sp>
        <p:pic>
          <p:nvPicPr>
            <p:cNvPr id="127" name="Picture 2" descr="Urine my thoughts, Happy valentine's day&quot; Sticker for Sale by AvasMix |  Redbubble"/>
            <p:cNvPicPr/>
            <p:nvPr/>
          </p:nvPicPr>
          <p:blipFill>
            <a:blip r:embed="rId1"/>
            <a:stretch/>
          </p:blipFill>
          <p:spPr>
            <a:xfrm>
              <a:off x="1611000" y="2101680"/>
              <a:ext cx="1990440" cy="2653920"/>
            </a:xfrm>
            <a:prstGeom prst="rect">
              <a:avLst/>
            </a:prstGeom>
            <a:noFill/>
            <a:ln w="0">
              <a:noFill/>
            </a:ln>
          </p:spPr>
        </p:pic>
      </p:grpSp>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D044C2BF-3E95-4882-96CB-600441512D0C}" type="slidenum">
              <a:t>1</a:t>
            </a:fld>
          </a:p>
        </p:txBody>
      </p:sp>
      <p:sp>
        <p:nvSpPr>
          <p:cNvPr id="6" name="PlaceHolder 5"/>
          <p:cNvSpPr>
            <a:spLocks noGrp="1"/>
          </p:cNvSpPr>
          <p:nvPr>
            <p:ph type="dt" idx="1"/>
          </p:nvPr>
        </p:nvSpPr>
        <p:spPr/>
        <p:txBody>
          <a:bodyPr/>
          <a:p>
            <a:fld id="{BE944D5B-C26D-47D1-B684-19CDDE048FF7}" type="datetime1">
              <a:rPr lang="en-DK"/>
              <a:t>2025-12-09</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en-US" sz="2600" strike="noStrike" u="none">
                <a:ln>
                  <a:solidFill>
                    <a:schemeClr val="accent5"/>
                  </a:solidFill>
                </a:ln>
                <a:solidFill>
                  <a:srgbClr val="ffffff"/>
                </a:solidFill>
                <a:effectLst/>
                <a:uFillTx/>
                <a:latin typeface="Arial Black"/>
              </a:rPr>
              <a:t>Nyresvigt</a:t>
            </a:r>
            <a:endParaRPr b="0" lang="da-DK" sz="2600" strike="noStrike" u="none">
              <a:solidFill>
                <a:schemeClr val="dk1"/>
              </a:solidFill>
              <a:effectLst/>
              <a:uFillTx/>
              <a:latin typeface="Arial"/>
            </a:endParaRPr>
          </a:p>
        </p:txBody>
      </p:sp>
      <p:sp>
        <p:nvSpPr>
          <p:cNvPr id="157"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158" name="PlaceHolder 3"/>
          <p:cNvSpPr>
            <a:spLocks noGrp="1"/>
          </p:cNvSpPr>
          <p:nvPr>
            <p:ph/>
          </p:nvPr>
        </p:nvSpPr>
        <p:spPr>
          <a:xfrm>
            <a:off x="325080" y="560880"/>
            <a:ext cx="11527920" cy="5892480"/>
          </a:xfrm>
          <a:prstGeom prst="rect">
            <a:avLst/>
          </a:prstGeom>
          <a:noFill/>
          <a:ln w="0">
            <a:noFill/>
          </a:ln>
        </p:spPr>
        <p:txBody>
          <a:bodyPr lIns="0" rIns="0" tIns="0" bIns="0" anchor="t">
            <a:noAutofit/>
          </a:bodyPr>
          <a:p>
            <a:pPr marL="228600" indent="-228600" defTabSz="914400">
              <a:lnSpc>
                <a:spcPct val="120000"/>
              </a:lnSpc>
              <a:spcBef>
                <a:spcPts val="1001"/>
              </a:spcBef>
              <a:buClr>
                <a:srgbClr val="ffffff"/>
              </a:buClr>
              <a:buFont typeface="Arial"/>
              <a:buChar char="•"/>
            </a:pPr>
            <a:r>
              <a:rPr b="0" lang="en-US" sz="2000" strike="noStrike" u="none">
                <a:solidFill>
                  <a:schemeClr val="lt1"/>
                </a:solidFill>
                <a:effectLst/>
                <a:uFillTx/>
                <a:latin typeface="Latin Modern Roman Demi"/>
              </a:rPr>
              <a:t>Kan overordnes indels i 2 typer:</a:t>
            </a:r>
            <a:endParaRPr b="0" lang="da-DK" sz="2000" strike="noStrike" u="none">
              <a:solidFill>
                <a:schemeClr val="lt1"/>
              </a:solidFill>
              <a:effectLst/>
              <a:uFillTx/>
              <a:latin typeface="Latin Modern Roman Demi"/>
            </a:endParaRPr>
          </a:p>
          <a:p>
            <a:pPr lvl="1" marL="800280" indent="-343080" defTabSz="914400">
              <a:lnSpc>
                <a:spcPct val="120000"/>
              </a:lnSpc>
              <a:spcBef>
                <a:spcPts val="499"/>
              </a:spcBef>
              <a:buClr>
                <a:srgbClr val="ffffff"/>
              </a:buClr>
              <a:buFont typeface="Arial Black"/>
              <a:buAutoNum type="arabicPeriod"/>
            </a:pPr>
            <a:r>
              <a:rPr b="0" lang="en-US" sz="1800" strike="noStrike" u="none">
                <a:solidFill>
                  <a:schemeClr val="lt1"/>
                </a:solidFill>
                <a:effectLst/>
                <a:uFillTx/>
                <a:latin typeface="Latin Modern Roman Demi"/>
              </a:rPr>
              <a:t>Akut nyresvigt</a:t>
            </a:r>
            <a:endParaRPr b="0" lang="da-DK" sz="18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en-US" sz="1600" strike="noStrike" u="none">
                <a:solidFill>
                  <a:schemeClr val="lt1"/>
                </a:solidFill>
                <a:effectLst/>
                <a:uFillTx/>
                <a:latin typeface="Latin Modern Roman Demi"/>
              </a:rPr>
              <a:t>Helt eller delvist nedsættelse af nyrerne i løbet af timer til få uger.</a:t>
            </a:r>
            <a:endParaRPr b="0" lang="da-DK" sz="16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en-US" sz="1600" strike="noStrike" u="none">
                <a:solidFill>
                  <a:schemeClr val="lt1"/>
                </a:solidFill>
                <a:effectLst/>
                <a:uFillTx/>
                <a:latin typeface="Latin Modern Roman Demi"/>
              </a:rPr>
              <a:t>Tre hovedårsager</a:t>
            </a:r>
            <a:endParaRPr b="0" lang="da-DK" sz="1600" strike="noStrike" u="none">
              <a:solidFill>
                <a:schemeClr val="lt1"/>
              </a:solidFill>
              <a:effectLst/>
              <a:uFillTx/>
              <a:latin typeface="Latin Modern Roman Demi"/>
            </a:endParaRPr>
          </a:p>
          <a:p>
            <a:pPr lvl="3" marL="1714680" indent="-343080" defTabSz="914400">
              <a:lnSpc>
                <a:spcPct val="120000"/>
              </a:lnSpc>
              <a:spcBef>
                <a:spcPts val="499"/>
              </a:spcBef>
              <a:buClr>
                <a:srgbClr val="ffffff"/>
              </a:buClr>
              <a:buFont typeface="Arial"/>
              <a:buAutoNum type="arabicPeriod"/>
            </a:pPr>
            <a:r>
              <a:rPr b="0" lang="en-US" sz="1600" strike="noStrike" u="none">
                <a:solidFill>
                  <a:schemeClr val="lt1"/>
                </a:solidFill>
                <a:effectLst/>
                <a:uFillTx/>
                <a:latin typeface="Latin Modern Roman Demi"/>
              </a:rPr>
              <a:t>Væskemangel eller nedsat mængde blod til nyrerne, pga dårligt kredsløb eller lavt BT</a:t>
            </a:r>
            <a:endParaRPr b="0" lang="da-DK" sz="1600" strike="noStrike" u="none">
              <a:solidFill>
                <a:schemeClr val="lt1"/>
              </a:solidFill>
              <a:effectLst/>
              <a:uFillTx/>
              <a:latin typeface="Latin Modern Roman Demi"/>
            </a:endParaRPr>
          </a:p>
          <a:p>
            <a:pPr lvl="3" marL="1714680" indent="-343080" defTabSz="914400">
              <a:lnSpc>
                <a:spcPct val="120000"/>
              </a:lnSpc>
              <a:spcBef>
                <a:spcPts val="499"/>
              </a:spcBef>
              <a:buClr>
                <a:srgbClr val="ffffff"/>
              </a:buClr>
              <a:buFont typeface="Arial"/>
              <a:buAutoNum type="arabicPeriod"/>
            </a:pPr>
            <a:r>
              <a:rPr b="0" lang="en-US" sz="1600" strike="noStrike" u="none">
                <a:solidFill>
                  <a:schemeClr val="lt1"/>
                </a:solidFill>
                <a:effectLst/>
                <a:uFillTx/>
                <a:latin typeface="Latin Modern Roman Demi"/>
              </a:rPr>
              <a:t>Sygdom i nyrerne</a:t>
            </a:r>
            <a:endParaRPr b="0" lang="da-DK" sz="1600" strike="noStrike" u="none">
              <a:solidFill>
                <a:schemeClr val="lt1"/>
              </a:solidFill>
              <a:effectLst/>
              <a:uFillTx/>
              <a:latin typeface="Latin Modern Roman Demi"/>
            </a:endParaRPr>
          </a:p>
          <a:p>
            <a:pPr lvl="3" marL="1714680" indent="-343080" defTabSz="914400">
              <a:lnSpc>
                <a:spcPct val="120000"/>
              </a:lnSpc>
              <a:spcBef>
                <a:spcPts val="499"/>
              </a:spcBef>
              <a:buClr>
                <a:srgbClr val="ffffff"/>
              </a:buClr>
              <a:buFont typeface="Arial"/>
              <a:buAutoNum type="arabicPeriod"/>
            </a:pPr>
            <a:r>
              <a:rPr b="0" lang="en-US" sz="1600" strike="noStrike" u="none">
                <a:solidFill>
                  <a:schemeClr val="lt1"/>
                </a:solidFill>
                <a:effectLst/>
                <a:uFillTx/>
                <a:latin typeface="Latin Modern Roman Demi"/>
              </a:rPr>
              <a:t>Sygdom i urinvejene, så der ikke er fri passage af urinen fra nyrerne og ud af kroppen </a:t>
            </a:r>
            <a:endParaRPr b="0" lang="da-DK" sz="1600" strike="noStrike" u="none">
              <a:solidFill>
                <a:schemeClr val="lt1"/>
              </a:solidFill>
              <a:effectLst/>
              <a:uFillTx/>
              <a:latin typeface="Latin Modern Roman Demi"/>
            </a:endParaRPr>
          </a:p>
          <a:p>
            <a:pPr lvl="1" marL="800280" indent="-343080" defTabSz="914400">
              <a:lnSpc>
                <a:spcPct val="120000"/>
              </a:lnSpc>
              <a:spcBef>
                <a:spcPts val="499"/>
              </a:spcBef>
              <a:buClr>
                <a:srgbClr val="ffffff"/>
              </a:buClr>
              <a:buFont typeface="Arial Black"/>
              <a:buAutoNum type="arabicPeriod"/>
            </a:pPr>
            <a:r>
              <a:rPr b="0" lang="en-US" sz="1800" strike="noStrike" u="none">
                <a:solidFill>
                  <a:schemeClr val="lt1"/>
                </a:solidFill>
                <a:effectLst/>
                <a:uFillTx/>
                <a:latin typeface="Latin Modern Roman Demi"/>
              </a:rPr>
              <a:t>Kronisk nyresvigt</a:t>
            </a:r>
            <a:endParaRPr b="0" lang="da-DK" sz="18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en-US" sz="1600" strike="noStrike" u="none">
                <a:solidFill>
                  <a:schemeClr val="lt1"/>
                </a:solidFill>
                <a:effectLst/>
                <a:uFillTx/>
                <a:latin typeface="Latin Modern Roman Demi"/>
              </a:rPr>
              <a:t>Permanent nedsat nyrefunktion. </a:t>
            </a:r>
            <a:endParaRPr b="0" lang="da-DK" sz="16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en-US" sz="1600" strike="noStrike" u="none">
                <a:solidFill>
                  <a:schemeClr val="lt1"/>
                </a:solidFill>
                <a:effectLst/>
                <a:uFillTx/>
                <a:latin typeface="Latin Modern Roman Demi"/>
              </a:rPr>
              <a:t>Kan skyldes en lang række kroniske nyresygdomme. Hyppigste årsag er diabetisk nyresygdom (en af senkomplikationerne til diabetes.)</a:t>
            </a:r>
            <a:endParaRPr b="0" lang="da-DK" sz="1600" strike="noStrike" u="none">
              <a:solidFill>
                <a:schemeClr val="lt1"/>
              </a:solidFill>
              <a:effectLst/>
              <a:uFillTx/>
              <a:latin typeface="Latin Modern Roman Demi"/>
            </a:endParaRPr>
          </a:p>
        </p:txBody>
      </p:sp>
      <p:sp>
        <p:nvSpPr>
          <p:cNvPr id="5" name="PlaceHolder 4"/>
          <p:cNvSpPr>
            <a:spLocks noGrp="1"/>
          </p:cNvSpPr>
          <p:nvPr>
            <p:ph type="ftr" idx="32"/>
          </p:nvPr>
        </p:nvSpPr>
        <p:spPr/>
        <p:txBody>
          <a:bodyPr/>
          <a:p>
            <a:r>
              <a:t>Andreas Svendsen</a:t>
            </a:r>
          </a:p>
        </p:txBody>
      </p:sp>
      <p:sp>
        <p:nvSpPr>
          <p:cNvPr id="6" name="PlaceHolder 5"/>
          <p:cNvSpPr>
            <a:spLocks noGrp="1"/>
          </p:cNvSpPr>
          <p:nvPr>
            <p:ph type="sldNum" idx="33"/>
          </p:nvPr>
        </p:nvSpPr>
        <p:spPr/>
        <p:txBody>
          <a:bodyPr/>
          <a:p>
            <a:fld id="{611260B4-C281-4234-8E4F-09FBD15E8566}" type="slidenum">
              <a:t>10</a:t>
            </a:fld>
          </a:p>
        </p:txBody>
      </p:sp>
      <p:sp>
        <p:nvSpPr>
          <p:cNvPr id="7" name="PlaceHolder 6"/>
          <p:cNvSpPr>
            <a:spLocks noGrp="1"/>
          </p:cNvSpPr>
          <p:nvPr>
            <p:ph type="dt" idx="31"/>
          </p:nvPr>
        </p:nvSpPr>
        <p:spPr/>
        <p:txBody>
          <a:bodyPr/>
          <a:p>
            <a:fld id="{8DEF117E-B942-44D9-8370-85F465F2633F}" type="datetime1">
              <a:rPr lang="en-DK"/>
              <a:t>2025-12-09</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Akut nyresvigt</a:t>
            </a:r>
            <a:endParaRPr b="0" lang="da-DK" sz="2600" strike="noStrike" u="none">
              <a:solidFill>
                <a:schemeClr val="dk1"/>
              </a:solidFill>
              <a:effectLst/>
              <a:uFillTx/>
              <a:latin typeface="Arial"/>
            </a:endParaRPr>
          </a:p>
        </p:txBody>
      </p:sp>
      <p:sp>
        <p:nvSpPr>
          <p:cNvPr id="160"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161" name="PlaceHolder 3"/>
          <p:cNvSpPr>
            <a:spLocks noGrp="1"/>
          </p:cNvSpPr>
          <p:nvPr>
            <p:ph/>
          </p:nvPr>
        </p:nvSpPr>
        <p:spPr>
          <a:xfrm>
            <a:off x="325080" y="560880"/>
            <a:ext cx="582768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En af de hyppigste nyresygdomme </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Defineret ved </a:t>
            </a:r>
            <a:endParaRPr b="0" lang="da-DK" sz="20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Pludseligt og persisterende fald i GFR som ændrer væske- og elektrolytbalancen</a:t>
            </a:r>
            <a:endParaRPr b="0" lang="da-DK" sz="18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Mere end 50 % øgning i p-kreatinin i løbet af 48 timer</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Inddeles i</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2200" strike="noStrike" u="none">
                <a:solidFill>
                  <a:srgbClr val="ff0000"/>
                </a:solidFill>
                <a:effectLst/>
                <a:uFillTx/>
                <a:latin typeface="Latin Modern Roman Demi"/>
              </a:rPr>
              <a:t>Præ-renalt – hyppigst. Ses ved simpel dehydrering</a:t>
            </a:r>
            <a:endParaRPr b="0" lang="da-DK" sz="22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2200" strike="noStrike" u="none">
                <a:solidFill>
                  <a:srgbClr val="ff0000"/>
                </a:solidFill>
                <a:effectLst/>
                <a:uFillTx/>
                <a:latin typeface="Latin Modern Roman Demi"/>
              </a:rPr>
              <a:t>Renalt</a:t>
            </a:r>
            <a:endParaRPr b="0" lang="da-DK" sz="22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2200" strike="noStrike" u="none">
                <a:solidFill>
                  <a:srgbClr val="ff0000"/>
                </a:solidFill>
                <a:effectLst/>
                <a:uFillTx/>
                <a:latin typeface="Latin Modern Roman Demi"/>
              </a:rPr>
              <a:t>Post-renalt </a:t>
            </a:r>
            <a:endParaRPr b="0" lang="da-DK" sz="2200" strike="noStrike" u="none">
              <a:solidFill>
                <a:schemeClr val="lt1"/>
              </a:solidFill>
              <a:effectLst/>
              <a:uFillTx/>
              <a:latin typeface="Latin Modern Roman Demi"/>
            </a:endParaRPr>
          </a:p>
          <a:p>
            <a:pPr indent="0" defTabSz="914400">
              <a:lnSpc>
                <a:spcPct val="120000"/>
              </a:lnSpc>
              <a:spcBef>
                <a:spcPts val="1001"/>
              </a:spcBef>
              <a:buNone/>
            </a:pPr>
            <a:endParaRPr b="0" lang="da-DK" sz="2200" strike="noStrike" u="none">
              <a:solidFill>
                <a:schemeClr val="lt1"/>
              </a:solidFill>
              <a:effectLst/>
              <a:uFillTx/>
              <a:latin typeface="Latin Modern Roman Demi"/>
            </a:endParaRPr>
          </a:p>
        </p:txBody>
      </p:sp>
      <p:pic>
        <p:nvPicPr>
          <p:cNvPr id="162" name="Picture 2" descr="10 intensivpladser til OUH"/>
          <p:cNvPicPr/>
          <p:nvPr/>
        </p:nvPicPr>
        <p:blipFill>
          <a:blip r:embed="rId1"/>
          <a:stretch/>
        </p:blipFill>
        <p:spPr>
          <a:xfrm>
            <a:off x="6222600" y="808560"/>
            <a:ext cx="5819400" cy="2533680"/>
          </a:xfrm>
          <a:prstGeom prst="rect">
            <a:avLst/>
          </a:prstGeom>
          <a:noFill/>
          <a:ln w="0">
            <a:noFill/>
          </a:ln>
        </p:spPr>
      </p:pic>
      <p:pic>
        <p:nvPicPr>
          <p:cNvPr id="163" name="Picture 4" descr="What Is Ayahuasca? Experience, Benefits, and Side Effects"/>
          <p:cNvPicPr/>
          <p:nvPr/>
        </p:nvPicPr>
        <p:blipFill>
          <a:blip r:embed="rId2"/>
          <a:stretch/>
        </p:blipFill>
        <p:spPr>
          <a:xfrm>
            <a:off x="6465600" y="3782160"/>
            <a:ext cx="4744800" cy="2482920"/>
          </a:xfrm>
          <a:prstGeom prst="rect">
            <a:avLst/>
          </a:prstGeom>
          <a:noFill/>
          <a:ln w="0">
            <a:noFill/>
          </a:ln>
        </p:spPr>
      </p:pic>
      <p:sp>
        <p:nvSpPr>
          <p:cNvPr id="5" name="PlaceHolder 4"/>
          <p:cNvSpPr>
            <a:spLocks noGrp="1"/>
          </p:cNvSpPr>
          <p:nvPr>
            <p:ph type="ftr" idx="32"/>
          </p:nvPr>
        </p:nvSpPr>
        <p:spPr/>
        <p:txBody>
          <a:bodyPr/>
          <a:p>
            <a:r>
              <a:t>Andreas Svendsen</a:t>
            </a:r>
          </a:p>
        </p:txBody>
      </p:sp>
      <p:sp>
        <p:nvSpPr>
          <p:cNvPr id="6" name="PlaceHolder 5"/>
          <p:cNvSpPr>
            <a:spLocks noGrp="1"/>
          </p:cNvSpPr>
          <p:nvPr>
            <p:ph type="sldNum" idx="33"/>
          </p:nvPr>
        </p:nvSpPr>
        <p:spPr/>
        <p:txBody>
          <a:bodyPr/>
          <a:p>
            <a:fld id="{3FF91BC0-D8D9-4F25-ACE1-8226AA0CA95C}" type="slidenum">
              <a:t>11</a:t>
            </a:fld>
          </a:p>
        </p:txBody>
      </p:sp>
      <p:sp>
        <p:nvSpPr>
          <p:cNvPr id="7" name="PlaceHolder 6"/>
          <p:cNvSpPr>
            <a:spLocks noGrp="1"/>
          </p:cNvSpPr>
          <p:nvPr>
            <p:ph type="dt" idx="31"/>
          </p:nvPr>
        </p:nvSpPr>
        <p:spPr/>
        <p:txBody>
          <a:bodyPr/>
          <a:p>
            <a:fld id="{5A644BA6-7587-40E4-9ADB-777A80E07E1A}" type="datetime1">
              <a:rPr lang="en-DK"/>
              <a:t>2025-12-09</a:t>
            </a:fld>
          </a:p>
        </p:txBody>
      </p:sp>
    </p:spTree>
  </p:cSld>
  <mc:AlternateContent>
    <mc:Choice Requires="p14">
      <p:transition spd="slow" p14:dur="2000"/>
    </mc:Choice>
    <mc:Fallback>
      <p:transition spd="slow"/>
    </mc:Fallback>
  </mc:AlternateContent>
  <p:timing>
    <p:tnLst>
      <p:par>
        <p:cTn id="73" dur="indefinite" restart="never" nodeType="tmRoot">
          <p:childTnLst>
            <p:seq>
              <p:cTn id="74" dur="indefinite" nodeType="mainSeq">
                <p:childTnLst>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161">
                                            <p:txEl>
                                              <p:pRg st="1" end="1"/>
                                            </p:txEl>
                                          </p:spTgt>
                                        </p:tgtEl>
                                        <p:attrNameLst>
                                          <p:attrName>style.visibility</p:attrName>
                                        </p:attrNameLst>
                                      </p:cBhvr>
                                      <p:to>
                                        <p:strVal val="visible"/>
                                      </p:to>
                                    </p:set>
                                  </p:childTnLst>
                                </p:cTn>
                              </p:par>
                              <p:par>
                                <p:cTn id="79" nodeType="withEffect" fill="hold" presetClass="entr" presetID="1">
                                  <p:stCondLst>
                                    <p:cond delay="0"/>
                                  </p:stCondLst>
                                  <p:childTnLst>
                                    <p:set>
                                      <p:cBhvr>
                                        <p:cTn id="80" dur="1" fill="hold">
                                          <p:stCondLst>
                                            <p:cond delay="0"/>
                                          </p:stCondLst>
                                        </p:cTn>
                                        <p:tgtEl>
                                          <p:spTgt spid="161">
                                            <p:txEl>
                                              <p:pRg st="2" end="2"/>
                                            </p:txEl>
                                          </p:spTgt>
                                        </p:tgtEl>
                                        <p:attrNameLst>
                                          <p:attrName>style.visibility</p:attrName>
                                        </p:attrNameLst>
                                      </p:cBhvr>
                                      <p:to>
                                        <p:strVal val="visible"/>
                                      </p:to>
                                    </p:set>
                                  </p:childTnLst>
                                </p:cTn>
                              </p:par>
                              <p:par>
                                <p:cTn id="81" nodeType="withEffect" fill="hold" presetClass="entr" presetID="1">
                                  <p:stCondLst>
                                    <p:cond delay="0"/>
                                  </p:stCondLst>
                                  <p:childTnLst>
                                    <p:set>
                                      <p:cBhvr>
                                        <p:cTn id="82" dur="1" fill="hold">
                                          <p:stCondLst>
                                            <p:cond delay="0"/>
                                          </p:stCondLst>
                                        </p:cTn>
                                        <p:tgtEl>
                                          <p:spTgt spid="161">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61">
                                            <p:txEl>
                                              <p:pRg st="4" end="4"/>
                                            </p:txEl>
                                          </p:spTgt>
                                        </p:tgtEl>
                                        <p:attrNameLst>
                                          <p:attrName>style.visibility</p:attrName>
                                        </p:attrNameLst>
                                      </p:cBhvr>
                                      <p:to>
                                        <p:strVal val="visible"/>
                                      </p:to>
                                    </p:set>
                                  </p:childTnLst>
                                </p:cTn>
                              </p:par>
                              <p:par>
                                <p:cTn id="87" nodeType="withEffect" fill="hold" presetClass="entr" presetID="1">
                                  <p:stCondLst>
                                    <p:cond delay="0"/>
                                  </p:stCondLst>
                                  <p:childTnLst>
                                    <p:set>
                                      <p:cBhvr>
                                        <p:cTn id="88" dur="1" fill="hold">
                                          <p:stCondLst>
                                            <p:cond delay="0"/>
                                          </p:stCondLst>
                                        </p:cTn>
                                        <p:tgtEl>
                                          <p:spTgt spid="161">
                                            <p:txEl>
                                              <p:pRg st="5" end="5"/>
                                            </p:txEl>
                                          </p:spTgt>
                                        </p:tgtEl>
                                        <p:attrNameLst>
                                          <p:attrName>style.visibility</p:attrName>
                                        </p:attrNameLst>
                                      </p:cBhvr>
                                      <p:to>
                                        <p:strVal val="visible"/>
                                      </p:to>
                                    </p:set>
                                  </p:childTnLst>
                                </p:cTn>
                              </p:par>
                              <p:par>
                                <p:cTn id="89" nodeType="withEffect" fill="hold" presetClass="entr" presetID="1">
                                  <p:stCondLst>
                                    <p:cond delay="0"/>
                                  </p:stCondLst>
                                  <p:childTnLst>
                                    <p:set>
                                      <p:cBhvr>
                                        <p:cTn id="90" dur="1" fill="hold">
                                          <p:stCondLst>
                                            <p:cond delay="0"/>
                                          </p:stCondLst>
                                        </p:cTn>
                                        <p:tgtEl>
                                          <p:spTgt spid="161">
                                            <p:txEl>
                                              <p:pRg st="6" end="6"/>
                                            </p:txEl>
                                          </p:spTgt>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161">
                                            <p:txEl>
                                              <p:pRg st="7" end="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Akut nyresvigt</a:t>
            </a:r>
            <a:endParaRPr b="0" lang="da-DK" sz="2600" strike="noStrike" u="none">
              <a:solidFill>
                <a:schemeClr val="dk1"/>
              </a:solidFill>
              <a:effectLst/>
              <a:uFillTx/>
              <a:latin typeface="Arial"/>
            </a:endParaRPr>
          </a:p>
        </p:txBody>
      </p:sp>
      <p:sp>
        <p:nvSpPr>
          <p:cNvPr id="165"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pic>
        <p:nvPicPr>
          <p:cNvPr id="166" name="Picture 2" descr="Acute kidney injury - Exploring the Role and Function of the Kidneys -  LibGuides at Health Science Information Consortium"/>
          <p:cNvPicPr/>
          <p:nvPr/>
        </p:nvPicPr>
        <p:blipFill>
          <a:blip r:embed="rId1"/>
          <a:stretch/>
        </p:blipFill>
        <p:spPr>
          <a:xfrm>
            <a:off x="2106000" y="821880"/>
            <a:ext cx="7581600" cy="5213880"/>
          </a:xfrm>
          <a:prstGeom prst="rect">
            <a:avLst/>
          </a:prstGeom>
          <a:noFill/>
          <a:ln w="0">
            <a:noFill/>
          </a:ln>
        </p:spPr>
      </p:pic>
      <p:sp>
        <p:nvSpPr>
          <p:cNvPr id="4" name="PlaceHolder 3"/>
          <p:cNvSpPr>
            <a:spLocks noGrp="1"/>
          </p:cNvSpPr>
          <p:nvPr>
            <p:ph type="ftr" idx="32"/>
          </p:nvPr>
        </p:nvSpPr>
        <p:spPr/>
        <p:txBody>
          <a:bodyPr/>
          <a:p>
            <a:r>
              <a:t>Andreas Svendsen</a:t>
            </a:r>
          </a:p>
        </p:txBody>
      </p:sp>
      <p:sp>
        <p:nvSpPr>
          <p:cNvPr id="5" name="PlaceHolder 4"/>
          <p:cNvSpPr>
            <a:spLocks noGrp="1"/>
          </p:cNvSpPr>
          <p:nvPr>
            <p:ph type="sldNum" idx="33"/>
          </p:nvPr>
        </p:nvSpPr>
        <p:spPr/>
        <p:txBody>
          <a:bodyPr/>
          <a:p>
            <a:fld id="{205C99AD-AC14-41A1-8F2D-0AAA3418E240}" type="slidenum">
              <a:t>12</a:t>
            </a:fld>
          </a:p>
        </p:txBody>
      </p:sp>
      <p:sp>
        <p:nvSpPr>
          <p:cNvPr id="6" name="PlaceHolder 5"/>
          <p:cNvSpPr>
            <a:spLocks noGrp="1"/>
          </p:cNvSpPr>
          <p:nvPr>
            <p:ph type="dt" idx="31"/>
          </p:nvPr>
        </p:nvSpPr>
        <p:spPr/>
        <p:txBody>
          <a:bodyPr/>
          <a:p>
            <a:fld id="{DCD85010-578B-4868-8A20-D2910E0FE27A}" type="datetime1">
              <a:rPr lang="en-DK"/>
              <a:t>2025-12-09</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ubTitle"/>
          </p:nvPr>
        </p:nvSpPr>
        <p:spPr>
          <a:xfrm>
            <a:off x="3143880" y="177120"/>
            <a:ext cx="6422040" cy="358920"/>
          </a:xfrm>
          <a:prstGeom prst="rect">
            <a:avLst/>
          </a:prstGeom>
          <a:noFill/>
          <a:ln w="0">
            <a:noFill/>
          </a:ln>
        </p:spPr>
        <p:txBody>
          <a:bodyPr lIns="0" rIns="0" tIns="0" bIns="0" anchor="b">
            <a:noAutofit/>
          </a:bodyPr>
          <a:p>
            <a:pPr defTabSz="914400">
              <a:lnSpc>
                <a:spcPct val="90000"/>
              </a:lnSpc>
              <a:spcBef>
                <a:spcPts val="1001"/>
              </a:spcBef>
              <a:tabLst>
                <a:tab algn="l" pos="0"/>
              </a:tabLst>
            </a:pPr>
            <a:r>
              <a:rPr b="0" lang="da-DK" sz="2600" strike="noStrike" u="none">
                <a:ln>
                  <a:solidFill>
                    <a:schemeClr val="accent5"/>
                  </a:solidFill>
                </a:ln>
                <a:solidFill>
                  <a:srgbClr val="ffffff"/>
                </a:solidFill>
                <a:effectLst/>
                <a:uFillTx/>
                <a:latin typeface="Arial Black"/>
              </a:rPr>
              <a:t>Prærenalt nyresvigt</a:t>
            </a:r>
            <a:endParaRPr b="0" lang="en-DK" sz="2600" strike="noStrike" u="none">
              <a:solidFill>
                <a:srgbClr val="ffffff"/>
              </a:solidFill>
              <a:effectLst/>
              <a:uFillTx/>
              <a:latin typeface="Arial"/>
            </a:endParaRPr>
          </a:p>
        </p:txBody>
      </p:sp>
      <p:sp>
        <p:nvSpPr>
          <p:cNvPr id="168" name="PlaceHolder 2"/>
          <p:cNvSpPr>
            <a:spLocks noGrp="1"/>
          </p:cNvSpPr>
          <p:nvPr>
            <p:ph type="title"/>
          </p:nvPr>
        </p:nvSpPr>
        <p:spPr>
          <a:xfrm>
            <a:off x="360720" y="178920"/>
            <a:ext cx="3081960" cy="358920"/>
          </a:xfrm>
          <a:prstGeom prst="rect">
            <a:avLst/>
          </a:prstGeom>
          <a:noFill/>
          <a:ln w="0">
            <a:noFill/>
          </a:ln>
        </p:spPr>
        <p:txBody>
          <a:bodyPr lIns="0" rIns="0" tIns="0" bIns="0" anchor="b">
            <a:noAutofit/>
          </a:bodyPr>
          <a:p>
            <a:pPr indent="0" defTabSz="914400">
              <a:lnSpc>
                <a:spcPct val="90000"/>
              </a:lnSpc>
              <a:buNone/>
            </a:pPr>
            <a:r>
              <a:rPr b="0" lang="en-US" sz="2600" strike="noStrike" u="none">
                <a:solidFill>
                  <a:srgbClr val="ffffff">
                    <a:alpha val="30000"/>
                  </a:srgbClr>
                </a:solidFill>
                <a:effectLst/>
                <a:uFillTx/>
                <a:latin typeface="Arial Black"/>
              </a:rPr>
              <a:t>Akut</a:t>
            </a:r>
            <a:r>
              <a:rPr b="0" lang="da-DK" sz="2600" strike="noStrike" u="none">
                <a:solidFill>
                  <a:srgbClr val="ffffff">
                    <a:alpha val="30000"/>
                  </a:srgbClr>
                </a:solidFill>
                <a:effectLst/>
                <a:uFillTx/>
                <a:latin typeface="Arial Black"/>
              </a:rPr>
              <a:t> nyresvigt</a:t>
            </a:r>
            <a:r>
              <a:rPr b="0" lang="en-US" sz="2600" strike="noStrike" u="none">
                <a:solidFill>
                  <a:srgbClr val="ffffff">
                    <a:alpha val="30000"/>
                  </a:srgbClr>
                </a:solidFill>
                <a:effectLst/>
                <a:uFillTx/>
                <a:latin typeface="Arial Black"/>
              </a:rPr>
              <a:t>:</a:t>
            </a:r>
            <a:endParaRPr b="0" lang="da-DK" sz="2600" strike="noStrike" u="none">
              <a:solidFill>
                <a:schemeClr val="dk1"/>
              </a:solidFill>
              <a:effectLst/>
              <a:uFillTx/>
              <a:latin typeface="Arial"/>
            </a:endParaRPr>
          </a:p>
        </p:txBody>
      </p:sp>
      <p:sp>
        <p:nvSpPr>
          <p:cNvPr id="169" name="PlaceHolder 3"/>
          <p:cNvSpPr>
            <a:spLocks noGrp="1"/>
          </p:cNvSpPr>
          <p:nvPr>
            <p:ph/>
          </p:nvPr>
        </p:nvSpPr>
        <p:spPr>
          <a:xfrm>
            <a:off x="324360" y="561960"/>
            <a:ext cx="11528640" cy="5895720"/>
          </a:xfrm>
          <a:prstGeom prst="rect">
            <a:avLst/>
          </a:prstGeom>
          <a:noFill/>
          <a:ln w="0">
            <a:noFill/>
          </a:ln>
        </p:spPr>
        <p:txBody>
          <a:bodyPr lIns="0" rIns="0" tIns="0" bIns="0" anchor="t">
            <a:normAutofit lnSpcReduction="9999"/>
          </a:bodyPr>
          <a:p>
            <a:pPr marL="228600" indent="-228600" defTabSz="914400">
              <a:lnSpc>
                <a:spcPct val="120000"/>
              </a:lnSpc>
              <a:spcBef>
                <a:spcPts val="1001"/>
              </a:spcBef>
              <a:buClr>
                <a:srgbClr val="ff0000"/>
              </a:buClr>
              <a:buFont typeface="Arial"/>
              <a:buChar char="•"/>
            </a:pPr>
            <a:r>
              <a:rPr b="0" lang="da-DK" sz="3200" strike="noStrike" u="none">
                <a:solidFill>
                  <a:srgbClr val="ff0000"/>
                </a:solidFill>
                <a:effectLst/>
                <a:uFillTx/>
                <a:latin typeface="Latin Modern Roman Demi"/>
              </a:rPr>
              <a:t>Skyldes nedsat perfusion af nyren</a:t>
            </a:r>
            <a:endParaRPr b="0" lang="da-DK" sz="32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3200" strike="noStrike" u="none">
                <a:solidFill>
                  <a:schemeClr val="lt1"/>
                </a:solidFill>
                <a:effectLst/>
                <a:uFillTx/>
                <a:latin typeface="Latin Modern Roman Demi"/>
              </a:rPr>
              <a:t>Årsager</a:t>
            </a:r>
            <a:endParaRPr b="0" lang="da-DK" sz="3200" strike="noStrike" u="none">
              <a:solidFill>
                <a:schemeClr val="lt1"/>
              </a:solidFill>
              <a:effectLst/>
              <a:uFillTx/>
              <a:latin typeface="Latin Modern Roman Demi"/>
            </a:endParaRPr>
          </a:p>
          <a:p>
            <a:pPr lvl="1" marL="743040" indent="-285840" defTabSz="914400">
              <a:lnSpc>
                <a:spcPct val="120000"/>
              </a:lnSpc>
              <a:spcBef>
                <a:spcPts val="499"/>
              </a:spcBef>
              <a:buClr>
                <a:srgbClr val="ff0000"/>
              </a:buClr>
              <a:buFont typeface="Arial"/>
              <a:buChar char="•"/>
            </a:pPr>
            <a:r>
              <a:rPr b="0" lang="da-DK" sz="2600" strike="noStrike" u="none">
                <a:solidFill>
                  <a:srgbClr val="ff0000"/>
                </a:solidFill>
                <a:effectLst/>
                <a:uFillTx/>
                <a:latin typeface="Latin Modern Roman Demi"/>
              </a:rPr>
              <a:t>Hypovolæmi</a:t>
            </a:r>
            <a:r>
              <a:rPr b="0" lang="en-US" sz="2600" strike="noStrike" u="none">
                <a:solidFill>
                  <a:srgbClr val="ff0000"/>
                </a:solidFill>
                <a:effectLst/>
                <a:uFillTx/>
                <a:latin typeface="Latin Modern Roman Demi"/>
              </a:rPr>
              <a:t>/dehydrering.</a:t>
            </a:r>
            <a:endParaRPr b="0" lang="da-DK" sz="26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0" lang="da-DK" sz="2600" strike="noStrike" u="none">
                <a:solidFill>
                  <a:schemeClr val="lt1"/>
                </a:solidFill>
                <a:effectLst/>
                <a:uFillTx/>
                <a:latin typeface="Latin Modern Roman Demi"/>
              </a:rPr>
              <a:t>Hjertesvigt</a:t>
            </a:r>
            <a:endParaRPr b="0" lang="da-DK" sz="2600" strike="noStrike" u="none">
              <a:solidFill>
                <a:schemeClr val="lt1"/>
              </a:solidFill>
              <a:effectLst/>
              <a:uFillTx/>
              <a:latin typeface="Latin Modern Roman Demi"/>
            </a:endParaRPr>
          </a:p>
          <a:p>
            <a:pPr lvl="1" marL="743040" indent="-285840" defTabSz="914400">
              <a:lnSpc>
                <a:spcPct val="120000"/>
              </a:lnSpc>
              <a:spcBef>
                <a:spcPts val="499"/>
              </a:spcBef>
              <a:buClr>
                <a:srgbClr val="ff0000"/>
              </a:buClr>
              <a:buFont typeface="Arial"/>
              <a:buChar char="•"/>
            </a:pPr>
            <a:r>
              <a:rPr b="0" lang="da-DK" sz="2600" strike="noStrike" u="none">
                <a:solidFill>
                  <a:srgbClr val="ff0000"/>
                </a:solidFill>
                <a:effectLst/>
                <a:uFillTx/>
                <a:latin typeface="Latin Modern Roman Demi"/>
              </a:rPr>
              <a:t>Sepsis</a:t>
            </a:r>
            <a:endParaRPr b="0" lang="da-DK" sz="26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0" lang="da-DK" sz="2600" strike="noStrike" u="none">
                <a:solidFill>
                  <a:schemeClr val="lt1"/>
                </a:solidFill>
                <a:effectLst/>
                <a:uFillTx/>
                <a:latin typeface="Latin Modern Roman Demi"/>
              </a:rPr>
              <a:t>A. renalis-stenose</a:t>
            </a:r>
            <a:r>
              <a:rPr b="0" lang="en-US" sz="2600" strike="noStrike" u="none">
                <a:solidFill>
                  <a:schemeClr val="lt1"/>
                </a:solidFill>
                <a:effectLst/>
                <a:uFillTx/>
                <a:latin typeface="Latin Modern Roman Demi"/>
              </a:rPr>
              <a:t>, f.eks. </a:t>
            </a:r>
            <a:r>
              <a:rPr b="0" lang="en-US" sz="2600" strike="noStrike" u="none">
                <a:solidFill>
                  <a:srgbClr val="ff0000"/>
                </a:solidFill>
                <a:effectLst/>
                <a:uFillTx/>
                <a:latin typeface="Latin Modern Roman Demi"/>
              </a:rPr>
              <a:t>arteroskleose</a:t>
            </a:r>
            <a:endParaRPr b="0" lang="da-DK" sz="2600" strike="noStrike" u="none">
              <a:solidFill>
                <a:schemeClr val="lt1"/>
              </a:solidFill>
              <a:effectLst/>
              <a:uFillTx/>
              <a:latin typeface="Latin Modern Roman Demi"/>
            </a:endParaRPr>
          </a:p>
          <a:p>
            <a:pPr lvl="1" marL="743040" indent="-285840" defTabSz="914400">
              <a:lnSpc>
                <a:spcPct val="120000"/>
              </a:lnSpc>
              <a:spcBef>
                <a:spcPts val="499"/>
              </a:spcBef>
              <a:buClr>
                <a:srgbClr val="ff0000"/>
              </a:buClr>
              <a:buFont typeface="Arial"/>
              <a:buChar char="•"/>
            </a:pPr>
            <a:r>
              <a:rPr b="0" lang="da-DK" sz="2600" strike="noStrike" u="none">
                <a:solidFill>
                  <a:srgbClr val="ff0000"/>
                </a:solidFill>
                <a:effectLst/>
                <a:uFillTx/>
                <a:latin typeface="Latin Modern Roman Demi"/>
              </a:rPr>
              <a:t>Medikamentelt udløst</a:t>
            </a:r>
            <a:endParaRPr b="0" lang="da-DK" sz="2600" strike="noStrike" u="none">
              <a:solidFill>
                <a:schemeClr val="lt1"/>
              </a:solidFill>
              <a:effectLst/>
              <a:uFillTx/>
              <a:latin typeface="Latin Modern Roman Demi"/>
            </a:endParaRPr>
          </a:p>
          <a:p>
            <a:pPr lvl="2" marL="1200240" indent="-285840" defTabSz="914400">
              <a:lnSpc>
                <a:spcPct val="120000"/>
              </a:lnSpc>
              <a:spcBef>
                <a:spcPts val="499"/>
              </a:spcBef>
              <a:buClr>
                <a:srgbClr val="ff0000"/>
              </a:buClr>
              <a:buFont typeface="Arial"/>
              <a:buChar char="•"/>
            </a:pPr>
            <a:r>
              <a:rPr b="0" lang="da-DK" sz="2200" strike="noStrike" u="none">
                <a:solidFill>
                  <a:srgbClr val="ff0000"/>
                </a:solidFill>
                <a:effectLst/>
                <a:uFillTx/>
                <a:latin typeface="Latin Modern Roman Demi"/>
              </a:rPr>
              <a:t>Tripple whammy (ACE/ATII, NSAID og diuretika)</a:t>
            </a:r>
            <a:endParaRPr b="0" lang="da-DK" sz="22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3200" strike="noStrike" u="none">
                <a:solidFill>
                  <a:schemeClr val="lt1"/>
                </a:solidFill>
                <a:effectLst/>
                <a:uFillTx/>
                <a:latin typeface="Latin Modern Roman Demi"/>
              </a:rPr>
              <a:t>Det er en reversibel tilstand</a:t>
            </a:r>
            <a:endParaRPr b="0" lang="da-DK" sz="32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2800" strike="noStrike" u="none">
                <a:solidFill>
                  <a:schemeClr val="lt1"/>
                </a:solidFill>
                <a:effectLst/>
                <a:uFillTx/>
                <a:latin typeface="Latin Modern Roman Demi"/>
              </a:rPr>
              <a:t>Ikke betydende nyreskade ved hurtig korrektion  </a:t>
            </a:r>
            <a:endParaRPr b="0" lang="da-DK" sz="2800" strike="noStrike" u="none">
              <a:solidFill>
                <a:schemeClr val="lt1"/>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3200" strike="noStrike" u="none">
                <a:solidFill>
                  <a:srgbClr val="ff0000"/>
                </a:solidFill>
                <a:effectLst/>
                <a:uFillTx/>
                <a:latin typeface="Latin Modern Roman Demi"/>
              </a:rPr>
              <a:t>Behandling er </a:t>
            </a:r>
            <a:r>
              <a:rPr b="1" lang="da-DK" sz="3200" strike="noStrike" u="none">
                <a:solidFill>
                  <a:srgbClr val="ff0000"/>
                </a:solidFill>
                <a:effectLst/>
                <a:uFillTx/>
                <a:latin typeface="Latin Modern Roman Demi"/>
              </a:rPr>
              <a:t>VÆSKE</a:t>
            </a:r>
            <a:r>
              <a:rPr b="0" lang="da-DK" sz="3200" strike="noStrike" u="none">
                <a:solidFill>
                  <a:srgbClr val="ff0000"/>
                </a:solidFill>
                <a:effectLst/>
                <a:uFillTx/>
                <a:latin typeface="Latin Modern Roman Demi"/>
              </a:rPr>
              <a:t> og fjernelse af udløsende årsag</a:t>
            </a:r>
            <a:endParaRPr b="0" lang="da-DK" sz="32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sp>
        <p:nvSpPr>
          <p:cNvPr id="5" name="PlaceHolder 4"/>
          <p:cNvSpPr>
            <a:spLocks noGrp="1"/>
          </p:cNvSpPr>
          <p:nvPr>
            <p:ph type="ftr" idx="32"/>
          </p:nvPr>
        </p:nvSpPr>
        <p:spPr/>
        <p:txBody>
          <a:bodyPr/>
          <a:p>
            <a:r>
              <a:t>Andreas Svendsen</a:t>
            </a:r>
          </a:p>
        </p:txBody>
      </p:sp>
      <p:sp>
        <p:nvSpPr>
          <p:cNvPr id="6" name="PlaceHolder 5"/>
          <p:cNvSpPr>
            <a:spLocks noGrp="1"/>
          </p:cNvSpPr>
          <p:nvPr>
            <p:ph type="sldNum" idx="33"/>
          </p:nvPr>
        </p:nvSpPr>
        <p:spPr/>
        <p:txBody>
          <a:bodyPr/>
          <a:p>
            <a:fld id="{CF280C1F-75A7-4433-8458-9B280F7F8239}" type="slidenum">
              <a:t>13</a:t>
            </a:fld>
          </a:p>
        </p:txBody>
      </p:sp>
      <p:sp>
        <p:nvSpPr>
          <p:cNvPr id="7" name="PlaceHolder 6"/>
          <p:cNvSpPr>
            <a:spLocks noGrp="1"/>
          </p:cNvSpPr>
          <p:nvPr>
            <p:ph type="dt" idx="31"/>
          </p:nvPr>
        </p:nvSpPr>
        <p:spPr/>
        <p:txBody>
          <a:bodyPr/>
          <a:p>
            <a:fld id="{12618121-D013-480A-81D6-A7344761653C}" type="datetime1">
              <a:rPr lang="en-DK"/>
              <a:t>2025-12-09</a:t>
            </a:fld>
          </a:p>
        </p:txBody>
      </p:sp>
    </p:spTree>
  </p:cSld>
  <mc:AlternateContent>
    <mc:Choice Requires="p14">
      <p:transition spd="slow" p14:dur="2000"/>
    </mc:Choice>
    <mc:Fallback>
      <p:transition spd="slow"/>
    </mc:Fallback>
  </mc:AlternateContent>
  <p:timing>
    <p:tnLst>
      <p:par>
        <p:cTn id="97" dur="indefinite" restart="never" nodeType="tmRoot">
          <p:childTnLst>
            <p:seq>
              <p:cTn id="98" dur="indefinite" nodeType="mainSeq">
                <p:childTnLst>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69">
                                            <p:txEl>
                                              <p:pRg st="1" end="1"/>
                                            </p:txEl>
                                          </p:spTgt>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169">
                                            <p:txEl>
                                              <p:pRg st="2" end="2"/>
                                            </p:txEl>
                                          </p:spTgt>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169">
                                            <p:txEl>
                                              <p:pRg st="3" end="3"/>
                                            </p:txEl>
                                          </p:spTgt>
                                        </p:tgtEl>
                                        <p:attrNameLst>
                                          <p:attrName>style.visibility</p:attrName>
                                        </p:attrNameLst>
                                      </p:cBhvr>
                                      <p:to>
                                        <p:strVal val="visible"/>
                                      </p:to>
                                    </p:set>
                                  </p:childTnLst>
                                </p:cTn>
                              </p:par>
                              <p:par>
                                <p:cTn id="107" nodeType="withEffect" fill="hold" presetClass="entr" presetID="1">
                                  <p:stCondLst>
                                    <p:cond delay="0"/>
                                  </p:stCondLst>
                                  <p:childTnLst>
                                    <p:set>
                                      <p:cBhvr>
                                        <p:cTn id="108" dur="1" fill="hold">
                                          <p:stCondLst>
                                            <p:cond delay="0"/>
                                          </p:stCondLst>
                                        </p:cTn>
                                        <p:tgtEl>
                                          <p:spTgt spid="169">
                                            <p:txEl>
                                              <p:pRg st="4" end="4"/>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169">
                                            <p:txEl>
                                              <p:pRg st="5" end="5"/>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169">
                                            <p:txEl>
                                              <p:pRg st="6" end="6"/>
                                            </p:txEl>
                                          </p:spTgt>
                                        </p:tgtEl>
                                        <p:attrNameLst>
                                          <p:attrName>style.visibility</p:attrName>
                                        </p:attrNameLst>
                                      </p:cBhvr>
                                      <p:to>
                                        <p:strVal val="visible"/>
                                      </p:to>
                                    </p:set>
                                  </p:childTnLst>
                                </p:cTn>
                              </p:par>
                              <p:par>
                                <p:cTn id="117" nodeType="withEffect" fill="hold" presetClass="entr" presetID="1">
                                  <p:stCondLst>
                                    <p:cond delay="0"/>
                                  </p:stCondLst>
                                  <p:childTnLst>
                                    <p:set>
                                      <p:cBhvr>
                                        <p:cTn id="118" dur="1" fill="hold">
                                          <p:stCondLst>
                                            <p:cond delay="0"/>
                                          </p:stCondLst>
                                        </p:cTn>
                                        <p:tgtEl>
                                          <p:spTgt spid="169">
                                            <p:txEl>
                                              <p:pRg st="7" end="7"/>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169">
                                            <p:txEl>
                                              <p:pRg st="8" end="8"/>
                                            </p:txEl>
                                          </p:spTgt>
                                        </p:tgtEl>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tgtEl>
                                          <p:spTgt spid="169">
                                            <p:txEl>
                                              <p:pRg st="9" end="9"/>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16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ubTitle"/>
          </p:nvPr>
        </p:nvSpPr>
        <p:spPr>
          <a:xfrm>
            <a:off x="3143880" y="177120"/>
            <a:ext cx="6422040" cy="358920"/>
          </a:xfrm>
          <a:prstGeom prst="rect">
            <a:avLst/>
          </a:prstGeom>
          <a:noFill/>
          <a:ln w="0">
            <a:noFill/>
          </a:ln>
        </p:spPr>
        <p:txBody>
          <a:bodyPr lIns="0" rIns="0" tIns="0" bIns="0" anchor="b">
            <a:noAutofit/>
          </a:bodyPr>
          <a:p>
            <a:pPr defTabSz="914400">
              <a:lnSpc>
                <a:spcPct val="90000"/>
              </a:lnSpc>
              <a:spcBef>
                <a:spcPts val="1001"/>
              </a:spcBef>
              <a:tabLst>
                <a:tab algn="l" pos="0"/>
              </a:tabLst>
            </a:pPr>
            <a:r>
              <a:rPr b="0" lang="en-US" sz="2600" strike="noStrike" u="none">
                <a:ln>
                  <a:solidFill>
                    <a:schemeClr val="accent5"/>
                  </a:solidFill>
                </a:ln>
                <a:solidFill>
                  <a:srgbClr val="ffffff"/>
                </a:solidFill>
                <a:effectLst/>
                <a:uFillTx/>
                <a:latin typeface="Arial Black"/>
              </a:rPr>
              <a:t>Renalt nyresvigt</a:t>
            </a:r>
            <a:endParaRPr b="0" lang="en-DK" sz="2600" strike="noStrike" u="none">
              <a:solidFill>
                <a:srgbClr val="ffffff"/>
              </a:solidFill>
              <a:effectLst/>
              <a:uFillTx/>
              <a:latin typeface="Arial"/>
            </a:endParaRPr>
          </a:p>
        </p:txBody>
      </p:sp>
      <p:sp>
        <p:nvSpPr>
          <p:cNvPr id="171" name="PlaceHolder 2"/>
          <p:cNvSpPr>
            <a:spLocks noGrp="1"/>
          </p:cNvSpPr>
          <p:nvPr>
            <p:ph type="title"/>
          </p:nvPr>
        </p:nvSpPr>
        <p:spPr>
          <a:xfrm>
            <a:off x="360720" y="178920"/>
            <a:ext cx="3081960" cy="358920"/>
          </a:xfrm>
          <a:prstGeom prst="rect">
            <a:avLst/>
          </a:prstGeom>
          <a:noFill/>
          <a:ln w="0">
            <a:noFill/>
          </a:ln>
        </p:spPr>
        <p:txBody>
          <a:bodyPr lIns="0" rIns="0" tIns="0" bIns="0" anchor="b">
            <a:noAutofit/>
          </a:bodyPr>
          <a:p>
            <a:pPr indent="0" defTabSz="914400">
              <a:lnSpc>
                <a:spcPct val="90000"/>
              </a:lnSpc>
              <a:buNone/>
            </a:pPr>
            <a:r>
              <a:rPr b="0" lang="en-US" sz="2600" strike="noStrike" u="none">
                <a:solidFill>
                  <a:srgbClr val="ffffff">
                    <a:alpha val="30000"/>
                  </a:srgbClr>
                </a:solidFill>
                <a:effectLst/>
                <a:uFillTx/>
                <a:latin typeface="Arial Black"/>
              </a:rPr>
              <a:t>Akut</a:t>
            </a:r>
            <a:r>
              <a:rPr b="0" lang="da-DK" sz="2600" strike="noStrike" u="none">
                <a:solidFill>
                  <a:srgbClr val="ffffff">
                    <a:alpha val="30000"/>
                  </a:srgbClr>
                </a:solidFill>
                <a:effectLst/>
                <a:uFillTx/>
                <a:latin typeface="Arial Black"/>
              </a:rPr>
              <a:t> nyresvigt</a:t>
            </a:r>
            <a:r>
              <a:rPr b="0" lang="en-US" sz="2600" strike="noStrike" u="none">
                <a:solidFill>
                  <a:srgbClr val="ffffff">
                    <a:alpha val="30000"/>
                  </a:srgbClr>
                </a:solidFill>
                <a:effectLst/>
                <a:uFillTx/>
                <a:latin typeface="Arial Black"/>
              </a:rPr>
              <a:t>:</a:t>
            </a:r>
            <a:endParaRPr b="0" lang="da-DK" sz="2600" strike="noStrike" u="none">
              <a:solidFill>
                <a:schemeClr val="dk1"/>
              </a:solidFill>
              <a:effectLst/>
              <a:uFillTx/>
              <a:latin typeface="Arial"/>
            </a:endParaRPr>
          </a:p>
        </p:txBody>
      </p:sp>
      <p:sp>
        <p:nvSpPr>
          <p:cNvPr id="172" name="PlaceHolder 3"/>
          <p:cNvSpPr>
            <a:spLocks noGrp="1"/>
          </p:cNvSpPr>
          <p:nvPr>
            <p:ph/>
          </p:nvPr>
        </p:nvSpPr>
        <p:spPr>
          <a:xfrm>
            <a:off x="324360" y="561960"/>
            <a:ext cx="6228360" cy="5895720"/>
          </a:xfrm>
          <a:prstGeom prst="rect">
            <a:avLst/>
          </a:prstGeom>
          <a:noFill/>
          <a:ln w="0">
            <a:noFill/>
          </a:ln>
        </p:spPr>
        <p:txBody>
          <a:bodyPr lIns="0" rIns="0" tIns="0" bIns="0" anchor="t">
            <a:normAutofit fontScale="77500" lnSpcReduction="19999"/>
          </a:bodyPr>
          <a:p>
            <a:pPr marL="228600" indent="-228600" defTabSz="914400">
              <a:lnSpc>
                <a:spcPct val="120000"/>
              </a:lnSpc>
              <a:spcBef>
                <a:spcPts val="1001"/>
              </a:spcBef>
              <a:buClr>
                <a:srgbClr val="ff0000"/>
              </a:buClr>
              <a:buFont typeface="Arial"/>
              <a:buChar char="•"/>
            </a:pPr>
            <a:r>
              <a:rPr b="0" lang="da-DK" sz="3200" strike="noStrike" u="none">
                <a:solidFill>
                  <a:srgbClr val="ff0000"/>
                </a:solidFill>
                <a:effectLst/>
                <a:uFillTx/>
                <a:latin typeface="Latin Modern Roman Demi"/>
              </a:rPr>
              <a:t>Skade på </a:t>
            </a:r>
            <a:r>
              <a:rPr b="0" lang="en-US" sz="3200" strike="noStrike" u="none">
                <a:solidFill>
                  <a:srgbClr val="ff0000"/>
                </a:solidFill>
                <a:effectLst/>
                <a:uFillTx/>
                <a:latin typeface="Latin Modern Roman Demi"/>
              </a:rPr>
              <a:t>selve </a:t>
            </a:r>
            <a:r>
              <a:rPr b="0" lang="da-DK" sz="3200" strike="noStrike" u="none">
                <a:solidFill>
                  <a:srgbClr val="ff0000"/>
                </a:solidFill>
                <a:effectLst/>
                <a:uFillTx/>
                <a:latin typeface="Latin Modern Roman Demi"/>
              </a:rPr>
              <a:t>nyrevævet</a:t>
            </a:r>
            <a:endParaRPr b="0" lang="da-DK" sz="32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3200" strike="noStrike" u="none">
                <a:solidFill>
                  <a:schemeClr val="lt1"/>
                </a:solidFill>
                <a:effectLst/>
                <a:uFillTx/>
                <a:latin typeface="Latin Modern Roman Demi"/>
              </a:rPr>
              <a:t>Ikke altid reversibelt</a:t>
            </a:r>
            <a:endParaRPr b="0" lang="da-DK" sz="32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3200" strike="noStrike" u="none">
                <a:solidFill>
                  <a:schemeClr val="lt1"/>
                </a:solidFill>
                <a:effectLst/>
                <a:uFillTx/>
                <a:latin typeface="Latin Modern Roman Demi"/>
              </a:rPr>
              <a:t>Årsager</a:t>
            </a:r>
            <a:endParaRPr b="0" lang="da-DK" sz="3200" strike="noStrike" u="none">
              <a:solidFill>
                <a:schemeClr val="lt1"/>
              </a:solidFill>
              <a:effectLst/>
              <a:uFillTx/>
              <a:latin typeface="Latin Modern Roman Demi"/>
            </a:endParaRPr>
          </a:p>
          <a:p>
            <a:pPr lvl="1" marL="743040" indent="-285840" defTabSz="914400">
              <a:lnSpc>
                <a:spcPct val="120000"/>
              </a:lnSpc>
              <a:spcBef>
                <a:spcPts val="499"/>
              </a:spcBef>
              <a:buClr>
                <a:srgbClr val="ff0000"/>
              </a:buClr>
              <a:buFont typeface="Arial"/>
              <a:buChar char="•"/>
            </a:pPr>
            <a:r>
              <a:rPr b="0" lang="da-DK" sz="3200" strike="noStrike" u="none">
                <a:solidFill>
                  <a:srgbClr val="ff0000"/>
                </a:solidFill>
                <a:effectLst/>
                <a:uFillTx/>
                <a:latin typeface="Latin Modern Roman Demi"/>
              </a:rPr>
              <a:t>Iskæmi</a:t>
            </a:r>
            <a:endParaRPr b="0" lang="da-DK" sz="3200" strike="noStrike" u="none">
              <a:solidFill>
                <a:schemeClr val="lt1"/>
              </a:solidFill>
              <a:effectLst/>
              <a:uFillTx/>
              <a:latin typeface="Latin Modern Roman Demi"/>
            </a:endParaRPr>
          </a:p>
          <a:p>
            <a:pPr lvl="1" marL="743040" indent="-285840" defTabSz="914400">
              <a:lnSpc>
                <a:spcPct val="120000"/>
              </a:lnSpc>
              <a:spcBef>
                <a:spcPts val="499"/>
              </a:spcBef>
              <a:buClr>
                <a:srgbClr val="ff0000"/>
              </a:buClr>
              <a:buFont typeface="Arial"/>
              <a:buChar char="•"/>
            </a:pPr>
            <a:r>
              <a:rPr b="0" lang="da-DK" sz="3200" strike="noStrike" u="none">
                <a:solidFill>
                  <a:srgbClr val="ff0000"/>
                </a:solidFill>
                <a:effectLst/>
                <a:uFillTx/>
                <a:latin typeface="Latin Modern Roman Demi"/>
              </a:rPr>
              <a:t>Nefrotoksiske stoffer</a:t>
            </a:r>
            <a:r>
              <a:rPr b="0" lang="da-DK" sz="3200" strike="noStrike" u="none">
                <a:solidFill>
                  <a:schemeClr val="lt1"/>
                </a:solidFill>
                <a:effectLst/>
                <a:uFillTx/>
                <a:latin typeface="Latin Modern Roman Demi"/>
              </a:rPr>
              <a:t> (fx kontrastvæske, rhabdomyolyse)</a:t>
            </a:r>
            <a:endParaRPr b="0" lang="da-DK" sz="3200" strike="noStrike" u="none">
              <a:solidFill>
                <a:schemeClr val="lt1"/>
              </a:solidFill>
              <a:effectLst/>
              <a:uFillTx/>
              <a:latin typeface="Latin Modern Roman Demi"/>
            </a:endParaRPr>
          </a:p>
          <a:p>
            <a:pPr lvl="1" marL="743040" indent="-285840" defTabSz="914400">
              <a:lnSpc>
                <a:spcPct val="120000"/>
              </a:lnSpc>
              <a:spcBef>
                <a:spcPts val="499"/>
              </a:spcBef>
              <a:buClr>
                <a:srgbClr val="ff0000"/>
              </a:buClr>
              <a:buFont typeface="Arial"/>
              <a:buChar char="•"/>
            </a:pPr>
            <a:r>
              <a:rPr b="0" lang="da-DK" sz="3200" strike="noStrike" u="none">
                <a:solidFill>
                  <a:srgbClr val="ff0000"/>
                </a:solidFill>
                <a:effectLst/>
                <a:uFillTx/>
                <a:latin typeface="Latin Modern Roman Demi"/>
              </a:rPr>
              <a:t>Inflammation </a:t>
            </a:r>
            <a:r>
              <a:rPr b="0" lang="da-DK" sz="3200" strike="noStrike" u="none">
                <a:solidFill>
                  <a:schemeClr val="lt1"/>
                </a:solidFill>
                <a:effectLst/>
                <a:uFillTx/>
                <a:latin typeface="Latin Modern Roman Demi"/>
              </a:rPr>
              <a:t>(glomerulonefritis, infektion, vaskulit)</a:t>
            </a:r>
            <a:endParaRPr b="0" lang="da-DK" sz="3200" strike="noStrike" u="none">
              <a:solidFill>
                <a:schemeClr val="lt1"/>
              </a:solidFill>
              <a:effectLst/>
              <a:uFillTx/>
              <a:latin typeface="Latin Modern Roman Demi"/>
            </a:endParaRPr>
          </a:p>
          <a:p>
            <a:pPr lvl="1" marL="743040" indent="-285840" defTabSz="914400">
              <a:lnSpc>
                <a:spcPct val="120000"/>
              </a:lnSpc>
              <a:spcBef>
                <a:spcPts val="499"/>
              </a:spcBef>
              <a:buClr>
                <a:srgbClr val="ff0000"/>
              </a:buClr>
              <a:buFont typeface="Arial"/>
              <a:buChar char="•"/>
            </a:pPr>
            <a:r>
              <a:rPr b="0" lang="da-DK" sz="3200" strike="noStrike" u="none">
                <a:solidFill>
                  <a:srgbClr val="ff0000"/>
                </a:solidFill>
                <a:effectLst/>
                <a:uFillTx/>
                <a:latin typeface="Latin Modern Roman Demi"/>
              </a:rPr>
              <a:t>Infiltration og obstruktion (tumor)</a:t>
            </a:r>
            <a:endParaRPr b="0" lang="da-DK" sz="32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3200" strike="noStrike" u="none">
                <a:solidFill>
                  <a:schemeClr val="lt1"/>
                </a:solidFill>
                <a:effectLst/>
                <a:uFillTx/>
                <a:latin typeface="Latin Modern Roman Demi"/>
              </a:rPr>
              <a:t>Behandling </a:t>
            </a:r>
            <a:endParaRPr b="0" lang="da-DK" sz="32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3200" strike="noStrike" u="none">
                <a:solidFill>
                  <a:schemeClr val="lt1"/>
                </a:solidFill>
                <a:effectLst/>
                <a:uFillTx/>
                <a:latin typeface="Latin Modern Roman Demi"/>
              </a:rPr>
              <a:t>Afhænger af udløsende årsag</a:t>
            </a:r>
            <a:endParaRPr b="0" lang="da-DK" sz="32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3200" strike="noStrike" u="none">
                <a:solidFill>
                  <a:schemeClr val="lt1"/>
                </a:solidFill>
                <a:effectLst/>
                <a:uFillTx/>
                <a:latin typeface="Latin Modern Roman Demi"/>
              </a:rPr>
              <a:t>Væske </a:t>
            </a:r>
            <a:endParaRPr b="0" lang="da-DK" sz="32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3200" strike="noStrike" u="none">
                <a:solidFill>
                  <a:schemeClr val="lt1"/>
                </a:solidFill>
                <a:effectLst/>
                <a:uFillTx/>
                <a:latin typeface="Latin Modern Roman Demi"/>
              </a:rPr>
              <a:t>AB </a:t>
            </a:r>
            <a:endParaRPr b="0" lang="da-DK" sz="32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3200" strike="noStrike" u="none">
                <a:solidFill>
                  <a:schemeClr val="lt1"/>
                </a:solidFill>
                <a:effectLst/>
                <a:uFillTx/>
                <a:latin typeface="Latin Modern Roman Demi"/>
              </a:rPr>
              <a:t>Medicinsanering </a:t>
            </a:r>
            <a:endParaRPr b="0" lang="da-DK" sz="3200" strike="noStrike" u="none">
              <a:solidFill>
                <a:schemeClr val="lt1"/>
              </a:solidFill>
              <a:effectLst/>
              <a:uFillTx/>
              <a:latin typeface="Latin Modern Roman Demi"/>
            </a:endParaRPr>
          </a:p>
          <a:p>
            <a:pPr indent="0" defTabSz="914400">
              <a:lnSpc>
                <a:spcPct val="150000"/>
              </a:lnSpc>
              <a:spcBef>
                <a:spcPts val="499"/>
              </a:spcBef>
              <a:buNone/>
            </a:pPr>
            <a:endParaRPr b="0" lang="da-DK" sz="3200" strike="noStrike" u="none">
              <a:solidFill>
                <a:schemeClr val="lt1"/>
              </a:solidFill>
              <a:effectLst/>
              <a:uFillTx/>
              <a:latin typeface="Latin Modern Roman Demi"/>
            </a:endParaRPr>
          </a:p>
          <a:p>
            <a:pPr indent="0" defTabSz="914400">
              <a:lnSpc>
                <a:spcPct val="150000"/>
              </a:lnSpc>
              <a:spcBef>
                <a:spcPts val="1001"/>
              </a:spcBef>
              <a:buNone/>
            </a:pPr>
            <a:endParaRPr b="0" lang="da-DK" sz="32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173" name="Picture 2" descr="Kidney Damage Vector Art, Icons, and Graphics for Free Download"/>
          <p:cNvPicPr/>
          <p:nvPr/>
        </p:nvPicPr>
        <p:blipFill>
          <a:blip r:embed="rId1"/>
          <a:stretch/>
        </p:blipFill>
        <p:spPr>
          <a:xfrm>
            <a:off x="6553080" y="808200"/>
            <a:ext cx="5191920" cy="519192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F9F87331-3492-4A03-B482-C1DF3931773C}" type="slidenum">
              <a:t>14</a:t>
            </a:fld>
          </a:p>
        </p:txBody>
      </p:sp>
      <p:sp>
        <p:nvSpPr>
          <p:cNvPr id="7" name="PlaceHolder 6"/>
          <p:cNvSpPr>
            <a:spLocks noGrp="1"/>
          </p:cNvSpPr>
          <p:nvPr>
            <p:ph type="dt" idx="1"/>
          </p:nvPr>
        </p:nvSpPr>
        <p:spPr/>
        <p:txBody>
          <a:bodyPr/>
          <a:p>
            <a:fld id="{DAC3751F-C011-4477-9342-68D98E70640F}" type="datetime1">
              <a:rPr lang="en-DK"/>
              <a:t>2025-12-09</a:t>
            </a:fld>
          </a:p>
        </p:txBody>
      </p:sp>
    </p:spTree>
  </p:cSld>
  <mc:AlternateContent>
    <mc:Choice Requires="p14">
      <p:transition spd="slow" p14:dur="2000"/>
    </mc:Choice>
    <mc:Fallback>
      <p:transition spd="slow"/>
    </mc:Fallback>
  </mc:AlternateContent>
  <p:timing>
    <p:tnLst>
      <p:par>
        <p:cTn id="129" dur="indefinite" restart="never" nodeType="tmRoot">
          <p:childTnLst>
            <p:seq>
              <p:cTn id="130" dur="indefinite" nodeType="mainSeq">
                <p:childTnLst>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172">
                                            <p:txEl>
                                              <p:pRg st="0" end="0"/>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172">
                                            <p:txEl>
                                              <p:pRg st="1" end="1"/>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172">
                                            <p:txEl>
                                              <p:pRg st="2" end="2"/>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172">
                                            <p:txEl>
                                              <p:pRg st="3" end="3"/>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172">
                                            <p:txEl>
                                              <p:pRg st="4" end="4"/>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172">
                                            <p:txEl>
                                              <p:pRg st="5" end="5"/>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172">
                                            <p:txEl>
                                              <p:pRg st="6" end="6"/>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172">
                                            <p:txEl>
                                              <p:pRg st="7" end="7"/>
                                            </p:txEl>
                                          </p:spTgt>
                                        </p:tgtEl>
                                        <p:attrNameLst>
                                          <p:attrName>style.visibility</p:attrName>
                                        </p:attrNameLst>
                                      </p:cBhvr>
                                      <p:to>
                                        <p:strVal val="visible"/>
                                      </p:to>
                                    </p:set>
                                  </p:childTnLst>
                                </p:cTn>
                              </p:par>
                              <p:par>
                                <p:cTn id="163" nodeType="withEffect" fill="hold" presetClass="entr" presetID="1">
                                  <p:stCondLst>
                                    <p:cond delay="0"/>
                                  </p:stCondLst>
                                  <p:childTnLst>
                                    <p:set>
                                      <p:cBhvr>
                                        <p:cTn id="164" dur="1" fill="hold">
                                          <p:stCondLst>
                                            <p:cond delay="0"/>
                                          </p:stCondLst>
                                        </p:cTn>
                                        <p:tgtEl>
                                          <p:spTgt spid="172">
                                            <p:txEl>
                                              <p:pRg st="8" end="8"/>
                                            </p:txEl>
                                          </p:spTgt>
                                        </p:tgtEl>
                                        <p:attrNameLst>
                                          <p:attrName>style.visibility</p:attrName>
                                        </p:attrNameLst>
                                      </p:cBhvr>
                                      <p:to>
                                        <p:strVal val="visible"/>
                                      </p:to>
                                    </p:set>
                                  </p:childTnLst>
                                </p:cTn>
                              </p:par>
                              <p:par>
                                <p:cTn id="165" nodeType="withEffect" fill="hold" presetClass="entr" presetID="1">
                                  <p:stCondLst>
                                    <p:cond delay="0"/>
                                  </p:stCondLst>
                                  <p:childTnLst>
                                    <p:set>
                                      <p:cBhvr>
                                        <p:cTn id="166" dur="1" fill="hold">
                                          <p:stCondLst>
                                            <p:cond delay="0"/>
                                          </p:stCondLst>
                                        </p:cTn>
                                        <p:tgtEl>
                                          <p:spTgt spid="172">
                                            <p:txEl>
                                              <p:pRg st="9" end="9"/>
                                            </p:txEl>
                                          </p:spTgt>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172">
                                            <p:txEl>
                                              <p:pRg st="10" end="10"/>
                                            </p:txEl>
                                          </p:spTgt>
                                        </p:tgtEl>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tgtEl>
                                          <p:spTgt spid="172">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subTitle"/>
          </p:nvPr>
        </p:nvSpPr>
        <p:spPr>
          <a:xfrm>
            <a:off x="3143880" y="177120"/>
            <a:ext cx="6422040" cy="358920"/>
          </a:xfrm>
          <a:prstGeom prst="rect">
            <a:avLst/>
          </a:prstGeom>
          <a:noFill/>
          <a:ln w="0">
            <a:noFill/>
          </a:ln>
        </p:spPr>
        <p:txBody>
          <a:bodyPr lIns="0" rIns="0" tIns="0" bIns="0" anchor="b">
            <a:noAutofit/>
          </a:bodyPr>
          <a:p>
            <a:pPr defTabSz="914400">
              <a:lnSpc>
                <a:spcPct val="90000"/>
              </a:lnSpc>
              <a:spcBef>
                <a:spcPts val="1001"/>
              </a:spcBef>
              <a:tabLst>
                <a:tab algn="l" pos="0"/>
              </a:tabLst>
            </a:pPr>
            <a:r>
              <a:rPr b="0" lang="da-DK" sz="2600" strike="noStrike" u="none">
                <a:ln>
                  <a:solidFill>
                    <a:schemeClr val="accent5"/>
                  </a:solidFill>
                </a:ln>
                <a:solidFill>
                  <a:srgbClr val="ffffff"/>
                </a:solidFill>
                <a:effectLst/>
                <a:uFillTx/>
                <a:latin typeface="Arial Black"/>
              </a:rPr>
              <a:t>Postrenalt nyresvigt</a:t>
            </a:r>
            <a:endParaRPr b="0" lang="en-DK" sz="2600" strike="noStrike" u="none">
              <a:solidFill>
                <a:srgbClr val="ffffff"/>
              </a:solidFill>
              <a:effectLst/>
              <a:uFillTx/>
              <a:latin typeface="Arial"/>
            </a:endParaRPr>
          </a:p>
        </p:txBody>
      </p:sp>
      <p:sp>
        <p:nvSpPr>
          <p:cNvPr id="175" name="PlaceHolder 2"/>
          <p:cNvSpPr>
            <a:spLocks noGrp="1"/>
          </p:cNvSpPr>
          <p:nvPr>
            <p:ph type="title"/>
          </p:nvPr>
        </p:nvSpPr>
        <p:spPr>
          <a:xfrm>
            <a:off x="360720" y="178920"/>
            <a:ext cx="3081960" cy="358920"/>
          </a:xfrm>
          <a:prstGeom prst="rect">
            <a:avLst/>
          </a:prstGeom>
          <a:noFill/>
          <a:ln w="0">
            <a:noFill/>
          </a:ln>
        </p:spPr>
        <p:txBody>
          <a:bodyPr lIns="0" rIns="0" tIns="0" bIns="0" anchor="b">
            <a:noAutofit/>
          </a:bodyPr>
          <a:p>
            <a:pPr indent="0" defTabSz="914400">
              <a:lnSpc>
                <a:spcPct val="90000"/>
              </a:lnSpc>
              <a:buNone/>
            </a:pPr>
            <a:r>
              <a:rPr b="0" lang="en-US" sz="2600" strike="noStrike" u="none">
                <a:solidFill>
                  <a:srgbClr val="ffffff">
                    <a:alpha val="30000"/>
                  </a:srgbClr>
                </a:solidFill>
                <a:effectLst/>
                <a:uFillTx/>
                <a:latin typeface="Arial Black"/>
              </a:rPr>
              <a:t>Akut</a:t>
            </a:r>
            <a:r>
              <a:rPr b="0" lang="da-DK" sz="2600" strike="noStrike" u="none">
                <a:solidFill>
                  <a:srgbClr val="ffffff">
                    <a:alpha val="30000"/>
                  </a:srgbClr>
                </a:solidFill>
                <a:effectLst/>
                <a:uFillTx/>
                <a:latin typeface="Arial Black"/>
              </a:rPr>
              <a:t> nyresvigt</a:t>
            </a:r>
            <a:r>
              <a:rPr b="0" lang="en-US" sz="2600" strike="noStrike" u="none">
                <a:solidFill>
                  <a:srgbClr val="ffffff">
                    <a:alpha val="30000"/>
                  </a:srgbClr>
                </a:solidFill>
                <a:effectLst/>
                <a:uFillTx/>
                <a:latin typeface="Arial Black"/>
              </a:rPr>
              <a:t>:</a:t>
            </a:r>
            <a:endParaRPr b="0" lang="da-DK" sz="2600" strike="noStrike" u="none">
              <a:solidFill>
                <a:schemeClr val="dk1"/>
              </a:solidFill>
              <a:effectLst/>
              <a:uFillTx/>
              <a:latin typeface="Arial"/>
            </a:endParaRPr>
          </a:p>
        </p:txBody>
      </p:sp>
      <p:sp>
        <p:nvSpPr>
          <p:cNvPr id="176" name="PlaceHolder 3"/>
          <p:cNvSpPr>
            <a:spLocks noGrp="1"/>
          </p:cNvSpPr>
          <p:nvPr>
            <p:ph/>
          </p:nvPr>
        </p:nvSpPr>
        <p:spPr>
          <a:xfrm>
            <a:off x="324360" y="561960"/>
            <a:ext cx="6031440" cy="5895720"/>
          </a:xfrm>
          <a:prstGeom prst="rect">
            <a:avLst/>
          </a:prstGeom>
          <a:noFill/>
          <a:ln w="0">
            <a:noFill/>
          </a:ln>
        </p:spPr>
        <p:txBody>
          <a:bodyPr lIns="0" rIns="0" tIns="0" bIns="0" anchor="t">
            <a:normAutofit fontScale="62500" lnSpcReduction="19999"/>
          </a:bodyPr>
          <a:p>
            <a:pPr marL="228600" indent="-228600" defTabSz="914400">
              <a:lnSpc>
                <a:spcPct val="120000"/>
              </a:lnSpc>
              <a:spcBef>
                <a:spcPts val="1001"/>
              </a:spcBef>
              <a:buClr>
                <a:srgbClr val="ff0000"/>
              </a:buClr>
              <a:buFont typeface="Arial"/>
              <a:buChar char="•"/>
            </a:pPr>
            <a:r>
              <a:rPr b="0" lang="da-DK" sz="3200" strike="noStrike" u="none">
                <a:solidFill>
                  <a:srgbClr val="ff0000"/>
                </a:solidFill>
                <a:effectLst/>
                <a:uFillTx/>
                <a:latin typeface="Latin Modern Roman Demi"/>
              </a:rPr>
              <a:t>Obstruktion, så urinen ikke kan komme videre </a:t>
            </a:r>
            <a:r>
              <a:rPr b="0" lang="da-DK" sz="3200" strike="noStrike" u="none">
                <a:solidFill>
                  <a:schemeClr val="lt1"/>
                </a:solidFill>
                <a:effectLst/>
                <a:uFillTx/>
                <a:latin typeface="Wingdings"/>
              </a:rPr>
              <a:t></a:t>
            </a:r>
            <a:r>
              <a:rPr b="0" lang="da-DK" sz="3200" strike="noStrike" u="none">
                <a:solidFill>
                  <a:schemeClr val="lt1"/>
                </a:solidFill>
                <a:effectLst/>
                <a:uFillTx/>
                <a:latin typeface="Latin Modern Roman Demi"/>
              </a:rPr>
              <a:t> Stase (hydronefrose)</a:t>
            </a:r>
            <a:endParaRPr b="0" lang="da-DK" sz="32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en-US" sz="3200" strike="noStrike" u="none">
                <a:solidFill>
                  <a:schemeClr val="lt1"/>
                </a:solidFill>
                <a:effectLst/>
                <a:uFillTx/>
                <a:latin typeface="Latin Modern Roman Demi"/>
              </a:rPr>
              <a:t>Skal altid overvejes ved anuri (helt ophørt urinproduktion)</a:t>
            </a:r>
            <a:endParaRPr b="0" lang="da-DK" sz="32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3200" strike="noStrike" u="none">
                <a:solidFill>
                  <a:schemeClr val="lt1"/>
                </a:solidFill>
                <a:effectLst/>
                <a:uFillTx/>
                <a:latin typeface="Latin Modern Roman Demi"/>
              </a:rPr>
              <a:t>Kan være reversibelt, hvis afløbshindringen fjernes</a:t>
            </a:r>
            <a:endParaRPr b="0" lang="da-DK" sz="32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3200" strike="noStrike" u="none">
                <a:solidFill>
                  <a:schemeClr val="lt1"/>
                </a:solidFill>
                <a:effectLst/>
                <a:uFillTx/>
                <a:latin typeface="Latin Modern Roman Demi"/>
              </a:rPr>
              <a:t>Årsager</a:t>
            </a:r>
            <a:endParaRPr b="0" lang="da-DK" sz="3200" strike="noStrike" u="none">
              <a:solidFill>
                <a:schemeClr val="lt1"/>
              </a:solidFill>
              <a:effectLst/>
              <a:uFillTx/>
              <a:latin typeface="Latin Modern Roman Demi"/>
            </a:endParaRPr>
          </a:p>
          <a:p>
            <a:pPr lvl="1" marL="743040" indent="-285840" defTabSz="914400">
              <a:lnSpc>
                <a:spcPct val="120000"/>
              </a:lnSpc>
              <a:spcBef>
                <a:spcPts val="499"/>
              </a:spcBef>
              <a:buClr>
                <a:srgbClr val="ff0000"/>
              </a:buClr>
              <a:buFont typeface="Arial"/>
              <a:buChar char="•"/>
            </a:pPr>
            <a:r>
              <a:rPr b="0" lang="da-DK" sz="3200" strike="noStrike" u="none">
                <a:solidFill>
                  <a:srgbClr val="ff0000"/>
                </a:solidFill>
                <a:effectLst/>
                <a:uFillTx/>
                <a:latin typeface="Latin Modern Roman Demi"/>
              </a:rPr>
              <a:t>Prostatahyperplasi</a:t>
            </a:r>
            <a:endParaRPr b="0" lang="da-DK" sz="3200" strike="noStrike" u="none">
              <a:solidFill>
                <a:schemeClr val="lt1"/>
              </a:solidFill>
              <a:effectLst/>
              <a:uFillTx/>
              <a:latin typeface="Latin Modern Roman Demi"/>
            </a:endParaRPr>
          </a:p>
          <a:p>
            <a:pPr lvl="1" marL="743040" indent="-285840" defTabSz="914400">
              <a:lnSpc>
                <a:spcPct val="120000"/>
              </a:lnSpc>
              <a:spcBef>
                <a:spcPts val="499"/>
              </a:spcBef>
              <a:buClr>
                <a:srgbClr val="ff0000"/>
              </a:buClr>
              <a:buFont typeface="Arial"/>
              <a:buChar char="•"/>
            </a:pPr>
            <a:r>
              <a:rPr b="0" lang="da-DK" sz="3200" strike="noStrike" u="none">
                <a:solidFill>
                  <a:srgbClr val="ff0000"/>
                </a:solidFill>
                <a:effectLst/>
                <a:uFillTx/>
                <a:latin typeface="Latin Modern Roman Demi"/>
              </a:rPr>
              <a:t>Nyresten</a:t>
            </a:r>
            <a:endParaRPr b="0" lang="da-DK" sz="3200" strike="noStrike" u="none">
              <a:solidFill>
                <a:schemeClr val="lt1"/>
              </a:solidFill>
              <a:effectLst/>
              <a:uFillTx/>
              <a:latin typeface="Latin Modern Roman Demi"/>
            </a:endParaRPr>
          </a:p>
          <a:p>
            <a:pPr lvl="1" marL="743040" indent="-285840" defTabSz="914400">
              <a:lnSpc>
                <a:spcPct val="120000"/>
              </a:lnSpc>
              <a:spcBef>
                <a:spcPts val="499"/>
              </a:spcBef>
              <a:buClr>
                <a:srgbClr val="ff0000"/>
              </a:buClr>
              <a:buFont typeface="Arial"/>
              <a:buChar char="•"/>
            </a:pPr>
            <a:r>
              <a:rPr b="0" lang="da-DK" sz="3200" strike="noStrike" u="none">
                <a:solidFill>
                  <a:srgbClr val="ff0000"/>
                </a:solidFill>
                <a:effectLst/>
                <a:uFillTx/>
                <a:latin typeface="Latin Modern Roman Demi"/>
              </a:rPr>
              <a:t>Malignitet </a:t>
            </a:r>
            <a:r>
              <a:rPr b="0" lang="da-DK" sz="3200" strike="noStrike" u="none">
                <a:solidFill>
                  <a:schemeClr val="lt1"/>
                </a:solidFill>
                <a:effectLst/>
                <a:uFillTx/>
                <a:latin typeface="Latin Modern Roman Demi"/>
              </a:rPr>
              <a:t>i fraførende urinveje </a:t>
            </a:r>
            <a:endParaRPr b="0" lang="da-DK" sz="32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3200" strike="noStrike" u="none">
                <a:solidFill>
                  <a:schemeClr val="lt1"/>
                </a:solidFill>
                <a:effectLst/>
                <a:uFillTx/>
                <a:latin typeface="Latin Modern Roman Demi"/>
              </a:rPr>
              <a:t>Behandling</a:t>
            </a:r>
            <a:endParaRPr b="0" lang="da-DK" sz="32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3200" strike="noStrike" u="none">
                <a:solidFill>
                  <a:srgbClr val="ff0000"/>
                </a:solidFill>
                <a:effectLst/>
                <a:uFillTx/>
                <a:latin typeface="Latin Modern Roman Demi"/>
              </a:rPr>
              <a:t>Akut (urinretention)</a:t>
            </a:r>
            <a:r>
              <a:rPr b="0" lang="en-US" sz="3200" strike="noStrike" u="none">
                <a:solidFill>
                  <a:srgbClr val="ff0000"/>
                </a:solidFill>
                <a:effectLst/>
                <a:uFillTx/>
                <a:latin typeface="Latin Modern Roman Demi"/>
              </a:rPr>
              <a:t>. Nyrerne aflastes ved:</a:t>
            </a:r>
            <a:endParaRPr b="0" lang="da-DK" sz="3200" strike="noStrike" u="none">
              <a:solidFill>
                <a:schemeClr val="lt1"/>
              </a:solidFill>
              <a:effectLst/>
              <a:uFillTx/>
              <a:latin typeface="Latin Modern Roman Demi"/>
            </a:endParaRPr>
          </a:p>
          <a:p>
            <a:pPr lvl="2" marL="1143000" indent="-228600" defTabSz="914400">
              <a:lnSpc>
                <a:spcPct val="120000"/>
              </a:lnSpc>
              <a:spcBef>
                <a:spcPts val="499"/>
              </a:spcBef>
              <a:buClr>
                <a:srgbClr val="ff0000"/>
              </a:buClr>
              <a:buFont typeface="Arial"/>
              <a:buChar char="•"/>
            </a:pPr>
            <a:r>
              <a:rPr b="0" lang="da-DK" sz="3200" strike="noStrike" u="none">
                <a:solidFill>
                  <a:srgbClr val="ff0000"/>
                </a:solidFill>
                <a:effectLst/>
                <a:uFillTx/>
                <a:latin typeface="Latin Modern Roman Demi"/>
              </a:rPr>
              <a:t>Kateter</a:t>
            </a:r>
            <a:r>
              <a:rPr b="0" lang="da-DK" sz="3200" strike="noStrike" u="none">
                <a:solidFill>
                  <a:schemeClr val="lt1"/>
                </a:solidFill>
                <a:effectLst/>
                <a:uFillTx/>
                <a:latin typeface="Latin Modern Roman Demi"/>
              </a:rPr>
              <a:t> (blære, suprapubisk, nefrostomi-kateter, JJ-kateter)</a:t>
            </a:r>
            <a:endParaRPr b="0" lang="da-DK" sz="32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da-DK" sz="3200" strike="noStrike" u="none">
                <a:solidFill>
                  <a:schemeClr val="lt1"/>
                </a:solidFill>
                <a:effectLst/>
                <a:uFillTx/>
                <a:latin typeface="Latin Modern Roman Demi"/>
              </a:rPr>
              <a:t>Fjernelse af sten etc.</a:t>
            </a:r>
            <a:endParaRPr b="0" lang="da-DK" sz="32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3200" strike="noStrike" u="none">
                <a:solidFill>
                  <a:schemeClr val="lt1"/>
                </a:solidFill>
                <a:effectLst/>
                <a:uFillTx/>
                <a:latin typeface="Latin Modern Roman Demi"/>
              </a:rPr>
              <a:t>Øvrig behandling afhænger af årsag – evt. kirurgi </a:t>
            </a:r>
            <a:endParaRPr b="0" lang="da-DK" sz="32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177" name="Picture 4" descr="Hydronefrose - Patienthåndbogen på sundhed.dk"/>
          <p:cNvPicPr/>
          <p:nvPr/>
        </p:nvPicPr>
        <p:blipFill>
          <a:blip r:embed="rId1"/>
          <a:stretch/>
        </p:blipFill>
        <p:spPr>
          <a:xfrm>
            <a:off x="6947640" y="1274040"/>
            <a:ext cx="4769640" cy="3904560"/>
          </a:xfrm>
          <a:prstGeom prst="rect">
            <a:avLst/>
          </a:prstGeom>
          <a:noFill/>
          <a:ln w="0">
            <a:noFill/>
          </a:ln>
        </p:spPr>
      </p:pic>
      <p:sp>
        <p:nvSpPr>
          <p:cNvPr id="5" name="PlaceHolder 4"/>
          <p:cNvSpPr>
            <a:spLocks noGrp="1"/>
          </p:cNvSpPr>
          <p:nvPr>
            <p:ph type="ftr" idx="32"/>
          </p:nvPr>
        </p:nvSpPr>
        <p:spPr/>
        <p:txBody>
          <a:bodyPr/>
          <a:p>
            <a:r>
              <a:t>Andreas Svendsen</a:t>
            </a:r>
          </a:p>
        </p:txBody>
      </p:sp>
      <p:sp>
        <p:nvSpPr>
          <p:cNvPr id="6" name="PlaceHolder 5"/>
          <p:cNvSpPr>
            <a:spLocks noGrp="1"/>
          </p:cNvSpPr>
          <p:nvPr>
            <p:ph type="sldNum" idx="33"/>
          </p:nvPr>
        </p:nvSpPr>
        <p:spPr/>
        <p:txBody>
          <a:bodyPr/>
          <a:p>
            <a:fld id="{CE77E683-69DD-4405-A210-BA28AD3EE07B}" type="slidenum">
              <a:t>15</a:t>
            </a:fld>
          </a:p>
        </p:txBody>
      </p:sp>
      <p:sp>
        <p:nvSpPr>
          <p:cNvPr id="7" name="PlaceHolder 6"/>
          <p:cNvSpPr>
            <a:spLocks noGrp="1"/>
          </p:cNvSpPr>
          <p:nvPr>
            <p:ph type="dt" idx="31"/>
          </p:nvPr>
        </p:nvSpPr>
        <p:spPr/>
        <p:txBody>
          <a:bodyPr/>
          <a:p>
            <a:fld id="{10E10290-8923-4DD1-B798-DF02CF23B93A}" type="datetime1">
              <a:rPr lang="en-DK"/>
              <a:t>2025-12-09</a:t>
            </a:fld>
          </a:p>
        </p:txBody>
      </p:sp>
    </p:spTree>
  </p:cSld>
  <mc:AlternateContent>
    <mc:Choice Requires="p14">
      <p:transition spd="slow" p14:dur="2000"/>
    </mc:Choice>
    <mc:Fallback>
      <p:transition spd="slow"/>
    </mc:Fallback>
  </mc:AlternateContent>
  <p:timing>
    <p:tnLst>
      <p:par>
        <p:cTn id="171" dur="indefinite" restart="never" nodeType="tmRoot">
          <p:childTnLst>
            <p:seq>
              <p:cTn id="172" dur="indefinite" nodeType="mainSeq">
                <p:childTnLst>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176">
                                            <p:txEl>
                                              <p:pRg st="3" end="3"/>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176">
                                            <p:txEl>
                                              <p:pRg st="4" end="4"/>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176">
                                            <p:txEl>
                                              <p:pRg st="5" end="5"/>
                                            </p:txEl>
                                          </p:spTgt>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176">
                                            <p:txEl>
                                              <p:pRg st="6" end="6"/>
                                            </p:txEl>
                                          </p:spTgt>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176">
                                            <p:txEl>
                                              <p:pRg st="7" end="7"/>
                                            </p:txEl>
                                          </p:spTgt>
                                        </p:tgtEl>
                                        <p:attrNameLst>
                                          <p:attrName>style.visibility</p:attrName>
                                        </p:attrNameLst>
                                      </p:cBhvr>
                                      <p:to>
                                        <p:strVal val="visible"/>
                                      </p:to>
                                    </p:set>
                                  </p:childTnLst>
                                </p:cTn>
                              </p:par>
                              <p:par>
                                <p:cTn id="205" nodeType="withEffect" fill="hold" presetClass="entr" presetID="1">
                                  <p:stCondLst>
                                    <p:cond delay="0"/>
                                  </p:stCondLst>
                                  <p:childTnLst>
                                    <p:set>
                                      <p:cBhvr>
                                        <p:cTn id="206" dur="1" fill="hold">
                                          <p:stCondLst>
                                            <p:cond delay="0"/>
                                          </p:stCondLst>
                                        </p:cTn>
                                        <p:tgtEl>
                                          <p:spTgt spid="176">
                                            <p:txEl>
                                              <p:pRg st="8" end="8"/>
                                            </p:txEl>
                                          </p:spTgt>
                                        </p:tgtEl>
                                        <p:attrNameLst>
                                          <p:attrName>style.visibility</p:attrName>
                                        </p:attrNameLst>
                                      </p:cBhvr>
                                      <p:to>
                                        <p:strVal val="visible"/>
                                      </p:to>
                                    </p:set>
                                  </p:childTnLst>
                                </p:cTn>
                              </p:par>
                              <p:par>
                                <p:cTn id="207" nodeType="withEffect" fill="hold" presetClass="entr" presetID="1">
                                  <p:stCondLst>
                                    <p:cond delay="0"/>
                                  </p:stCondLst>
                                  <p:childTnLst>
                                    <p:set>
                                      <p:cBhvr>
                                        <p:cTn id="208" dur="1" fill="hold">
                                          <p:stCondLst>
                                            <p:cond delay="0"/>
                                          </p:stCondLst>
                                        </p:cTn>
                                        <p:tgtEl>
                                          <p:spTgt spid="176">
                                            <p:txEl>
                                              <p:pRg st="9" end="9"/>
                                            </p:txEl>
                                          </p:spTgt>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176">
                                            <p:txEl>
                                              <p:pRg st="10" end="10"/>
                                            </p:txEl>
                                          </p:spTgt>
                                        </p:tgtEl>
                                        <p:attrNameLst>
                                          <p:attrName>style.visibility</p:attrName>
                                        </p:attrNameLst>
                                      </p:cBhvr>
                                      <p:to>
                                        <p:strVal val="visible"/>
                                      </p:to>
                                    </p:set>
                                  </p:childTnLst>
                                </p:cTn>
                              </p:par>
                              <p:par>
                                <p:cTn id="211" nodeType="withEffect" fill="hold" presetClass="entr" presetID="1">
                                  <p:stCondLst>
                                    <p:cond delay="0"/>
                                  </p:stCondLst>
                                  <p:childTnLst>
                                    <p:set>
                                      <p:cBhvr>
                                        <p:cTn id="212" dur="1" fill="hold">
                                          <p:stCondLst>
                                            <p:cond delay="0"/>
                                          </p:stCondLst>
                                        </p:cTn>
                                        <p:tgtEl>
                                          <p:spTgt spid="176">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en-US" sz="2600" strike="noStrike" u="none">
                <a:ln>
                  <a:solidFill>
                    <a:schemeClr val="accent5"/>
                  </a:solidFill>
                </a:ln>
                <a:solidFill>
                  <a:srgbClr val="ffffff"/>
                </a:solidFill>
                <a:effectLst/>
                <a:uFillTx/>
                <a:latin typeface="Arial Black"/>
              </a:rPr>
              <a:t>Akut postrenal nyreinsufficiens:</a:t>
            </a:r>
            <a:endParaRPr b="0" lang="da-DK" sz="2600" strike="noStrike" u="none">
              <a:solidFill>
                <a:schemeClr val="dk1"/>
              </a:solidFill>
              <a:effectLst/>
              <a:uFillTx/>
              <a:latin typeface="Arial"/>
            </a:endParaRPr>
          </a:p>
        </p:txBody>
      </p:sp>
      <p:sp>
        <p:nvSpPr>
          <p:cNvPr id="179" name="PlaceHolder 2"/>
          <p:cNvSpPr>
            <a:spLocks noGrp="1"/>
          </p:cNvSpPr>
          <p:nvPr>
            <p:ph type="subTitle"/>
          </p:nvPr>
        </p:nvSpPr>
        <p:spPr>
          <a:xfrm>
            <a:off x="6222240" y="171360"/>
            <a:ext cx="6422040" cy="3589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en-US" sz="2600" strike="noStrike" u="none">
                <a:ln>
                  <a:solidFill>
                    <a:schemeClr val="accent5"/>
                  </a:solidFill>
                </a:ln>
                <a:solidFill>
                  <a:srgbClr val="ffffff"/>
                </a:solidFill>
                <a:effectLst/>
                <a:uFillTx/>
                <a:latin typeface="Arial Black"/>
              </a:rPr>
              <a:t>KAD</a:t>
            </a:r>
            <a:endParaRPr b="0" lang="en-DK" sz="2600" strike="noStrike" u="none">
              <a:solidFill>
                <a:srgbClr val="ffffff"/>
              </a:solidFill>
              <a:effectLst/>
              <a:uFillTx/>
              <a:latin typeface="Arial"/>
            </a:endParaRPr>
          </a:p>
        </p:txBody>
      </p:sp>
      <p:pic>
        <p:nvPicPr>
          <p:cNvPr id="180" name="Billede 4" descr=""/>
          <p:cNvPicPr/>
          <p:nvPr/>
        </p:nvPicPr>
        <p:blipFill>
          <a:blip r:embed="rId1"/>
          <a:stretch/>
        </p:blipFill>
        <p:spPr>
          <a:xfrm>
            <a:off x="8902080" y="3835440"/>
            <a:ext cx="2967480" cy="2466000"/>
          </a:xfrm>
          <a:prstGeom prst="rect">
            <a:avLst/>
          </a:prstGeom>
          <a:noFill/>
          <a:ln w="0">
            <a:noFill/>
          </a:ln>
        </p:spPr>
      </p:pic>
      <p:pic>
        <p:nvPicPr>
          <p:cNvPr id="181" name="Picture 2" descr="Urinposer - bredt sortiment af urinposer"/>
          <p:cNvPicPr/>
          <p:nvPr/>
        </p:nvPicPr>
        <p:blipFill>
          <a:blip r:embed="rId2"/>
          <a:stretch/>
        </p:blipFill>
        <p:spPr>
          <a:xfrm>
            <a:off x="8011080" y="688320"/>
            <a:ext cx="3858480" cy="2460240"/>
          </a:xfrm>
          <a:prstGeom prst="rect">
            <a:avLst/>
          </a:prstGeom>
          <a:noFill/>
          <a:ln w="0">
            <a:noFill/>
          </a:ln>
        </p:spPr>
      </p:pic>
      <p:pic>
        <p:nvPicPr>
          <p:cNvPr id="182" name="Picture 6" descr="Silikone kateter"/>
          <p:cNvPicPr/>
          <p:nvPr/>
        </p:nvPicPr>
        <p:blipFill>
          <a:blip r:embed="rId3"/>
          <a:stretch/>
        </p:blipFill>
        <p:spPr>
          <a:xfrm>
            <a:off x="4038480" y="688320"/>
            <a:ext cx="3469320" cy="2599200"/>
          </a:xfrm>
          <a:prstGeom prst="rect">
            <a:avLst/>
          </a:prstGeom>
          <a:noFill/>
          <a:ln w="0">
            <a:noFill/>
          </a:ln>
        </p:spPr>
      </p:pic>
      <p:pic>
        <p:nvPicPr>
          <p:cNvPr id="183" name="Picture 9" descr=""/>
          <p:cNvPicPr/>
          <p:nvPr/>
        </p:nvPicPr>
        <p:blipFill>
          <a:blip r:embed="rId4"/>
          <a:stretch/>
        </p:blipFill>
        <p:spPr>
          <a:xfrm>
            <a:off x="3526200" y="3412440"/>
            <a:ext cx="4430160" cy="2889000"/>
          </a:xfrm>
          <a:prstGeom prst="rect">
            <a:avLst/>
          </a:prstGeom>
          <a:noFill/>
          <a:ln w="0">
            <a:noFill/>
          </a:ln>
        </p:spPr>
      </p:pic>
      <p:sp>
        <p:nvSpPr>
          <p:cNvPr id="184" name="PlaceHolder 3"/>
          <p:cNvSpPr>
            <a:spLocks noGrp="1"/>
          </p:cNvSpPr>
          <p:nvPr>
            <p:ph/>
          </p:nvPr>
        </p:nvSpPr>
        <p:spPr>
          <a:xfrm>
            <a:off x="324360" y="561960"/>
            <a:ext cx="3256560" cy="5895720"/>
          </a:xfrm>
          <a:prstGeom prst="rect">
            <a:avLst/>
          </a:prstGeom>
          <a:noFill/>
          <a:ln w="0">
            <a:noFill/>
          </a:ln>
        </p:spPr>
        <p:txBody>
          <a:bodyPr lIns="0" rIns="0" tIns="0" bIns="0" anchor="t">
            <a:normAutofit/>
          </a:bodyPr>
          <a:p>
            <a:pPr marL="228600" indent="-228600" defTabSz="914400">
              <a:lnSpc>
                <a:spcPct val="120000"/>
              </a:lnSpc>
              <a:spcBef>
                <a:spcPts val="1001"/>
              </a:spcBef>
              <a:buClr>
                <a:srgbClr val="ffffff"/>
              </a:buClr>
              <a:buFont typeface="Arial"/>
              <a:buChar char="•"/>
            </a:pPr>
            <a:r>
              <a:rPr b="0" lang="en-US" sz="2000" strike="noStrike" u="none">
                <a:solidFill>
                  <a:schemeClr val="lt1"/>
                </a:solidFill>
                <a:effectLst/>
                <a:uFillTx/>
                <a:latin typeface="Latin Modern Roman Demi"/>
              </a:rPr>
              <a:t>Kan anlægges via: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en-US" sz="1800" strike="noStrike" u="none">
                <a:solidFill>
                  <a:schemeClr val="lt1"/>
                </a:solidFill>
                <a:effectLst/>
                <a:uFillTx/>
                <a:latin typeface="Latin Modern Roman Demi"/>
              </a:rPr>
              <a:t>urinrøret: transuretralt</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en-US" sz="1800" strike="noStrike" u="none">
                <a:solidFill>
                  <a:schemeClr val="lt1"/>
                </a:solidFill>
                <a:effectLst/>
                <a:uFillTx/>
                <a:latin typeface="Latin Modern Roman Demi"/>
              </a:rPr>
              <a:t>Direkte i blæren: suprapubisk</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en-US" sz="2000" strike="noStrike" u="none">
                <a:solidFill>
                  <a:schemeClr val="lt1"/>
                </a:solidFill>
                <a:effectLst/>
                <a:uFillTx/>
                <a:latin typeface="Latin Modern Roman Demi"/>
              </a:rPr>
              <a:t>Andre typer kan lægges i nyrebækkenet. </a:t>
            </a:r>
            <a:endParaRPr b="0" lang="da-DK" sz="2000" strike="noStrike" u="none">
              <a:solidFill>
                <a:schemeClr val="lt1"/>
              </a:solidFill>
              <a:effectLst/>
              <a:uFillTx/>
              <a:latin typeface="Latin Modern Roman Demi"/>
            </a:endParaRPr>
          </a:p>
        </p:txBody>
      </p:sp>
      <p:pic>
        <p:nvPicPr>
          <p:cNvPr id="185" name="Picture 13" descr=""/>
          <p:cNvPicPr/>
          <p:nvPr/>
        </p:nvPicPr>
        <p:blipFill>
          <a:blip r:embed="rId5"/>
          <a:stretch/>
        </p:blipFill>
        <p:spPr>
          <a:xfrm>
            <a:off x="469800" y="3148920"/>
            <a:ext cx="2252520" cy="315252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B1A4BDEF-4146-4933-89EF-27BC210D73A6}" type="slidenum">
              <a:t>16</a:t>
            </a:fld>
          </a:p>
        </p:txBody>
      </p:sp>
      <p:sp>
        <p:nvSpPr>
          <p:cNvPr id="7" name="PlaceHolder 6"/>
          <p:cNvSpPr>
            <a:spLocks noGrp="1"/>
          </p:cNvSpPr>
          <p:nvPr>
            <p:ph type="dt" idx="1"/>
          </p:nvPr>
        </p:nvSpPr>
        <p:spPr/>
        <p:txBody>
          <a:bodyPr/>
          <a:p>
            <a:fld id="{63FDC0B1-6629-4FEA-B944-1CD0F86D009C}" type="datetime1">
              <a:rPr lang="en-DK"/>
              <a:t>2025-12-09</a:t>
            </a:fld>
          </a:p>
        </p:txBody>
      </p:sp>
    </p:spTree>
  </p:cSld>
  <mc:AlternateContent>
    <mc:Choice Requires="p14">
      <p:transition spd="slow" p14:dur="2000"/>
    </mc:Choice>
    <mc:Fallback>
      <p:transition spd="slow"/>
    </mc:Fallback>
  </mc:AlternateContent>
  <p:timing>
    <p:tnLst>
      <p:par>
        <p:cTn id="213" dur="indefinite" restart="never" nodeType="tmRoot">
          <p:childTnLst>
            <p:seq>
              <p:cTn id="214" dur="indefinite" nodeType="mainSeq">
                <p:childTnLst>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184">
                                            <p:txEl>
                                              <p:pRg st="0" end="0"/>
                                            </p:txEl>
                                          </p:spTgt>
                                        </p:tgtEl>
                                        <p:attrNameLst>
                                          <p:attrName>style.visibility</p:attrName>
                                        </p:attrNameLst>
                                      </p:cBhvr>
                                      <p:to>
                                        <p:strVal val="visible"/>
                                      </p:to>
                                    </p:set>
                                  </p:childTnLst>
                                </p:cTn>
                              </p:par>
                              <p:par>
                                <p:cTn id="219" nodeType="withEffect" fill="hold" presetClass="entr" presetID="1">
                                  <p:stCondLst>
                                    <p:cond delay="0"/>
                                  </p:stCondLst>
                                  <p:childTnLst>
                                    <p:set>
                                      <p:cBhvr>
                                        <p:cTn id="220" dur="1" fill="hold">
                                          <p:stCondLst>
                                            <p:cond delay="0"/>
                                          </p:stCondLst>
                                        </p:cTn>
                                        <p:tgtEl>
                                          <p:spTgt spid="184">
                                            <p:txEl>
                                              <p:pRg st="1" end="1"/>
                                            </p:txEl>
                                          </p:spTgt>
                                        </p:tgtEl>
                                        <p:attrNameLst>
                                          <p:attrName>style.visibility</p:attrName>
                                        </p:attrNameLst>
                                      </p:cBhvr>
                                      <p:to>
                                        <p:strVal val="visible"/>
                                      </p:to>
                                    </p:set>
                                  </p:childTnLst>
                                </p:cTn>
                              </p:par>
                              <p:par>
                                <p:cTn id="221" nodeType="withEffect" fill="hold" presetClass="entr" presetID="1">
                                  <p:stCondLst>
                                    <p:cond delay="0"/>
                                  </p:stCondLst>
                                  <p:childTnLst>
                                    <p:set>
                                      <p:cBhvr>
                                        <p:cTn id="222"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par>
                    <p:cTn id="223" fill="hold">
                      <p:stCondLst>
                        <p:cond delay="indefinite"/>
                      </p:stCondLst>
                      <p:childTnLst>
                        <p:par>
                          <p:cTn id="224" fill="hold">
                            <p:stCondLst>
                              <p:cond delay="0"/>
                            </p:stCondLst>
                            <p:childTnLst>
                              <p:par>
                                <p:cTn id="225" nodeType="clickEffect" fill="hold" presetClass="entr" presetID="1">
                                  <p:stCondLst>
                                    <p:cond delay="0"/>
                                  </p:stCondLst>
                                  <p:childTnLst>
                                    <p:set>
                                      <p:cBhvr>
                                        <p:cTn id="226" dur="1" fill="hold">
                                          <p:stCondLst>
                                            <p:cond delay="0"/>
                                          </p:stCondLst>
                                        </p:cTn>
                                        <p:tgtEl>
                                          <p:spTgt spid="18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endParaRPr b="0" lang="da-DK" sz="4000" strike="noStrike" u="none">
              <a:ln>
                <a:solidFill>
                  <a:schemeClr val="accent5"/>
                </a:solidFill>
              </a:ln>
              <a:solidFill>
                <a:srgbClr val="ffffff"/>
              </a:solidFill>
              <a:effectLst/>
              <a:uFillTx/>
              <a:latin typeface="Arial Black"/>
            </a:endParaRPr>
          </a:p>
        </p:txBody>
      </p:sp>
      <p:sp>
        <p:nvSpPr>
          <p:cNvPr id="187"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a:lnSpc>
                <a:spcPct val="90000"/>
              </a:lnSpc>
              <a:spcBef>
                <a:spcPts val="1417"/>
              </a:spcBef>
              <a:buNone/>
            </a:pPr>
            <a:endParaRPr b="0" lang="da-DK" sz="1800" strike="noStrike" u="none">
              <a:solidFill>
                <a:schemeClr val="lt1"/>
              </a:solidFill>
              <a:effectLst/>
              <a:uFillTx/>
              <a:latin typeface="Latin Modern Roman Demi"/>
            </a:endParaRPr>
          </a:p>
        </p:txBody>
      </p:sp>
      <p:pic>
        <p:nvPicPr>
          <p:cNvPr id="188" name="Picture 2" descr="Causes of Acute Kidney Injury ( AKI ) - Prerenal, Renal, ... | GrepMed"/>
          <p:cNvPicPr/>
          <p:nvPr/>
        </p:nvPicPr>
        <p:blipFill>
          <a:blip r:embed="rId1"/>
          <a:stretch/>
        </p:blipFill>
        <p:spPr>
          <a:xfrm>
            <a:off x="3620160" y="0"/>
            <a:ext cx="4951080" cy="6857640"/>
          </a:xfrm>
          <a:prstGeom prst="rect">
            <a:avLst/>
          </a:prstGeom>
          <a:noFill/>
          <a:ln w="0">
            <a:noFill/>
          </a:ln>
        </p:spPr>
      </p:pic>
      <p:sp>
        <p:nvSpPr>
          <p:cNvPr id="189" name="Rounded Rectangle 6"/>
          <p:cNvSpPr/>
          <p:nvPr/>
        </p:nvSpPr>
        <p:spPr>
          <a:xfrm>
            <a:off x="3903480" y="1629360"/>
            <a:ext cx="1011240" cy="369360"/>
          </a:xfrm>
          <a:prstGeom prst="roundRect">
            <a:avLst>
              <a:gd name="adj" fmla="val 16667"/>
            </a:avLst>
          </a:prstGeom>
          <a:noFill/>
          <a:ln w="76200">
            <a:solidFill>
              <a:srgbClr val="ff0000"/>
            </a:solidFill>
            <a:round/>
          </a:ln>
        </p:spPr>
        <p:style>
          <a:lnRef idx="0"/>
          <a:fillRef idx="0"/>
          <a:effectRef idx="0"/>
          <a:fontRef idx="minor"/>
        </p:style>
        <p:txBody>
          <a:bodyPr lIns="0" rIns="0" tIns="0" bIns="0" anchor="b">
            <a:normAutofit/>
          </a:bodyPr>
          <a:p>
            <a:pPr defTabSz="914400">
              <a:lnSpc>
                <a:spcPct val="90000"/>
              </a:lnSpc>
            </a:pPr>
            <a:endParaRPr b="0" lang="en-DK" sz="1800" strike="noStrike" u="none">
              <a:ln>
                <a:solidFill>
                  <a:schemeClr val="accent5"/>
                </a:solidFill>
              </a:ln>
              <a:solidFill>
                <a:srgbClr val="ffffff"/>
              </a:solidFill>
              <a:effectLst/>
              <a:uFillTx/>
              <a:latin typeface="Arial Black"/>
            </a:endParaRPr>
          </a:p>
        </p:txBody>
      </p:sp>
      <p:sp>
        <p:nvSpPr>
          <p:cNvPr id="190" name="Rounded Rectangle 7"/>
          <p:cNvSpPr/>
          <p:nvPr/>
        </p:nvSpPr>
        <p:spPr>
          <a:xfrm>
            <a:off x="5153760" y="958680"/>
            <a:ext cx="930600" cy="2208240"/>
          </a:xfrm>
          <a:prstGeom prst="roundRect">
            <a:avLst>
              <a:gd name="adj" fmla="val 16667"/>
            </a:avLst>
          </a:prstGeom>
          <a:noFill/>
          <a:ln w="76200">
            <a:solidFill>
              <a:srgbClr val="0070c0"/>
            </a:solidFill>
            <a:round/>
          </a:ln>
        </p:spPr>
        <p:style>
          <a:lnRef idx="0"/>
          <a:fillRef idx="0"/>
          <a:effectRef idx="0"/>
          <a:fontRef idx="minor"/>
        </p:style>
        <p:txBody>
          <a:bodyPr lIns="0" rIns="0" tIns="0" bIns="0" anchor="b">
            <a:normAutofit/>
          </a:bodyPr>
          <a:p>
            <a:pPr defTabSz="914400">
              <a:lnSpc>
                <a:spcPct val="90000"/>
              </a:lnSpc>
            </a:pPr>
            <a:endParaRPr b="0" lang="en-DK" sz="1800" strike="noStrike" u="none">
              <a:ln>
                <a:solidFill>
                  <a:schemeClr val="accent5"/>
                </a:solidFill>
              </a:ln>
              <a:solidFill>
                <a:srgbClr val="ffffff"/>
              </a:solidFill>
              <a:effectLst/>
              <a:uFillTx/>
              <a:latin typeface="Arial Black"/>
            </a:endParaRPr>
          </a:p>
        </p:txBody>
      </p:sp>
      <p:sp>
        <p:nvSpPr>
          <p:cNvPr id="191" name="Rounded Rectangle 8"/>
          <p:cNvSpPr/>
          <p:nvPr/>
        </p:nvSpPr>
        <p:spPr>
          <a:xfrm>
            <a:off x="3903480" y="2206800"/>
            <a:ext cx="1133280" cy="4170240"/>
          </a:xfrm>
          <a:prstGeom prst="roundRect">
            <a:avLst>
              <a:gd name="adj" fmla="val 16667"/>
            </a:avLst>
          </a:prstGeom>
          <a:noFill/>
          <a:ln w="76200">
            <a:solidFill>
              <a:srgbClr val="ffc000"/>
            </a:solidFill>
            <a:round/>
          </a:ln>
        </p:spPr>
        <p:style>
          <a:lnRef idx="0"/>
          <a:fillRef idx="0"/>
          <a:effectRef idx="0"/>
          <a:fontRef idx="minor"/>
        </p:style>
        <p:txBody>
          <a:bodyPr lIns="0" rIns="0" tIns="0" bIns="0" anchor="b">
            <a:normAutofit/>
          </a:bodyPr>
          <a:p>
            <a:pPr defTabSz="914400">
              <a:lnSpc>
                <a:spcPct val="90000"/>
              </a:lnSpc>
            </a:pPr>
            <a:endParaRPr b="0" lang="en-DK" sz="1800" strike="noStrike" u="none">
              <a:ln>
                <a:solidFill>
                  <a:schemeClr val="accent5"/>
                </a:solidFill>
              </a:ln>
              <a:solidFill>
                <a:srgbClr val="ffffff"/>
              </a:solidFill>
              <a:effectLst/>
              <a:uFillTx/>
              <a:latin typeface="Arial Black"/>
            </a:endParaRPr>
          </a:p>
        </p:txBody>
      </p:sp>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2024973C-FEA7-410E-8CFE-EE4A3CED4E1F}" type="slidenum">
              <a:t>17</a:t>
            </a:fld>
          </a:p>
        </p:txBody>
      </p:sp>
      <p:sp>
        <p:nvSpPr>
          <p:cNvPr id="6" name="PlaceHolder 5"/>
          <p:cNvSpPr>
            <a:spLocks noGrp="1"/>
          </p:cNvSpPr>
          <p:nvPr>
            <p:ph type="dt" idx="1"/>
          </p:nvPr>
        </p:nvSpPr>
        <p:spPr/>
        <p:txBody>
          <a:bodyPr/>
          <a:p>
            <a:fld id="{494FE1B2-7B0D-442F-BBE7-EF869AD0F6FA}" type="datetime1">
              <a:rPr lang="en-DK"/>
              <a:t>2025-12-09</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Akut nyresvigt</a:t>
            </a:r>
            <a:endParaRPr b="0" lang="da-DK" sz="2600" strike="noStrike" u="none">
              <a:solidFill>
                <a:schemeClr val="dk1"/>
              </a:solidFill>
              <a:effectLst/>
              <a:uFillTx/>
              <a:latin typeface="Arial"/>
            </a:endParaRPr>
          </a:p>
        </p:txBody>
      </p:sp>
      <p:sp>
        <p:nvSpPr>
          <p:cNvPr id="193"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194" name="PlaceHolder 3"/>
          <p:cNvSpPr>
            <a:spLocks noGrp="1"/>
          </p:cNvSpPr>
          <p:nvPr>
            <p:ph/>
          </p:nvPr>
        </p:nvSpPr>
        <p:spPr>
          <a:xfrm>
            <a:off x="325080" y="560880"/>
            <a:ext cx="745884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Latin Modern Roman Demi"/>
              </a:rPr>
              <a:t>Symptomer og kliniske fund </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Afhænger af den tilgrundliggende årsag til nyresvigtet</a:t>
            </a:r>
            <a:r>
              <a:rPr b="0" lang="en-US" sz="1800" strike="noStrike" u="none">
                <a:solidFill>
                  <a:schemeClr val="lt1"/>
                </a:solidFill>
                <a:effectLst/>
                <a:uFillTx/>
                <a:latin typeface="Latin Modern Roman Demi"/>
              </a:rPr>
              <a:t>. Ex. symptomer på gastroenteritis el sepsis</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Uræmi </a:t>
            </a:r>
            <a:r>
              <a:rPr b="0" lang="da-DK" sz="1800" strike="noStrike" u="none">
                <a:solidFill>
                  <a:schemeClr val="lt1"/>
                </a:solidFill>
                <a:effectLst/>
                <a:uFillTx/>
                <a:latin typeface="Latin Modern Roman Demi"/>
              </a:rPr>
              <a:t>= uspecifikke symptomer ifa.: </a:t>
            </a:r>
            <a:endParaRPr b="0" lang="da-DK" sz="18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Træthed </a:t>
            </a:r>
            <a:endParaRPr b="0" lang="da-DK" sz="16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Nedsat appetit</a:t>
            </a:r>
            <a:endParaRPr b="0" lang="da-DK" sz="16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Hovedpine</a:t>
            </a:r>
            <a:endParaRPr b="0" lang="da-DK" sz="16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Kvalme, opkast</a:t>
            </a:r>
            <a:endParaRPr b="0" lang="da-DK" sz="16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Hudkløe </a:t>
            </a:r>
            <a:endParaRPr b="0" lang="da-DK" sz="16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Hyperkaliæmi = arytmi </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en-US" sz="1800" strike="noStrike" u="none">
                <a:solidFill>
                  <a:srgbClr val="ff0000"/>
                </a:solidFill>
                <a:effectLst/>
                <a:uFillTx/>
                <a:latin typeface="Latin Modern Roman Demi"/>
              </a:rPr>
              <a:t>Overhydrering --&gt; </a:t>
            </a:r>
            <a:r>
              <a:rPr b="0" lang="da-DK" sz="1800" strike="noStrike" u="none">
                <a:solidFill>
                  <a:srgbClr val="ff0000"/>
                </a:solidFill>
                <a:effectLst/>
                <a:uFillTx/>
                <a:latin typeface="Latin Modern Roman Demi"/>
              </a:rPr>
              <a:t>Ødemer (Nyopståede)</a:t>
            </a:r>
            <a:r>
              <a:rPr b="0" lang="en-US" sz="1800" strike="noStrike" u="none">
                <a:solidFill>
                  <a:srgbClr val="ff0000"/>
                </a:solidFill>
                <a:effectLst/>
                <a:uFillTx/>
                <a:latin typeface="Latin Modern Roman Demi"/>
              </a:rPr>
              <a:t>.</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Oliguri (nedsat urinproduktion)</a:t>
            </a:r>
            <a:endParaRPr b="0" lang="da-DK" sz="18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195" name="Billede 3" descr=""/>
          <p:cNvPicPr/>
          <p:nvPr/>
        </p:nvPicPr>
        <p:blipFill>
          <a:blip r:embed="rId1"/>
          <a:stretch/>
        </p:blipFill>
        <p:spPr>
          <a:xfrm>
            <a:off x="8067600" y="639360"/>
            <a:ext cx="3828600" cy="574308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960FDA6A-6286-4465-A9D6-5F073A937F61}" type="slidenum">
              <a:t>18</a:t>
            </a:fld>
          </a:p>
        </p:txBody>
      </p:sp>
      <p:sp>
        <p:nvSpPr>
          <p:cNvPr id="7" name="PlaceHolder 6"/>
          <p:cNvSpPr>
            <a:spLocks noGrp="1"/>
          </p:cNvSpPr>
          <p:nvPr>
            <p:ph type="dt" idx="1"/>
          </p:nvPr>
        </p:nvSpPr>
        <p:spPr/>
        <p:txBody>
          <a:bodyPr/>
          <a:p>
            <a:fld id="{EED29707-B403-4E8A-88AA-8A8448C1DC95}" type="datetime1">
              <a:rPr lang="en-DK"/>
              <a:t>2025-12-09</a:t>
            </a:fld>
          </a:p>
        </p:txBody>
      </p:sp>
    </p:spTree>
  </p:cSld>
  <mc:AlternateContent>
    <mc:Choice Requires="p14">
      <p:transition spd="slow" p14:dur="2000"/>
    </mc:Choice>
    <mc:Fallback>
      <p:transition spd="slow"/>
    </mc:Fallback>
  </mc:AlternateContent>
  <p:timing>
    <p:tnLst>
      <p:par>
        <p:cTn id="227" dur="indefinite" restart="never" nodeType="tmRoot">
          <p:childTnLst>
            <p:seq>
              <p:cTn id="228" dur="indefinite" nodeType="mainSeq">
                <p:childTnLst>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194">
                                            <p:txEl>
                                              <p:pRg st="2" end="2"/>
                                            </p:txEl>
                                          </p:spTgt>
                                        </p:tgtEl>
                                        <p:attrNameLst>
                                          <p:attrName>style.visibility</p:attrName>
                                        </p:attrNameLst>
                                      </p:cBhvr>
                                      <p:to>
                                        <p:strVal val="visible"/>
                                      </p:to>
                                    </p:set>
                                  </p:childTnLst>
                                </p:cTn>
                              </p:par>
                              <p:par>
                                <p:cTn id="233" nodeType="withEffect" fill="hold" presetClass="entr" presetID="1">
                                  <p:stCondLst>
                                    <p:cond delay="0"/>
                                  </p:stCondLst>
                                  <p:childTnLst>
                                    <p:set>
                                      <p:cBhvr>
                                        <p:cTn id="234" dur="1" fill="hold">
                                          <p:stCondLst>
                                            <p:cond delay="0"/>
                                          </p:stCondLst>
                                        </p:cTn>
                                        <p:tgtEl>
                                          <p:spTgt spid="194">
                                            <p:txEl>
                                              <p:pRg st="3" end="3"/>
                                            </p:txEl>
                                          </p:spTgt>
                                        </p:tgtEl>
                                        <p:attrNameLst>
                                          <p:attrName>style.visibility</p:attrName>
                                        </p:attrNameLst>
                                      </p:cBhvr>
                                      <p:to>
                                        <p:strVal val="visible"/>
                                      </p:to>
                                    </p:set>
                                  </p:childTnLst>
                                </p:cTn>
                              </p:par>
                              <p:par>
                                <p:cTn id="235" nodeType="withEffect" fill="hold" presetClass="entr" presetID="1">
                                  <p:stCondLst>
                                    <p:cond delay="0"/>
                                  </p:stCondLst>
                                  <p:childTnLst>
                                    <p:set>
                                      <p:cBhvr>
                                        <p:cTn id="236" dur="1" fill="hold">
                                          <p:stCondLst>
                                            <p:cond delay="0"/>
                                          </p:stCondLst>
                                        </p:cTn>
                                        <p:tgtEl>
                                          <p:spTgt spid="194">
                                            <p:txEl>
                                              <p:pRg st="4" end="4"/>
                                            </p:txEl>
                                          </p:spTgt>
                                        </p:tgtEl>
                                        <p:attrNameLst>
                                          <p:attrName>style.visibility</p:attrName>
                                        </p:attrNameLst>
                                      </p:cBhvr>
                                      <p:to>
                                        <p:strVal val="visible"/>
                                      </p:to>
                                    </p:set>
                                  </p:childTnLst>
                                </p:cTn>
                              </p:par>
                              <p:par>
                                <p:cTn id="237" nodeType="withEffect" fill="hold" presetClass="entr" presetID="1">
                                  <p:stCondLst>
                                    <p:cond delay="0"/>
                                  </p:stCondLst>
                                  <p:childTnLst>
                                    <p:set>
                                      <p:cBhvr>
                                        <p:cTn id="238" dur="1" fill="hold">
                                          <p:stCondLst>
                                            <p:cond delay="0"/>
                                          </p:stCondLst>
                                        </p:cTn>
                                        <p:tgtEl>
                                          <p:spTgt spid="194">
                                            <p:txEl>
                                              <p:pRg st="5" end="5"/>
                                            </p:txEl>
                                          </p:spTgt>
                                        </p:tgtEl>
                                        <p:attrNameLst>
                                          <p:attrName>style.visibility</p:attrName>
                                        </p:attrNameLst>
                                      </p:cBhvr>
                                      <p:to>
                                        <p:strVal val="visible"/>
                                      </p:to>
                                    </p:set>
                                  </p:childTnLst>
                                </p:cTn>
                              </p:par>
                              <p:par>
                                <p:cTn id="239" nodeType="withEffect" fill="hold" presetClass="entr" presetID="1">
                                  <p:stCondLst>
                                    <p:cond delay="0"/>
                                  </p:stCondLst>
                                  <p:childTnLst>
                                    <p:set>
                                      <p:cBhvr>
                                        <p:cTn id="240" dur="1" fill="hold">
                                          <p:stCondLst>
                                            <p:cond delay="0"/>
                                          </p:stCondLst>
                                        </p:cTn>
                                        <p:tgtEl>
                                          <p:spTgt spid="194">
                                            <p:txEl>
                                              <p:pRg st="6" end="6"/>
                                            </p:txEl>
                                          </p:spTgt>
                                        </p:tgtEl>
                                        <p:attrNameLst>
                                          <p:attrName>style.visibility</p:attrName>
                                        </p:attrNameLst>
                                      </p:cBhvr>
                                      <p:to>
                                        <p:strVal val="visible"/>
                                      </p:to>
                                    </p:set>
                                  </p:childTnLst>
                                </p:cTn>
                              </p:par>
                              <p:par>
                                <p:cTn id="241" nodeType="withEffect" fill="hold" presetClass="entr" presetID="1">
                                  <p:stCondLst>
                                    <p:cond delay="0"/>
                                  </p:stCondLst>
                                  <p:childTnLst>
                                    <p:set>
                                      <p:cBhvr>
                                        <p:cTn id="242" dur="1" fill="hold">
                                          <p:stCondLst>
                                            <p:cond delay="0"/>
                                          </p:stCondLst>
                                        </p:cTn>
                                        <p:tgtEl>
                                          <p:spTgt spid="194">
                                            <p:txEl>
                                              <p:pRg st="7" end="7"/>
                                            </p:txEl>
                                          </p:spTgt>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194">
                                            <p:txEl>
                                              <p:pRg st="8" end="8"/>
                                            </p:txEl>
                                          </p:spTgt>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
                                  <p:stCondLst>
                                    <p:cond delay="0"/>
                                  </p:stCondLst>
                                  <p:childTnLst>
                                    <p:set>
                                      <p:cBhvr>
                                        <p:cTn id="250" dur="1" fill="hold">
                                          <p:stCondLst>
                                            <p:cond delay="0"/>
                                          </p:stCondLst>
                                        </p:cTn>
                                        <p:tgtEl>
                                          <p:spTgt spid="194">
                                            <p:txEl>
                                              <p:pRg st="9" end="9"/>
                                            </p:txEl>
                                          </p:spTgt>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194">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solidFill>
                  <a:srgbClr val="ffffff">
                    <a:alpha val="30000"/>
                  </a:srgbClr>
                </a:solidFill>
                <a:effectLst/>
                <a:uFillTx/>
                <a:latin typeface="Arial Black"/>
              </a:rPr>
              <a:t>Akut nyresvigt</a:t>
            </a:r>
            <a:r>
              <a:rPr b="0" lang="en-US" sz="2600" strike="noStrike" u="none">
                <a:solidFill>
                  <a:srgbClr val="ffffff">
                    <a:alpha val="30000"/>
                  </a:srgbClr>
                </a:solidFill>
                <a:effectLst/>
                <a:uFillTx/>
                <a:latin typeface="Arial Black"/>
              </a:rPr>
              <a:t>:</a:t>
            </a:r>
            <a:endParaRPr b="0" lang="da-DK" sz="2600" strike="noStrike" u="none">
              <a:solidFill>
                <a:schemeClr val="dk1"/>
              </a:solidFill>
              <a:effectLst/>
              <a:uFillTx/>
              <a:latin typeface="Arial"/>
            </a:endParaRPr>
          </a:p>
        </p:txBody>
      </p:sp>
      <p:sp>
        <p:nvSpPr>
          <p:cNvPr id="197" name="PlaceHolder 2"/>
          <p:cNvSpPr>
            <a:spLocks noGrp="1"/>
          </p:cNvSpPr>
          <p:nvPr>
            <p:ph type="subTitle"/>
          </p:nvPr>
        </p:nvSpPr>
        <p:spPr>
          <a:xfrm>
            <a:off x="3262680" y="177120"/>
            <a:ext cx="6422040" cy="3589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en-US" sz="2600" strike="noStrike" u="none">
                <a:ln>
                  <a:solidFill>
                    <a:schemeClr val="accent5"/>
                  </a:solidFill>
                </a:ln>
                <a:solidFill>
                  <a:srgbClr val="ffffff"/>
                </a:solidFill>
                <a:effectLst/>
                <a:uFillTx/>
                <a:latin typeface="Arial Black"/>
              </a:rPr>
              <a:t>Patogenese</a:t>
            </a:r>
            <a:endParaRPr b="0" lang="en-DK" sz="2600" strike="noStrike" u="none">
              <a:solidFill>
                <a:srgbClr val="ffffff"/>
              </a:solidFill>
              <a:effectLst/>
              <a:uFillTx/>
              <a:latin typeface="Arial"/>
            </a:endParaRPr>
          </a:p>
        </p:txBody>
      </p:sp>
      <p:sp>
        <p:nvSpPr>
          <p:cNvPr id="198" name="PlaceHolder 3"/>
          <p:cNvSpPr>
            <a:spLocks noGrp="1"/>
          </p:cNvSpPr>
          <p:nvPr>
            <p:ph/>
          </p:nvPr>
        </p:nvSpPr>
        <p:spPr>
          <a:xfrm>
            <a:off x="324360" y="561960"/>
            <a:ext cx="5744520" cy="5895720"/>
          </a:xfrm>
          <a:prstGeom prst="rect">
            <a:avLst/>
          </a:prstGeom>
          <a:noFill/>
          <a:ln w="0">
            <a:noFill/>
          </a:ln>
        </p:spPr>
        <p:txBody>
          <a:bodyPr lIns="0" rIns="0" tIns="0" bIns="0" anchor="t">
            <a:noAutofit/>
          </a:bodyPr>
          <a:p>
            <a:pPr marL="457200" indent="-457200" defTabSz="914400">
              <a:lnSpc>
                <a:spcPct val="150000"/>
              </a:lnSpc>
              <a:spcBef>
                <a:spcPts val="1001"/>
              </a:spcBef>
              <a:buClr>
                <a:srgbClr val="ffffff"/>
              </a:buClr>
              <a:buFont typeface="Arial"/>
              <a:buAutoNum type="arabicPeriod"/>
            </a:pPr>
            <a:r>
              <a:rPr b="0" lang="da-DK" sz="2000" strike="noStrike" u="none">
                <a:solidFill>
                  <a:schemeClr val="lt1"/>
                </a:solidFill>
                <a:effectLst/>
                <a:uFillTx/>
                <a:latin typeface="Latin Modern Roman Demi"/>
              </a:rPr>
              <a:t>Væske- og elektrolytforstyrrelser:</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Ophobning af væske i kroppen → lungeødem og hjertesvigt</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Hyperkaliæmi → risiko for livstruende hjertearytmier</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Forstyrrelse i syre-base balancen → metabolisk acidose -&gt; nedsat enzymfunktion, denaturerering, påvirker stort set alle biokemiske processer i kroppen.</a:t>
            </a:r>
            <a:endParaRPr b="0" lang="da-DK" sz="1800" strike="noStrike" u="none">
              <a:solidFill>
                <a:schemeClr val="lt1"/>
              </a:solidFill>
              <a:effectLst/>
              <a:uFillTx/>
              <a:latin typeface="Latin Modern Roman Demi"/>
            </a:endParaRPr>
          </a:p>
          <a:p>
            <a:pPr marL="343080" indent="-343080" defTabSz="914400">
              <a:lnSpc>
                <a:spcPct val="120000"/>
              </a:lnSpc>
              <a:spcBef>
                <a:spcPts val="1001"/>
              </a:spcBef>
              <a:buClr>
                <a:srgbClr val="ffffff"/>
              </a:buClr>
              <a:buFont typeface="Arial"/>
              <a:buAutoNum type="arabicPeriod"/>
            </a:pPr>
            <a:r>
              <a:rPr b="0" lang="da-DK" sz="2000" strike="noStrike" u="none">
                <a:solidFill>
                  <a:schemeClr val="lt1"/>
                </a:solidFill>
                <a:effectLst/>
                <a:uFillTx/>
                <a:latin typeface="Latin Modern Roman Demi"/>
              </a:rPr>
              <a:t>Ophobning af affaldsstoffer (uræmi):</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Urinstof og andre kvælstofholdige affaldsstoffer → påvirker hjerne og nervesystem</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Påvirker blodets koagulation → øget blødningstendens</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Påvirker immunsystemet → øget infektionsrisiko</a:t>
            </a:r>
            <a:endParaRPr b="0" lang="da-DK" sz="1800" strike="noStrike" u="none">
              <a:solidFill>
                <a:schemeClr val="lt1"/>
              </a:solidFill>
              <a:effectLst/>
              <a:uFillTx/>
              <a:latin typeface="Latin Modern Roman Demi"/>
            </a:endParaRPr>
          </a:p>
        </p:txBody>
      </p:sp>
      <p:sp>
        <p:nvSpPr>
          <p:cNvPr id="199" name="Pladsholder til indhold 2"/>
          <p:cNvSpPr/>
          <p:nvPr/>
        </p:nvSpPr>
        <p:spPr>
          <a:xfrm>
            <a:off x="6240240" y="590400"/>
            <a:ext cx="5768640" cy="5892480"/>
          </a:xfrm>
          <a:prstGeom prst="rect">
            <a:avLst/>
          </a:prstGeom>
          <a:noFill/>
          <a:ln w="0">
            <a:noFill/>
          </a:ln>
        </p:spPr>
        <p:style>
          <a:lnRef idx="0"/>
          <a:fillRef idx="0"/>
          <a:effectRef idx="0"/>
          <a:fontRef idx="minor"/>
        </p:style>
        <p:txBody>
          <a:bodyPr lIns="0" rIns="0" tIns="0" bIns="0" anchor="t">
            <a:normAutofit/>
          </a:bodyPr>
          <a:p>
            <a:pPr marL="343080" indent="-343080" defTabSz="914400">
              <a:lnSpc>
                <a:spcPct val="120000"/>
              </a:lnSpc>
              <a:spcBef>
                <a:spcPts val="1001"/>
              </a:spcBef>
              <a:buClr>
                <a:srgbClr val="ffffff"/>
              </a:buClr>
              <a:buFont typeface="Arial Black"/>
              <a:buAutoNum type="arabicPeriod" startAt="3"/>
            </a:pPr>
            <a:r>
              <a:rPr b="0" lang="da-DK" sz="2000" strike="noStrike" u="none">
                <a:solidFill>
                  <a:schemeClr val="lt1"/>
                </a:solidFill>
                <a:effectLst/>
                <a:uFillTx/>
                <a:latin typeface="Latin Modern Roman Demi"/>
              </a:rPr>
              <a:t>Hormonelle forstyrrelser:</a:t>
            </a:r>
            <a:endParaRPr b="0" lang="en-DK" sz="2000" strike="noStrike" u="none">
              <a:solidFill>
                <a:srgbClr val="ffffff"/>
              </a:solidFill>
              <a:effectLst/>
              <a:uFillTx/>
              <a:latin typeface="Arial"/>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Nedsat EPO-produktion → anæmi</a:t>
            </a:r>
            <a:endParaRPr b="0" lang="en-DK" sz="1800" strike="noStrike" u="none">
              <a:solidFill>
                <a:srgbClr val="ffffff"/>
              </a:solidFill>
              <a:effectLst/>
              <a:uFillTx/>
              <a:latin typeface="Arial"/>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Forstyrret calcium-fosfat balance → påvirker knoglevæv og bløddelsforkalkninger</a:t>
            </a:r>
            <a:endParaRPr b="0" lang="en-DK" sz="1800" strike="noStrike" u="none">
              <a:solidFill>
                <a:srgbClr val="ffffff"/>
              </a:solidFill>
              <a:effectLst/>
              <a:uFillTx/>
              <a:latin typeface="Arial"/>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Påvirket D-vitamin omsætning</a:t>
            </a:r>
            <a:endParaRPr b="0" lang="en-DK" sz="1800" strike="noStrike" u="none">
              <a:solidFill>
                <a:srgbClr val="ffffff"/>
              </a:solidFill>
              <a:effectLst/>
              <a:uFillTx/>
              <a:latin typeface="Arial"/>
            </a:endParaRPr>
          </a:p>
          <a:p>
            <a:pPr marL="343080" indent="-343080" defTabSz="914400">
              <a:lnSpc>
                <a:spcPct val="120000"/>
              </a:lnSpc>
              <a:spcBef>
                <a:spcPts val="1001"/>
              </a:spcBef>
              <a:buClr>
                <a:srgbClr val="ffffff"/>
              </a:buClr>
              <a:buFont typeface="Arial Black"/>
              <a:buAutoNum type="arabicPeriod" startAt="4"/>
            </a:pPr>
            <a:r>
              <a:rPr b="0" lang="da-DK" sz="2000" strike="noStrike" u="none">
                <a:solidFill>
                  <a:schemeClr val="lt1"/>
                </a:solidFill>
                <a:effectLst/>
                <a:uFillTx/>
                <a:latin typeface="Latin Modern Roman Demi"/>
              </a:rPr>
              <a:t>Kredsløbspåvirkning:</a:t>
            </a:r>
            <a:endParaRPr b="0" lang="en-DK" sz="2000" strike="noStrike" u="none">
              <a:solidFill>
                <a:srgbClr val="ffffff"/>
              </a:solidFill>
              <a:effectLst/>
              <a:uFillTx/>
              <a:latin typeface="Arial"/>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Væskeophobning → hypertension</a:t>
            </a:r>
            <a:endParaRPr b="0" lang="en-DK" sz="1800" strike="noStrike" u="none">
              <a:solidFill>
                <a:srgbClr val="ffffff"/>
              </a:solidFill>
              <a:effectLst/>
              <a:uFillTx/>
              <a:latin typeface="Arial"/>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Elektrolytforstyrrelser → hjertearytmier</a:t>
            </a:r>
            <a:endParaRPr b="0" lang="en-DK" sz="1800" strike="noStrike" u="none">
              <a:solidFill>
                <a:srgbClr val="ffffff"/>
              </a:solidFill>
              <a:effectLst/>
              <a:uFillTx/>
              <a:latin typeface="Arial"/>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Acidose → nedsat kardiel kontraktilitet</a:t>
            </a:r>
            <a:endParaRPr b="0" lang="en-DK" sz="1800" strike="noStrike" u="none">
              <a:solidFill>
                <a:srgbClr val="ffffff"/>
              </a:solidFill>
              <a:effectLst/>
              <a:uFillTx/>
              <a:latin typeface="Arial"/>
            </a:endParaRPr>
          </a:p>
          <a:p>
            <a:pPr defTabSz="914400">
              <a:lnSpc>
                <a:spcPct val="120000"/>
              </a:lnSpc>
              <a:spcBef>
                <a:spcPts val="499"/>
              </a:spcBef>
            </a:pPr>
            <a:endParaRPr b="0" lang="en-DK" sz="1800" strike="noStrike" u="none">
              <a:solidFill>
                <a:srgbClr val="ffffff"/>
              </a:solidFill>
              <a:effectLst/>
              <a:uFillTx/>
              <a:latin typeface="Arial"/>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Uden behandling vil disse forstyrrelser forstærke hinanden i en ond cirkel der ultimativt fører til multiorgansvigt og død.</a:t>
            </a:r>
            <a:endParaRPr b="0" lang="en-DK" sz="2000" strike="noStrike" u="none">
              <a:solidFill>
                <a:srgbClr val="ffffff"/>
              </a:solidFill>
              <a:effectLst/>
              <a:uFillTx/>
              <a:latin typeface="Arial"/>
            </a:endParaRPr>
          </a:p>
          <a:p>
            <a:pPr defTabSz="914400">
              <a:lnSpc>
                <a:spcPct val="120000"/>
              </a:lnSpc>
              <a:spcBef>
                <a:spcPts val="1001"/>
              </a:spcBef>
            </a:pPr>
            <a:endParaRPr b="0" lang="en-DK" sz="2000" strike="noStrike" u="none">
              <a:solidFill>
                <a:srgbClr val="ffffff"/>
              </a:solidFill>
              <a:effectLst/>
              <a:uFillTx/>
              <a:latin typeface="Arial"/>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63E44F7B-9A18-4E1F-A898-0D6AB8B79E12}" type="slidenum">
              <a:t>19</a:t>
            </a:fld>
          </a:p>
        </p:txBody>
      </p:sp>
      <p:sp>
        <p:nvSpPr>
          <p:cNvPr id="7" name="PlaceHolder 6"/>
          <p:cNvSpPr>
            <a:spLocks noGrp="1"/>
          </p:cNvSpPr>
          <p:nvPr>
            <p:ph type="dt" idx="1"/>
          </p:nvPr>
        </p:nvSpPr>
        <p:spPr/>
        <p:txBody>
          <a:bodyPr/>
          <a:p>
            <a:fld id="{C39170FF-06CB-47F6-863D-961C6632E8B3}" type="datetime1">
              <a:rPr lang="en-DK"/>
              <a:t>2025-12-09</a:t>
            </a:fld>
          </a:p>
        </p:txBody>
      </p:sp>
    </p:spTree>
  </p:cSld>
  <mc:AlternateContent>
    <mc:Choice Requires="p14">
      <p:transition spd="slow" p14:dur="2000"/>
    </mc:Choice>
    <mc:Fallback>
      <p:transition spd="slow"/>
    </mc:Fallback>
  </mc:AlternateContent>
  <p:timing>
    <p:tnLst>
      <p:par>
        <p:cTn id="255" dur="indefinite" restart="never" nodeType="tmRoot">
          <p:childTnLst>
            <p:seq>
              <p:cTn id="256" dur="indefinite" nodeType="mainSeq">
                <p:childTnLst>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198">
                                            <p:txEl>
                                              <p:pRg st="0" end="0"/>
                                            </p:txEl>
                                          </p:spTgt>
                                        </p:tgtEl>
                                        <p:attrNameLst>
                                          <p:attrName>style.visibility</p:attrName>
                                        </p:attrNameLst>
                                      </p:cBhvr>
                                      <p:to>
                                        <p:strVal val="visible"/>
                                      </p:to>
                                    </p:set>
                                  </p:childTnLst>
                                </p:cTn>
                              </p:par>
                              <p:par>
                                <p:cTn id="261" nodeType="withEffect" fill="hold" presetClass="entr" presetID="1">
                                  <p:stCondLst>
                                    <p:cond delay="0"/>
                                  </p:stCondLst>
                                  <p:childTnLst>
                                    <p:set>
                                      <p:cBhvr>
                                        <p:cTn id="262" dur="1" fill="hold">
                                          <p:stCondLst>
                                            <p:cond delay="0"/>
                                          </p:stCondLst>
                                        </p:cTn>
                                        <p:tgtEl>
                                          <p:spTgt spid="198">
                                            <p:txEl>
                                              <p:pRg st="1" end="1"/>
                                            </p:txEl>
                                          </p:spTgt>
                                        </p:tgtEl>
                                        <p:attrNameLst>
                                          <p:attrName>style.visibility</p:attrName>
                                        </p:attrNameLst>
                                      </p:cBhvr>
                                      <p:to>
                                        <p:strVal val="visible"/>
                                      </p:to>
                                    </p:set>
                                  </p:childTnLst>
                                </p:cTn>
                              </p:par>
                              <p:par>
                                <p:cTn id="263" nodeType="withEffect" fill="hold" presetClass="entr" presetID="1">
                                  <p:stCondLst>
                                    <p:cond delay="0"/>
                                  </p:stCondLst>
                                  <p:childTnLst>
                                    <p:set>
                                      <p:cBhvr>
                                        <p:cTn id="264" dur="1" fill="hold">
                                          <p:stCondLst>
                                            <p:cond delay="0"/>
                                          </p:stCondLst>
                                        </p:cTn>
                                        <p:tgtEl>
                                          <p:spTgt spid="198">
                                            <p:txEl>
                                              <p:pRg st="2" end="2"/>
                                            </p:txEl>
                                          </p:spTgt>
                                        </p:tgtEl>
                                        <p:attrNameLst>
                                          <p:attrName>style.visibility</p:attrName>
                                        </p:attrNameLst>
                                      </p:cBhvr>
                                      <p:to>
                                        <p:strVal val="visible"/>
                                      </p:to>
                                    </p:set>
                                  </p:childTnLst>
                                </p:cTn>
                              </p:par>
                              <p:par>
                                <p:cTn id="265" nodeType="withEffect" fill="hold" presetClass="entr" presetID="1">
                                  <p:stCondLst>
                                    <p:cond delay="0"/>
                                  </p:stCondLst>
                                  <p:childTnLst>
                                    <p:set>
                                      <p:cBhvr>
                                        <p:cTn id="266"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nodeType="clickEffect" fill="hold" presetClass="entr" presetID="1">
                                  <p:stCondLst>
                                    <p:cond delay="0"/>
                                  </p:stCondLst>
                                  <p:childTnLst>
                                    <p:set>
                                      <p:cBhvr>
                                        <p:cTn id="270" dur="1" fill="hold">
                                          <p:stCondLst>
                                            <p:cond delay="0"/>
                                          </p:stCondLst>
                                        </p:cTn>
                                        <p:tgtEl>
                                          <p:spTgt spid="198">
                                            <p:txEl>
                                              <p:pRg st="4" end="4"/>
                                            </p:txEl>
                                          </p:spTgt>
                                        </p:tgtEl>
                                        <p:attrNameLst>
                                          <p:attrName>style.visibility</p:attrName>
                                        </p:attrNameLst>
                                      </p:cBhvr>
                                      <p:to>
                                        <p:strVal val="visible"/>
                                      </p:to>
                                    </p:set>
                                  </p:childTnLst>
                                </p:cTn>
                              </p:par>
                              <p:par>
                                <p:cTn id="271" nodeType="withEffect" fill="hold" presetClass="entr" presetID="1">
                                  <p:stCondLst>
                                    <p:cond delay="0"/>
                                  </p:stCondLst>
                                  <p:childTnLst>
                                    <p:set>
                                      <p:cBhvr>
                                        <p:cTn id="272" dur="1" fill="hold">
                                          <p:stCondLst>
                                            <p:cond delay="0"/>
                                          </p:stCondLst>
                                        </p:cTn>
                                        <p:tgtEl>
                                          <p:spTgt spid="198">
                                            <p:txEl>
                                              <p:pRg st="5" end="5"/>
                                            </p:txEl>
                                          </p:spTgt>
                                        </p:tgtEl>
                                        <p:attrNameLst>
                                          <p:attrName>style.visibility</p:attrName>
                                        </p:attrNameLst>
                                      </p:cBhvr>
                                      <p:to>
                                        <p:strVal val="visible"/>
                                      </p:to>
                                    </p:set>
                                  </p:childTnLst>
                                </p:cTn>
                              </p:par>
                              <p:par>
                                <p:cTn id="273" nodeType="withEffect" fill="hold" presetClass="entr" presetID="1">
                                  <p:stCondLst>
                                    <p:cond delay="0"/>
                                  </p:stCondLst>
                                  <p:childTnLst>
                                    <p:set>
                                      <p:cBhvr>
                                        <p:cTn id="274" dur="1" fill="hold">
                                          <p:stCondLst>
                                            <p:cond delay="0"/>
                                          </p:stCondLst>
                                        </p:cTn>
                                        <p:tgtEl>
                                          <p:spTgt spid="198">
                                            <p:txEl>
                                              <p:pRg st="6" end="6"/>
                                            </p:txEl>
                                          </p:spTgt>
                                        </p:tgtEl>
                                        <p:attrNameLst>
                                          <p:attrName>style.visibility</p:attrName>
                                        </p:attrNameLst>
                                      </p:cBhvr>
                                      <p:to>
                                        <p:strVal val="visible"/>
                                      </p:to>
                                    </p:set>
                                  </p:childTnLst>
                                </p:cTn>
                              </p:par>
                              <p:par>
                                <p:cTn id="275" nodeType="withEffect" fill="hold" presetClass="entr" presetID="1">
                                  <p:stCondLst>
                                    <p:cond delay="0"/>
                                  </p:stCondLst>
                                  <p:childTnLst>
                                    <p:set>
                                      <p:cBhvr>
                                        <p:cTn id="276"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tgtEl>
                                          <p:spTgt spid="199">
                                            <p:txEl>
                                              <p:pRg st="0" end="0"/>
                                            </p:txEl>
                                          </p:spTgt>
                                        </p:tgtEl>
                                        <p:attrNameLst>
                                          <p:attrName>style.visibility</p:attrName>
                                        </p:attrNameLst>
                                      </p:cBhvr>
                                      <p:to>
                                        <p:strVal val="visible"/>
                                      </p:to>
                                    </p:set>
                                  </p:childTnLst>
                                </p:cTn>
                              </p:par>
                              <p:par>
                                <p:cTn id="281" nodeType="withEffect" fill="hold" presetClass="entr" presetID="1">
                                  <p:stCondLst>
                                    <p:cond delay="0"/>
                                  </p:stCondLst>
                                  <p:childTnLst>
                                    <p:set>
                                      <p:cBhvr>
                                        <p:cTn id="282" dur="1" fill="hold">
                                          <p:stCondLst>
                                            <p:cond delay="0"/>
                                          </p:stCondLst>
                                        </p:cTn>
                                        <p:tgtEl>
                                          <p:spTgt spid="199">
                                            <p:txEl>
                                              <p:pRg st="1" end="1"/>
                                            </p:txEl>
                                          </p:spTgt>
                                        </p:tgtEl>
                                        <p:attrNameLst>
                                          <p:attrName>style.visibility</p:attrName>
                                        </p:attrNameLst>
                                      </p:cBhvr>
                                      <p:to>
                                        <p:strVal val="visible"/>
                                      </p:to>
                                    </p:set>
                                  </p:childTnLst>
                                </p:cTn>
                              </p:par>
                              <p:par>
                                <p:cTn id="283" nodeType="withEffect" fill="hold" presetClass="entr" presetID="1">
                                  <p:stCondLst>
                                    <p:cond delay="0"/>
                                  </p:stCondLst>
                                  <p:childTnLst>
                                    <p:set>
                                      <p:cBhvr>
                                        <p:cTn id="284" dur="1" fill="hold">
                                          <p:stCondLst>
                                            <p:cond delay="0"/>
                                          </p:stCondLst>
                                        </p:cTn>
                                        <p:tgtEl>
                                          <p:spTgt spid="199">
                                            <p:txEl>
                                              <p:pRg st="2" end="2"/>
                                            </p:txEl>
                                          </p:spTgt>
                                        </p:tgtEl>
                                        <p:attrNameLst>
                                          <p:attrName>style.visibility</p:attrName>
                                        </p:attrNameLst>
                                      </p:cBhvr>
                                      <p:to>
                                        <p:strVal val="visible"/>
                                      </p:to>
                                    </p:set>
                                  </p:childTnLst>
                                </p:cTn>
                              </p:par>
                              <p:par>
                                <p:cTn id="285" nodeType="withEffect" fill="hold" presetClass="entr" presetID="1">
                                  <p:stCondLst>
                                    <p:cond delay="0"/>
                                  </p:stCondLst>
                                  <p:childTnLst>
                                    <p:set>
                                      <p:cBhvr>
                                        <p:cTn id="286" dur="1" fill="hold">
                                          <p:stCondLst>
                                            <p:cond delay="0"/>
                                          </p:stCondLst>
                                        </p:cTn>
                                        <p:tgtEl>
                                          <p:spTgt spid="199">
                                            <p:txEl>
                                              <p:pRg st="3" end="3"/>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199">
                                            <p:txEl>
                                              <p:pRg st="4" end="4"/>
                                            </p:txEl>
                                          </p:spTgt>
                                        </p:tgtEl>
                                        <p:attrNameLst>
                                          <p:attrName>style.visibility</p:attrName>
                                        </p:attrNameLst>
                                      </p:cBhvr>
                                      <p:to>
                                        <p:strVal val="visible"/>
                                      </p:to>
                                    </p:set>
                                  </p:childTnLst>
                                </p:cTn>
                              </p:par>
                              <p:par>
                                <p:cTn id="291" nodeType="withEffect" fill="hold" presetClass="entr" presetID="1">
                                  <p:stCondLst>
                                    <p:cond delay="0"/>
                                  </p:stCondLst>
                                  <p:childTnLst>
                                    <p:set>
                                      <p:cBhvr>
                                        <p:cTn id="292" dur="1" fill="hold">
                                          <p:stCondLst>
                                            <p:cond delay="0"/>
                                          </p:stCondLst>
                                        </p:cTn>
                                        <p:tgtEl>
                                          <p:spTgt spid="199">
                                            <p:txEl>
                                              <p:pRg st="5" end="5"/>
                                            </p:txEl>
                                          </p:spTgt>
                                        </p:tgtEl>
                                        <p:attrNameLst>
                                          <p:attrName>style.visibility</p:attrName>
                                        </p:attrNameLst>
                                      </p:cBhvr>
                                      <p:to>
                                        <p:strVal val="visible"/>
                                      </p:to>
                                    </p:set>
                                  </p:childTnLst>
                                </p:cTn>
                              </p:par>
                              <p:par>
                                <p:cTn id="293" nodeType="withEffect" fill="hold" presetClass="entr" presetID="1">
                                  <p:stCondLst>
                                    <p:cond delay="0"/>
                                  </p:stCondLst>
                                  <p:childTnLst>
                                    <p:set>
                                      <p:cBhvr>
                                        <p:cTn id="294" dur="1" fill="hold">
                                          <p:stCondLst>
                                            <p:cond delay="0"/>
                                          </p:stCondLst>
                                        </p:cTn>
                                        <p:tgtEl>
                                          <p:spTgt spid="199">
                                            <p:txEl>
                                              <p:pRg st="6" end="6"/>
                                            </p:txEl>
                                          </p:spTgt>
                                        </p:tgtEl>
                                        <p:attrNameLst>
                                          <p:attrName>style.visibility</p:attrName>
                                        </p:attrNameLst>
                                      </p:cBhvr>
                                      <p:to>
                                        <p:strVal val="visible"/>
                                      </p:to>
                                    </p:set>
                                  </p:childTnLst>
                                </p:cTn>
                              </p:par>
                              <p:par>
                                <p:cTn id="295" nodeType="withEffect" fill="hold" presetClass="entr" presetID="1">
                                  <p:stCondLst>
                                    <p:cond delay="0"/>
                                  </p:stCondLst>
                                  <p:childTnLst>
                                    <p:set>
                                      <p:cBhvr>
                                        <p:cTn id="296" dur="1" fill="hold">
                                          <p:stCondLst>
                                            <p:cond delay="0"/>
                                          </p:stCondLst>
                                        </p:cTn>
                                        <p:tgtEl>
                                          <p:spTgt spid="199">
                                            <p:txEl>
                                              <p:pRg st="7" end="7"/>
                                            </p:txEl>
                                          </p:spTgt>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nodeType="clickEffect" fill="hold" presetClass="entr" presetID="1">
                                  <p:stCondLst>
                                    <p:cond delay="0"/>
                                  </p:stCondLst>
                                  <p:childTnLst>
                                    <p:set>
                                      <p:cBhvr>
                                        <p:cTn id="300" dur="1" fill="hold">
                                          <p:stCondLst>
                                            <p:cond delay="0"/>
                                          </p:stCondLst>
                                        </p:cTn>
                                        <p:tgtEl>
                                          <p:spTgt spid="199">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Eksamensforberedelse</a:t>
            </a:r>
            <a:endParaRPr b="0" lang="da-DK" sz="4000" strike="noStrike" u="none">
              <a:solidFill>
                <a:schemeClr val="dk1"/>
              </a:solidFill>
              <a:effectLst/>
              <a:uFillTx/>
              <a:latin typeface="Arial"/>
            </a:endParaRPr>
          </a:p>
        </p:txBody>
      </p:sp>
      <p:sp>
        <p:nvSpPr>
          <p:cNvPr id="129" name="PlaceHolder 2"/>
          <p:cNvSpPr>
            <a:spLocks noGrp="1"/>
          </p:cNvSpPr>
          <p:nvPr>
            <p:ph/>
          </p:nvPr>
        </p:nvSpPr>
        <p:spPr>
          <a:xfrm>
            <a:off x="838080" y="1518120"/>
            <a:ext cx="10515240" cy="4658760"/>
          </a:xfrm>
          <a:prstGeom prst="rect">
            <a:avLst/>
          </a:prstGeom>
          <a:noFill/>
          <a:ln w="0">
            <a:noFill/>
          </a:ln>
        </p:spPr>
        <p:txBody>
          <a:bodyPr lIns="91440" rIns="91440" tIns="45720" bIns="45720" anchor="t">
            <a:noAutofit/>
          </a:bodyPr>
          <a:p>
            <a:pPr indent="0">
              <a:lnSpc>
                <a:spcPct val="100000"/>
              </a:lnSpc>
              <a:buNone/>
            </a:pPr>
            <a:r>
              <a:rPr b="0" lang="en-US" sz="2400" strike="noStrike" u="none">
                <a:solidFill>
                  <a:srgbClr val="ffffff"/>
                </a:solidFill>
                <a:effectLst/>
                <a:uFillTx/>
                <a:latin typeface="Latin Modern Roman Demi"/>
              </a:rPr>
              <a:t>Husk: Eksamen er bare endnu en dag i et langt liv.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Spørgsmål eller ting der skal uddybes? Send en mail</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Andreas.svendsen@gmal.com</a:t>
            </a: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p:txBody>
      </p:sp>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32049DFC-8C82-403B-BE69-9D23569CCEF8}" type="slidenum">
              <a:t>2</a:t>
            </a:fld>
          </a:p>
        </p:txBody>
      </p:sp>
      <p:sp>
        <p:nvSpPr>
          <p:cNvPr id="6" name="PlaceHolder 5"/>
          <p:cNvSpPr>
            <a:spLocks noGrp="1"/>
          </p:cNvSpPr>
          <p:nvPr>
            <p:ph type="dt" idx="1"/>
          </p:nvPr>
        </p:nvSpPr>
        <p:spPr/>
        <p:txBody>
          <a:bodyPr/>
          <a:p>
            <a:fld id="{49A4EA8A-9A8C-463D-9D75-979ADA13B64F}" type="datetime1">
              <a:rPr lang="en-DK"/>
              <a:t>2025-12-09</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algn="ctr"/>
            <a:endParaRPr b="0" lang="en-US" sz="2600" strike="noStrike" u="none">
              <a:ln>
                <a:solidFill>
                  <a:schemeClr val="accent5"/>
                </a:solidFill>
              </a:ln>
              <a:solidFill>
                <a:srgbClr val="ffffff"/>
              </a:solidFill>
              <a:effectLst/>
              <a:uFillTx/>
              <a:latin typeface="Arial Black"/>
            </a:endParaRPr>
          </a:p>
        </p:txBody>
      </p:sp>
      <p:sp>
        <p:nvSpPr>
          <p:cNvPr id="201" name="PlaceHolder 2"/>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Akut nyresvigt</a:t>
            </a:r>
            <a:endParaRPr b="0" lang="da-DK" sz="2600" strike="noStrike" u="none">
              <a:solidFill>
                <a:schemeClr val="dk1"/>
              </a:solidFill>
              <a:effectLst/>
              <a:uFillTx/>
              <a:latin typeface="Arial"/>
            </a:endParaRPr>
          </a:p>
        </p:txBody>
      </p:sp>
      <p:sp>
        <p:nvSpPr>
          <p:cNvPr id="202" name="PlaceHolder 3"/>
          <p:cNvSpPr>
            <a:spLocks noGrp="1"/>
          </p:cNvSpPr>
          <p:nvPr>
            <p:ph/>
          </p:nvPr>
        </p:nvSpPr>
        <p:spPr>
          <a:xfrm>
            <a:off x="325080" y="560880"/>
            <a:ext cx="5781240" cy="5892480"/>
          </a:xfrm>
          <a:prstGeom prst="rect">
            <a:avLst/>
          </a:prstGeom>
          <a:noFill/>
          <a:ln w="0">
            <a:noFill/>
          </a:ln>
        </p:spPr>
        <p:txBody>
          <a:bodyPr lIns="0" rIns="0" tIns="0" bIns="0" anchor="t">
            <a:noAutofit/>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Ubehandlet akut nyresvigt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Nedsat/ingen urinproduktion</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Vil medføre død i løbet af dage/uger</a:t>
            </a:r>
            <a:endParaRPr b="0" lang="da-DK" sz="18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Hvorfor?  </a:t>
            </a:r>
            <a:br>
              <a:rPr sz="1600"/>
            </a:br>
            <a:r>
              <a:rPr b="0" lang="da-DK" sz="1600" strike="noStrike" u="none">
                <a:solidFill>
                  <a:schemeClr val="lt1"/>
                </a:solidFill>
                <a:effectLst/>
                <a:uFillTx/>
                <a:latin typeface="Latin Modern Roman Demi"/>
              </a:rPr>
              <a:t> </a:t>
            </a:r>
            <a:endParaRPr b="0" lang="da-DK" sz="16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Dialyse kan komme på tale hvis ikke pt. retter sig</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Indikationer i skema </a:t>
            </a:r>
            <a:endParaRPr b="0" lang="da-DK" sz="1800" strike="noStrike" u="none">
              <a:solidFill>
                <a:schemeClr val="lt1"/>
              </a:solidFill>
              <a:effectLst/>
              <a:uFillTx/>
              <a:latin typeface="Latin Modern Roman Demi"/>
            </a:endParaRPr>
          </a:p>
        </p:txBody>
      </p:sp>
      <p:pic>
        <p:nvPicPr>
          <p:cNvPr id="203" name="Billede 5" descr=""/>
          <p:cNvPicPr/>
          <p:nvPr/>
        </p:nvPicPr>
        <p:blipFill>
          <a:blip r:embed="rId1"/>
          <a:stretch/>
        </p:blipFill>
        <p:spPr>
          <a:xfrm>
            <a:off x="6420960" y="1688040"/>
            <a:ext cx="5406480" cy="348192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2CE77B5A-46A1-4CC8-9C76-8B9E373CA17E}" type="slidenum">
              <a:t>20</a:t>
            </a:fld>
          </a:p>
        </p:txBody>
      </p:sp>
      <p:sp>
        <p:nvSpPr>
          <p:cNvPr id="7" name="PlaceHolder 6"/>
          <p:cNvSpPr>
            <a:spLocks noGrp="1"/>
          </p:cNvSpPr>
          <p:nvPr>
            <p:ph type="dt" idx="1"/>
          </p:nvPr>
        </p:nvSpPr>
        <p:spPr/>
        <p:txBody>
          <a:bodyPr/>
          <a:p>
            <a:fld id="{1A5F7327-20C0-4CD1-94B8-0FCD0F01DF57}" type="datetime1">
              <a:rPr lang="en-DK"/>
              <a:t>2025-12-09</a:t>
            </a:fld>
          </a:p>
        </p:txBody>
      </p:sp>
    </p:spTree>
  </p:cSld>
  <mc:AlternateContent>
    <mc:Choice Requires="p14">
      <p:transition spd="slow" p14:dur="2000"/>
    </mc:Choice>
    <mc:Fallback>
      <p:transition spd="slow"/>
    </mc:Fallback>
  </mc:AlternateContent>
  <p:timing>
    <p:tnLst>
      <p:par>
        <p:cTn id="301" dur="indefinite" restart="never" nodeType="tmRoot">
          <p:childTnLst>
            <p:seq>
              <p:cTn id="302" dur="indefinite" nodeType="mainSeq">
                <p:childTnLst>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202">
                                            <p:txEl>
                                              <p:pRg st="4" end="4"/>
                                            </p:txEl>
                                          </p:spTgt>
                                        </p:tgtEl>
                                        <p:attrNameLst>
                                          <p:attrName>style.visibility</p:attrName>
                                        </p:attrNameLst>
                                      </p:cBhvr>
                                      <p:to>
                                        <p:strVal val="visible"/>
                                      </p:to>
                                    </p:set>
                                  </p:childTnLst>
                                </p:cTn>
                              </p:par>
                              <p:par>
                                <p:cTn id="307" nodeType="withEffect" fill="hold" presetClass="entr" presetID="1">
                                  <p:stCondLst>
                                    <p:cond delay="0"/>
                                  </p:stCondLst>
                                  <p:childTnLst>
                                    <p:set>
                                      <p:cBhvr>
                                        <p:cTn id="308" dur="1" fill="hold">
                                          <p:stCondLst>
                                            <p:cond delay="0"/>
                                          </p:stCondLst>
                                        </p:cTn>
                                        <p:tgtEl>
                                          <p:spTgt spid="202">
                                            <p:txEl>
                                              <p:pRg st="5" end="5"/>
                                            </p:txEl>
                                          </p:spTgt>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1">
                                  <p:stCondLst>
                                    <p:cond delay="0"/>
                                  </p:stCondLst>
                                  <p:childTnLst>
                                    <p:set>
                                      <p:cBhvr>
                                        <p:cTn id="312"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solidFill>
                  <a:srgbClr val="ffffff">
                    <a:alpha val="30000"/>
                  </a:srgbClr>
                </a:solidFill>
                <a:effectLst/>
                <a:uFillTx/>
                <a:latin typeface="Arial Black"/>
              </a:rPr>
              <a:t>Akut nyresvigt</a:t>
            </a:r>
            <a:r>
              <a:rPr b="0" lang="en-US" sz="2600" strike="noStrike" u="none">
                <a:solidFill>
                  <a:srgbClr val="ffffff">
                    <a:alpha val="30000"/>
                  </a:srgbClr>
                </a:solidFill>
                <a:effectLst/>
                <a:uFillTx/>
                <a:latin typeface="Arial Black"/>
              </a:rPr>
              <a:t>:</a:t>
            </a:r>
            <a:endParaRPr b="0" lang="da-DK" sz="2600" strike="noStrike" u="none">
              <a:solidFill>
                <a:schemeClr val="dk1"/>
              </a:solidFill>
              <a:effectLst/>
              <a:uFillTx/>
              <a:latin typeface="Arial"/>
            </a:endParaRPr>
          </a:p>
        </p:txBody>
      </p:sp>
      <p:sp>
        <p:nvSpPr>
          <p:cNvPr id="205" name="PlaceHolder 2"/>
          <p:cNvSpPr>
            <a:spLocks noGrp="1"/>
          </p:cNvSpPr>
          <p:nvPr>
            <p:ph type="subTitle"/>
          </p:nvPr>
        </p:nvSpPr>
        <p:spPr>
          <a:xfrm>
            <a:off x="3207240" y="202680"/>
            <a:ext cx="6422040" cy="358920"/>
          </a:xfrm>
          <a:prstGeom prst="rect">
            <a:avLst/>
          </a:prstGeom>
          <a:noFill/>
          <a:ln w="0">
            <a:noFill/>
          </a:ln>
        </p:spPr>
        <p:txBody>
          <a:bodyPr lIns="0" rIns="0" tIns="0" bIns="0" anchor="b">
            <a:noAutofit/>
          </a:bodyPr>
          <a:p>
            <a:pPr indent="0" defTabSz="914400">
              <a:lnSpc>
                <a:spcPct val="90000"/>
              </a:lnSpc>
              <a:spcBef>
                <a:spcPts val="1001"/>
              </a:spcBef>
              <a:buNone/>
              <a:tabLst>
                <a:tab algn="l" pos="0"/>
              </a:tabLst>
            </a:pPr>
            <a:r>
              <a:rPr b="0" lang="en-US" sz="2600" strike="noStrike" u="none">
                <a:ln>
                  <a:solidFill>
                    <a:schemeClr val="accent5"/>
                  </a:solidFill>
                </a:ln>
                <a:solidFill>
                  <a:srgbClr val="ffffff"/>
                </a:solidFill>
                <a:effectLst/>
                <a:uFillTx/>
                <a:latin typeface="Arial Black"/>
              </a:rPr>
              <a:t>Recap i ét billede</a:t>
            </a:r>
            <a:endParaRPr b="0" lang="en-DK" sz="2600" strike="noStrike" u="none">
              <a:solidFill>
                <a:srgbClr val="ffffff"/>
              </a:solidFill>
              <a:effectLst/>
              <a:uFillTx/>
              <a:latin typeface="Arial"/>
            </a:endParaRPr>
          </a:p>
        </p:txBody>
      </p:sp>
      <p:pic>
        <p:nvPicPr>
          <p:cNvPr id="206" name="Picture 9" descr=""/>
          <p:cNvPicPr/>
          <p:nvPr/>
        </p:nvPicPr>
        <p:blipFill>
          <a:blip r:embed="rId1"/>
          <a:stretch/>
        </p:blipFill>
        <p:spPr>
          <a:xfrm>
            <a:off x="3482280" y="629280"/>
            <a:ext cx="5226480" cy="576360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E7E603FC-5B8C-4493-95C5-678F08DBBDBB}" type="slidenum">
              <a:t>21</a:t>
            </a:fld>
          </a:p>
        </p:txBody>
      </p:sp>
      <p:sp>
        <p:nvSpPr>
          <p:cNvPr id="6" name="PlaceHolder 5"/>
          <p:cNvSpPr>
            <a:spLocks noGrp="1"/>
          </p:cNvSpPr>
          <p:nvPr>
            <p:ph type="dt" idx="1"/>
          </p:nvPr>
        </p:nvSpPr>
        <p:spPr/>
        <p:txBody>
          <a:bodyPr/>
          <a:p>
            <a:fld id="{64AC36E2-999D-425F-A8D4-B3DB99D486C2}" type="datetime1">
              <a:rPr lang="en-DK"/>
              <a:t>2025-12-09</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Kronisk nyresvigt</a:t>
            </a:r>
            <a:endParaRPr b="0" lang="da-DK" sz="2600" strike="noStrike" u="none">
              <a:solidFill>
                <a:schemeClr val="dk1"/>
              </a:solidFill>
              <a:effectLst/>
              <a:uFillTx/>
              <a:latin typeface="Arial"/>
            </a:endParaRPr>
          </a:p>
        </p:txBody>
      </p:sp>
      <p:sp>
        <p:nvSpPr>
          <p:cNvPr id="208"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09" name="PlaceHolder 3"/>
          <p:cNvSpPr>
            <a:spLocks noGrp="1"/>
          </p:cNvSpPr>
          <p:nvPr>
            <p:ph/>
          </p:nvPr>
        </p:nvSpPr>
        <p:spPr>
          <a:xfrm>
            <a:off x="325080" y="560880"/>
            <a:ext cx="590904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Defineret ved</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Kronisk nedsat GFR </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og/eller irreversibel nyreskade </a:t>
            </a:r>
            <a:endParaRPr b="0" lang="da-DK" sz="18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Nedsat filtration, absorption og udskillelse  </a:t>
            </a:r>
            <a:endParaRPr b="0" lang="da-DK" sz="1600" strike="noStrike" u="none">
              <a:solidFill>
                <a:schemeClr val="lt1"/>
              </a:solidFill>
              <a:effectLst/>
              <a:uFillTx/>
              <a:latin typeface="Latin Modern Roman Demi"/>
            </a:endParaRPr>
          </a:p>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Latin Modern Roman Demi"/>
              </a:rPr>
              <a:t>Ofte progredierende </a:t>
            </a:r>
            <a:r>
              <a:rPr b="0" lang="da-DK" sz="2000" strike="noStrike" u="none">
                <a:solidFill>
                  <a:schemeClr val="lt1"/>
                </a:solidFill>
                <a:effectLst/>
                <a:uFillTx/>
                <a:latin typeface="Wingdings"/>
              </a:rPr>
              <a:t></a:t>
            </a:r>
            <a:r>
              <a:rPr b="0" lang="da-DK" sz="2000" strike="noStrike" u="none">
                <a:solidFill>
                  <a:schemeClr val="lt1"/>
                </a:solidFill>
                <a:effectLst/>
                <a:uFillTx/>
                <a:latin typeface="Latin Modern Roman Demi"/>
              </a:rPr>
              <a:t> terminalt nyresvigt</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Proteinuri siger meget om prognosen</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Proteinuri </a:t>
            </a:r>
            <a:r>
              <a:rPr b="0" lang="da-DK" sz="2000" strike="noStrike" u="none">
                <a:solidFill>
                  <a:schemeClr val="lt1"/>
                </a:solidFill>
                <a:effectLst/>
                <a:uFillTx/>
                <a:latin typeface="Wingdings"/>
              </a:rPr>
              <a:t></a:t>
            </a:r>
            <a:r>
              <a:rPr b="0" lang="da-DK" sz="2000" strike="noStrike" u="none">
                <a:solidFill>
                  <a:schemeClr val="lt1"/>
                </a:solidFill>
                <a:effectLst/>
                <a:uFillTx/>
                <a:latin typeface="Latin Modern Roman Demi"/>
              </a:rPr>
              <a:t> ødemer </a:t>
            </a:r>
            <a:r>
              <a:rPr b="0" lang="da-DK" sz="2000" strike="noStrike" u="none">
                <a:solidFill>
                  <a:schemeClr val="lt1"/>
                </a:solidFill>
                <a:effectLst/>
                <a:uFillTx/>
                <a:latin typeface="Wingdings"/>
              </a:rPr>
              <a:t></a:t>
            </a:r>
            <a:r>
              <a:rPr b="0" lang="da-DK" sz="2000" strike="noStrike" u="none">
                <a:solidFill>
                  <a:schemeClr val="lt1"/>
                </a:solidFill>
                <a:effectLst/>
                <a:uFillTx/>
                <a:latin typeface="Latin Modern Roman Demi"/>
              </a:rPr>
              <a:t> affaldsstoffer og giftstoffer i blodet </a:t>
            </a:r>
            <a:r>
              <a:rPr b="0" lang="da-DK" sz="2000" strike="noStrike" u="none">
                <a:solidFill>
                  <a:schemeClr val="lt1"/>
                </a:solidFill>
                <a:effectLst/>
                <a:uFillTx/>
                <a:latin typeface="Wingdings"/>
              </a:rPr>
              <a:t></a:t>
            </a:r>
            <a:r>
              <a:rPr b="0" lang="da-DK" sz="2000" strike="noStrike" u="none">
                <a:solidFill>
                  <a:schemeClr val="lt1"/>
                </a:solidFill>
                <a:effectLst/>
                <a:uFillTx/>
                <a:latin typeface="Latin Modern Roman Demi"/>
              </a:rPr>
              <a:t> påvirkning af hjerte og lever </a:t>
            </a:r>
            <a:r>
              <a:rPr b="0" lang="da-DK" sz="2000" strike="noStrike" u="none">
                <a:solidFill>
                  <a:schemeClr val="lt1"/>
                </a:solidFill>
                <a:effectLst/>
                <a:uFillTx/>
                <a:latin typeface="Wingdings"/>
              </a:rPr>
              <a:t></a:t>
            </a:r>
            <a:r>
              <a:rPr b="0" lang="da-DK" sz="2000" strike="noStrike" u="none">
                <a:solidFill>
                  <a:schemeClr val="lt1"/>
                </a:solidFill>
                <a:effectLst/>
                <a:uFillTx/>
                <a:latin typeface="Latin Modern Roman Demi"/>
              </a:rPr>
              <a:t> </a:t>
            </a:r>
            <a:r>
              <a:rPr b="0" lang="da-DK" sz="2000" strike="noStrike" u="none">
                <a:solidFill>
                  <a:srgbClr val="ff0000"/>
                </a:solidFill>
                <a:effectLst/>
                <a:uFillTx/>
                <a:latin typeface="Latin Modern Roman Demi"/>
              </a:rPr>
              <a:t>kan føre til sekundær hjerte og leversvigt</a:t>
            </a:r>
            <a:endParaRPr b="0" lang="da-DK" sz="2000" strike="noStrike" u="none">
              <a:solidFill>
                <a:schemeClr val="lt1"/>
              </a:solidFill>
              <a:effectLst/>
              <a:uFillTx/>
              <a:latin typeface="Latin Modern Roman Demi"/>
            </a:endParaRPr>
          </a:p>
          <a:p>
            <a:pPr indent="0" defTabSz="914400">
              <a:lnSpc>
                <a:spcPct val="150000"/>
              </a:lnSpc>
              <a:spcBef>
                <a:spcPts val="1001"/>
              </a:spcBef>
              <a:buNone/>
              <a:tabLst>
                <a:tab algn="l" pos="0"/>
              </a:tabLst>
            </a:pPr>
            <a:endParaRPr b="0" lang="da-DK" sz="2000" strike="noStrike" u="none">
              <a:solidFill>
                <a:schemeClr val="lt1"/>
              </a:solidFill>
              <a:effectLst/>
              <a:uFillTx/>
              <a:latin typeface="Latin Modern Roman Demi"/>
            </a:endParaRPr>
          </a:p>
        </p:txBody>
      </p:sp>
      <p:pic>
        <p:nvPicPr>
          <p:cNvPr id="210" name="Picture 2" descr="6.0 Cellepatologi Flashcards | Quizlet"/>
          <p:cNvPicPr/>
          <p:nvPr/>
        </p:nvPicPr>
        <p:blipFill>
          <a:blip r:embed="rId1"/>
          <a:stretch/>
        </p:blipFill>
        <p:spPr>
          <a:xfrm>
            <a:off x="6905160" y="1516680"/>
            <a:ext cx="4901760" cy="382356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69AC229E-3A78-442F-861E-D38DC14DB9EB}" type="slidenum">
              <a:t>22</a:t>
            </a:fld>
          </a:p>
        </p:txBody>
      </p:sp>
      <p:sp>
        <p:nvSpPr>
          <p:cNvPr id="7" name="PlaceHolder 6"/>
          <p:cNvSpPr>
            <a:spLocks noGrp="1"/>
          </p:cNvSpPr>
          <p:nvPr>
            <p:ph type="dt" idx="1"/>
          </p:nvPr>
        </p:nvSpPr>
        <p:spPr/>
        <p:txBody>
          <a:bodyPr/>
          <a:p>
            <a:fld id="{E7D1B8CC-561A-433C-977D-DFCEE8E23BEF}" type="datetime1">
              <a:rPr lang="en-DK"/>
              <a:t>2025-12-09</a:t>
            </a:fld>
          </a:p>
        </p:txBody>
      </p:sp>
    </p:spTree>
  </p:cSld>
  <mc:AlternateContent>
    <mc:Choice Requires="p14">
      <p:transition spd="slow" p14:dur="2000"/>
    </mc:Choice>
    <mc:Fallback>
      <p:transition spd="slow"/>
    </mc:Fallback>
  </mc:AlternateContent>
  <p:timing>
    <p:tnLst>
      <p:par>
        <p:cTn id="313" dur="indefinite" restart="never" nodeType="tmRoot">
          <p:childTnLst>
            <p:seq>
              <p:cTn id="314" dur="indefinite" nodeType="mainSeq">
                <p:childTnLst>
                  <p:par>
                    <p:cTn id="315" fill="hold">
                      <p:stCondLst>
                        <p:cond delay="indefinite"/>
                      </p:stCondLst>
                      <p:childTnLst>
                        <p:par>
                          <p:cTn id="316" fill="hold">
                            <p:stCondLst>
                              <p:cond delay="0"/>
                            </p:stCondLst>
                            <p:childTnLst>
                              <p:par>
                                <p:cTn id="317" nodeType="clickEffect" fill="hold" presetClass="entr" presetID="1">
                                  <p:stCondLst>
                                    <p:cond delay="0"/>
                                  </p:stCondLst>
                                  <p:childTnLst>
                                    <p:set>
                                      <p:cBhvr>
                                        <p:cTn id="318" dur="1" fill="hold">
                                          <p:stCondLst>
                                            <p:cond delay="0"/>
                                          </p:stCondLst>
                                        </p:cTn>
                                        <p:tgtEl>
                                          <p:spTgt spid="209">
                                            <p:txEl>
                                              <p:pRg st="0" end="0"/>
                                            </p:txEl>
                                          </p:spTgt>
                                        </p:tgtEl>
                                        <p:attrNameLst>
                                          <p:attrName>style.visibility</p:attrName>
                                        </p:attrNameLst>
                                      </p:cBhvr>
                                      <p:to>
                                        <p:strVal val="visible"/>
                                      </p:to>
                                    </p:set>
                                  </p:childTnLst>
                                </p:cTn>
                              </p:par>
                              <p:par>
                                <p:cTn id="319" nodeType="withEffect" fill="hold" presetClass="entr" presetID="1">
                                  <p:stCondLst>
                                    <p:cond delay="0"/>
                                  </p:stCondLst>
                                  <p:childTnLst>
                                    <p:set>
                                      <p:cBhvr>
                                        <p:cTn id="320" dur="1" fill="hold">
                                          <p:stCondLst>
                                            <p:cond delay="0"/>
                                          </p:stCondLst>
                                        </p:cTn>
                                        <p:tgtEl>
                                          <p:spTgt spid="209">
                                            <p:txEl>
                                              <p:pRg st="1" end="1"/>
                                            </p:txEl>
                                          </p:spTgt>
                                        </p:tgtEl>
                                        <p:attrNameLst>
                                          <p:attrName>style.visibility</p:attrName>
                                        </p:attrNameLst>
                                      </p:cBhvr>
                                      <p:to>
                                        <p:strVal val="visible"/>
                                      </p:to>
                                    </p:set>
                                  </p:childTnLst>
                                </p:cTn>
                              </p:par>
                              <p:par>
                                <p:cTn id="321" nodeType="withEffect" fill="hold" presetClass="entr" presetID="1">
                                  <p:stCondLst>
                                    <p:cond delay="0"/>
                                  </p:stCondLst>
                                  <p:childTnLst>
                                    <p:set>
                                      <p:cBhvr>
                                        <p:cTn id="322" dur="1" fill="hold">
                                          <p:stCondLst>
                                            <p:cond delay="0"/>
                                          </p:stCondLst>
                                        </p:cTn>
                                        <p:tgtEl>
                                          <p:spTgt spid="209">
                                            <p:txEl>
                                              <p:pRg st="2" end="2"/>
                                            </p:txEl>
                                          </p:spTgt>
                                        </p:tgtEl>
                                        <p:attrNameLst>
                                          <p:attrName>style.visibility</p:attrName>
                                        </p:attrNameLst>
                                      </p:cBhvr>
                                      <p:to>
                                        <p:strVal val="visible"/>
                                      </p:to>
                                    </p:set>
                                  </p:childTnLst>
                                </p:cTn>
                              </p:par>
                              <p:par>
                                <p:cTn id="323" nodeType="withEffect" fill="hold" presetClass="entr" presetID="1">
                                  <p:stCondLst>
                                    <p:cond delay="0"/>
                                  </p:stCondLst>
                                  <p:childTnLst>
                                    <p:set>
                                      <p:cBhvr>
                                        <p:cTn id="324" dur="1" fill="hold">
                                          <p:stCondLst>
                                            <p:cond delay="0"/>
                                          </p:stCondLst>
                                        </p:cTn>
                                        <p:tgtEl>
                                          <p:spTgt spid="209">
                                            <p:txEl>
                                              <p:pRg st="3" end="3"/>
                                            </p:txEl>
                                          </p:spTgt>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
                                  <p:stCondLst>
                                    <p:cond delay="0"/>
                                  </p:stCondLst>
                                  <p:childTnLst>
                                    <p:set>
                                      <p:cBhvr>
                                        <p:cTn id="328" dur="1" fill="hold">
                                          <p:stCondLst>
                                            <p:cond delay="0"/>
                                          </p:stCondLst>
                                        </p:cTn>
                                        <p:tgtEl>
                                          <p:spTgt spid="209">
                                            <p:txEl>
                                              <p:pRg st="4" end="4"/>
                                            </p:txEl>
                                          </p:spTgt>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209">
                                            <p:txEl>
                                              <p:pRg st="5" end="5"/>
                                            </p:txEl>
                                          </p:spTgt>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20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Kronisk nyresvigt </a:t>
            </a:r>
            <a:endParaRPr b="0" lang="da-DK" sz="2600" strike="noStrike" u="none">
              <a:solidFill>
                <a:schemeClr val="dk1"/>
              </a:solidFill>
              <a:effectLst/>
              <a:uFillTx/>
              <a:latin typeface="Arial"/>
            </a:endParaRPr>
          </a:p>
        </p:txBody>
      </p:sp>
      <p:sp>
        <p:nvSpPr>
          <p:cNvPr id="212"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13"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10-15% af danskerne har kronisk nyresvigt</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Få har svært nedsat eller ophørt nyrefunktion</a:t>
            </a:r>
            <a:endParaRPr b="0" lang="da-DK" sz="1800" strike="noStrike" u="none">
              <a:solidFill>
                <a:schemeClr val="lt1"/>
              </a:solidFill>
              <a:effectLst/>
              <a:uFillTx/>
              <a:latin typeface="Latin Modern Roman Demi"/>
            </a:endParaRPr>
          </a:p>
          <a:p>
            <a:pPr marL="228600" indent="-228600" defTabSz="914400">
              <a:lnSpc>
                <a:spcPct val="150000"/>
              </a:lnSpc>
              <a:spcBef>
                <a:spcPts val="1001"/>
              </a:spcBef>
              <a:buClr>
                <a:srgbClr val="ff0000"/>
              </a:buClr>
              <a:buFont typeface="Arial"/>
              <a:buChar char="•"/>
            </a:pPr>
            <a:r>
              <a:rPr b="1" lang="da-DK" sz="2000" strike="noStrike" u="none">
                <a:solidFill>
                  <a:srgbClr val="ff0000"/>
                </a:solidFill>
                <a:effectLst/>
                <a:uFillTx/>
                <a:latin typeface="Latin Modern Roman Demi"/>
              </a:rPr>
              <a:t>Årsager </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Åreforkalkning</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Hypertension</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Diabetes </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Infektioner </a:t>
            </a:r>
            <a:endParaRPr b="0" lang="da-DK" sz="18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Akut nyresvigt kan ende i kronisk nyresvigt</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Ødelagte nefroner </a:t>
            </a:r>
            <a:r>
              <a:rPr b="0" lang="da-DK" sz="1800" strike="noStrike" u="none">
                <a:solidFill>
                  <a:schemeClr val="lt1"/>
                </a:solidFill>
                <a:effectLst/>
                <a:uFillTx/>
                <a:latin typeface="Wingdings"/>
              </a:rPr>
              <a:t></a:t>
            </a:r>
            <a:r>
              <a:rPr b="0" lang="da-DK" sz="1800" strike="noStrike" u="none">
                <a:solidFill>
                  <a:schemeClr val="lt1"/>
                </a:solidFill>
                <a:effectLst/>
                <a:uFillTx/>
                <a:latin typeface="Latin Modern Roman Demi"/>
              </a:rPr>
              <a:t> glomerulær hypertension </a:t>
            </a:r>
            <a:r>
              <a:rPr b="0" lang="da-DK" sz="1800" strike="noStrike" u="none">
                <a:solidFill>
                  <a:schemeClr val="lt1"/>
                </a:solidFill>
                <a:effectLst/>
                <a:uFillTx/>
                <a:latin typeface="Wingdings"/>
              </a:rPr>
              <a:t></a:t>
            </a:r>
            <a:r>
              <a:rPr b="0" lang="da-DK" sz="1800" strike="noStrike" u="none">
                <a:solidFill>
                  <a:schemeClr val="lt1"/>
                </a:solidFill>
                <a:effectLst/>
                <a:uFillTx/>
                <a:latin typeface="Latin Modern Roman Demi"/>
              </a:rPr>
              <a:t> hyperfiltration </a:t>
            </a:r>
            <a:r>
              <a:rPr b="0" lang="da-DK" sz="1800" strike="noStrike" u="none">
                <a:solidFill>
                  <a:schemeClr val="lt1"/>
                </a:solidFill>
                <a:effectLst/>
                <a:uFillTx/>
                <a:latin typeface="Wingdings"/>
              </a:rPr>
              <a:t></a:t>
            </a:r>
            <a:r>
              <a:rPr b="0" lang="da-DK" sz="1800" strike="noStrike" u="none">
                <a:solidFill>
                  <a:schemeClr val="lt1"/>
                </a:solidFill>
                <a:effectLst/>
                <a:uFillTx/>
                <a:latin typeface="Latin Modern Roman Demi"/>
              </a:rPr>
              <a:t> proteinuri </a:t>
            </a:r>
            <a:r>
              <a:rPr b="0" lang="da-DK" sz="1800" strike="noStrike" u="none">
                <a:solidFill>
                  <a:schemeClr val="lt1"/>
                </a:solidFill>
                <a:effectLst/>
                <a:uFillTx/>
                <a:latin typeface="Wingdings"/>
              </a:rPr>
              <a:t></a:t>
            </a:r>
            <a:r>
              <a:rPr b="0" lang="da-DK" sz="1800" strike="noStrike" u="none">
                <a:solidFill>
                  <a:schemeClr val="lt1"/>
                </a:solidFill>
                <a:effectLst/>
                <a:uFillTx/>
                <a:latin typeface="Latin Modern Roman Demi"/>
              </a:rPr>
              <a:t> yderligere nyreskade</a:t>
            </a:r>
            <a:endParaRPr b="0" lang="da-DK" sz="18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214" name="Picture 2" descr="Forstå din nyresygdom | Baxter nyrepleje"/>
          <p:cNvPicPr/>
          <p:nvPr/>
        </p:nvPicPr>
        <p:blipFill>
          <a:blip r:embed="rId1"/>
          <a:stretch/>
        </p:blipFill>
        <p:spPr>
          <a:xfrm>
            <a:off x="7218000" y="365040"/>
            <a:ext cx="4476240" cy="447624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0C3ECB9C-CD19-4D57-A445-B040A347B5AD}" type="slidenum">
              <a:t>23</a:t>
            </a:fld>
          </a:p>
        </p:txBody>
      </p:sp>
      <p:sp>
        <p:nvSpPr>
          <p:cNvPr id="7" name="PlaceHolder 6"/>
          <p:cNvSpPr>
            <a:spLocks noGrp="1"/>
          </p:cNvSpPr>
          <p:nvPr>
            <p:ph type="dt" idx="1"/>
          </p:nvPr>
        </p:nvSpPr>
        <p:spPr/>
        <p:txBody>
          <a:bodyPr/>
          <a:p>
            <a:fld id="{FDB48FE0-E507-48B7-9569-C98BB452BB4E}" type="datetime1">
              <a:rPr lang="en-DK"/>
              <a:t>2025-12-09</a:t>
            </a:fld>
          </a:p>
        </p:txBody>
      </p:sp>
    </p:spTree>
  </p:cSld>
  <mc:AlternateContent>
    <mc:Choice Requires="p14">
      <p:transition spd="slow" p14:dur="2000"/>
    </mc:Choice>
    <mc:Fallback>
      <p:transition spd="slow"/>
    </mc:Fallback>
  </mc:AlternateContent>
  <p:timing>
    <p:tnLst>
      <p:par>
        <p:cTn id="337" dur="indefinite" restart="never" nodeType="tmRoot">
          <p:childTnLst>
            <p:seq>
              <p:cTn id="338" dur="indefinite" nodeType="mainSeq">
                <p:childTnLst>
                  <p:par>
                    <p:cTn id="339" fill="hold">
                      <p:stCondLst>
                        <p:cond delay="indefinite"/>
                      </p:stCondLst>
                      <p:childTnLst>
                        <p:par>
                          <p:cTn id="340" fill="hold">
                            <p:stCondLst>
                              <p:cond delay="0"/>
                            </p:stCondLst>
                            <p:childTnLst>
                              <p:par>
                                <p:cTn id="341" nodeType="clickEffect" fill="hold" presetClass="entr" presetID="1">
                                  <p:stCondLst>
                                    <p:cond delay="0"/>
                                  </p:stCondLst>
                                  <p:childTnLst>
                                    <p:set>
                                      <p:cBhvr>
                                        <p:cTn id="342" dur="1" fill="hold">
                                          <p:stCondLst>
                                            <p:cond delay="0"/>
                                          </p:stCondLst>
                                        </p:cTn>
                                        <p:tgtEl>
                                          <p:spTgt spid="213">
                                            <p:txEl>
                                              <p:pRg st="2" end="2"/>
                                            </p:txEl>
                                          </p:spTgt>
                                        </p:tgtEl>
                                        <p:attrNameLst>
                                          <p:attrName>style.visibility</p:attrName>
                                        </p:attrNameLst>
                                      </p:cBhvr>
                                      <p:to>
                                        <p:strVal val="visible"/>
                                      </p:to>
                                    </p:set>
                                  </p:childTnLst>
                                </p:cTn>
                              </p:par>
                              <p:par>
                                <p:cTn id="343" nodeType="withEffect" fill="hold" presetClass="entr" presetID="1">
                                  <p:stCondLst>
                                    <p:cond delay="0"/>
                                  </p:stCondLst>
                                  <p:childTnLst>
                                    <p:set>
                                      <p:cBhvr>
                                        <p:cTn id="344" dur="1" fill="hold">
                                          <p:stCondLst>
                                            <p:cond delay="0"/>
                                          </p:stCondLst>
                                        </p:cTn>
                                        <p:tgtEl>
                                          <p:spTgt spid="213">
                                            <p:txEl>
                                              <p:pRg st="3" end="3"/>
                                            </p:txEl>
                                          </p:spTgt>
                                        </p:tgtEl>
                                        <p:attrNameLst>
                                          <p:attrName>style.visibility</p:attrName>
                                        </p:attrNameLst>
                                      </p:cBhvr>
                                      <p:to>
                                        <p:strVal val="visible"/>
                                      </p:to>
                                    </p:set>
                                  </p:childTnLst>
                                </p:cTn>
                              </p:par>
                              <p:par>
                                <p:cTn id="345" nodeType="withEffect" fill="hold" presetClass="entr" presetID="1">
                                  <p:stCondLst>
                                    <p:cond delay="0"/>
                                  </p:stCondLst>
                                  <p:childTnLst>
                                    <p:set>
                                      <p:cBhvr>
                                        <p:cTn id="346" dur="1" fill="hold">
                                          <p:stCondLst>
                                            <p:cond delay="0"/>
                                          </p:stCondLst>
                                        </p:cTn>
                                        <p:tgtEl>
                                          <p:spTgt spid="213">
                                            <p:txEl>
                                              <p:pRg st="4" end="4"/>
                                            </p:txEl>
                                          </p:spTgt>
                                        </p:tgtEl>
                                        <p:attrNameLst>
                                          <p:attrName>style.visibility</p:attrName>
                                        </p:attrNameLst>
                                      </p:cBhvr>
                                      <p:to>
                                        <p:strVal val="visible"/>
                                      </p:to>
                                    </p:set>
                                  </p:childTnLst>
                                </p:cTn>
                              </p:par>
                              <p:par>
                                <p:cTn id="347" nodeType="withEffect" fill="hold" presetClass="entr" presetID="1">
                                  <p:stCondLst>
                                    <p:cond delay="0"/>
                                  </p:stCondLst>
                                  <p:childTnLst>
                                    <p:set>
                                      <p:cBhvr>
                                        <p:cTn id="348" dur="1" fill="hold">
                                          <p:stCondLst>
                                            <p:cond delay="0"/>
                                          </p:stCondLst>
                                        </p:cTn>
                                        <p:tgtEl>
                                          <p:spTgt spid="213">
                                            <p:txEl>
                                              <p:pRg st="5" end="5"/>
                                            </p:txEl>
                                          </p:spTgt>
                                        </p:tgtEl>
                                        <p:attrNameLst>
                                          <p:attrName>style.visibility</p:attrName>
                                        </p:attrNameLst>
                                      </p:cBhvr>
                                      <p:to>
                                        <p:strVal val="visible"/>
                                      </p:to>
                                    </p:set>
                                  </p:childTnLst>
                                </p:cTn>
                              </p:par>
                              <p:par>
                                <p:cTn id="349" nodeType="withEffect" fill="hold" presetClass="entr" presetID="1">
                                  <p:stCondLst>
                                    <p:cond delay="0"/>
                                  </p:stCondLst>
                                  <p:childTnLst>
                                    <p:set>
                                      <p:cBhvr>
                                        <p:cTn id="350" dur="1" fill="hold">
                                          <p:stCondLst>
                                            <p:cond delay="0"/>
                                          </p:stCondLst>
                                        </p:cTn>
                                        <p:tgtEl>
                                          <p:spTgt spid="213">
                                            <p:txEl>
                                              <p:pRg st="6" end="6"/>
                                            </p:txEl>
                                          </p:spTgt>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nodeType="clickEffect" fill="hold" presetClass="entr" presetID="1">
                                  <p:stCondLst>
                                    <p:cond delay="0"/>
                                  </p:stCondLst>
                                  <p:childTnLst>
                                    <p:set>
                                      <p:cBhvr>
                                        <p:cTn id="354" dur="1" fill="hold">
                                          <p:stCondLst>
                                            <p:cond delay="0"/>
                                          </p:stCondLst>
                                        </p:cTn>
                                        <p:tgtEl>
                                          <p:spTgt spid="213">
                                            <p:txEl>
                                              <p:pRg st="7" end="7"/>
                                            </p:txEl>
                                          </p:spTgt>
                                        </p:tgtEl>
                                        <p:attrNameLst>
                                          <p:attrName>style.visibility</p:attrName>
                                        </p:attrNameLst>
                                      </p:cBhvr>
                                      <p:to>
                                        <p:strVal val="visible"/>
                                      </p:to>
                                    </p:set>
                                  </p:childTnLst>
                                </p:cTn>
                              </p:par>
                            </p:childTnLst>
                          </p:cTn>
                        </p:par>
                      </p:childTnLst>
                    </p:cTn>
                  </p:par>
                  <p:par>
                    <p:cTn id="355" fill="hold">
                      <p:stCondLst>
                        <p:cond delay="indefinite"/>
                      </p:stCondLst>
                      <p:childTnLst>
                        <p:par>
                          <p:cTn id="356" fill="hold">
                            <p:stCondLst>
                              <p:cond delay="0"/>
                            </p:stCondLst>
                            <p:childTnLst>
                              <p:par>
                                <p:cTn id="357" nodeType="clickEffect" fill="hold" presetClass="entr" presetID="1">
                                  <p:stCondLst>
                                    <p:cond delay="0"/>
                                  </p:stCondLst>
                                  <p:childTnLst>
                                    <p:set>
                                      <p:cBhvr>
                                        <p:cTn id="358" dur="1" fill="hold">
                                          <p:stCondLst>
                                            <p:cond delay="0"/>
                                          </p:stCondLst>
                                        </p:cTn>
                                        <p:tgtEl>
                                          <p:spTgt spid="21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Kronisk nyresvigt </a:t>
            </a:r>
            <a:endParaRPr b="0" lang="da-DK" sz="2600" strike="noStrike" u="none">
              <a:solidFill>
                <a:schemeClr val="dk1"/>
              </a:solidFill>
              <a:effectLst/>
              <a:uFillTx/>
              <a:latin typeface="Arial"/>
            </a:endParaRPr>
          </a:p>
        </p:txBody>
      </p:sp>
      <p:sp>
        <p:nvSpPr>
          <p:cNvPr id="216"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pic>
        <p:nvPicPr>
          <p:cNvPr id="217" name="Billede 3" descr=""/>
          <p:cNvPicPr/>
          <p:nvPr/>
        </p:nvPicPr>
        <p:blipFill>
          <a:blip r:embed="rId1"/>
          <a:stretch/>
        </p:blipFill>
        <p:spPr>
          <a:xfrm>
            <a:off x="1652400" y="1286640"/>
            <a:ext cx="8886960" cy="4998960"/>
          </a:xfrm>
          <a:prstGeom prst="rect">
            <a:avLst/>
          </a:prstGeom>
          <a:noFill/>
          <a:ln w="0">
            <a:noFill/>
          </a:ln>
        </p:spPr>
      </p:pic>
      <p:sp>
        <p:nvSpPr>
          <p:cNvPr id="218"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ffff"/>
              </a:buClr>
              <a:buFont typeface="Arial"/>
              <a:buChar char="•"/>
            </a:pPr>
            <a:r>
              <a:rPr b="0" lang="en-US" sz="2000" strike="noStrike" u="none">
                <a:solidFill>
                  <a:schemeClr val="lt1"/>
                </a:solidFill>
                <a:effectLst/>
                <a:uFillTx/>
                <a:latin typeface="Latin Modern Roman Demi"/>
              </a:rPr>
              <a:t>Risikofaktorer</a:t>
            </a:r>
            <a:endParaRPr b="0" lang="da-DK" sz="2000" strike="noStrike" u="none">
              <a:solidFill>
                <a:schemeClr val="lt1"/>
              </a:solidFill>
              <a:effectLst/>
              <a:uFillTx/>
              <a:latin typeface="Latin Modern Roman Demi"/>
            </a:endParaRPr>
          </a:p>
        </p:txBody>
      </p:sp>
      <p:sp>
        <p:nvSpPr>
          <p:cNvPr id="5" name="PlaceHolder 4"/>
          <p:cNvSpPr>
            <a:spLocks noGrp="1"/>
          </p:cNvSpPr>
          <p:nvPr>
            <p:ph type="ftr" idx="32"/>
          </p:nvPr>
        </p:nvSpPr>
        <p:spPr/>
        <p:txBody>
          <a:bodyPr/>
          <a:p>
            <a:r>
              <a:t>Andreas Svendsen</a:t>
            </a:r>
          </a:p>
        </p:txBody>
      </p:sp>
      <p:sp>
        <p:nvSpPr>
          <p:cNvPr id="6" name="PlaceHolder 5"/>
          <p:cNvSpPr>
            <a:spLocks noGrp="1"/>
          </p:cNvSpPr>
          <p:nvPr>
            <p:ph type="sldNum" idx="33"/>
          </p:nvPr>
        </p:nvSpPr>
        <p:spPr/>
        <p:txBody>
          <a:bodyPr/>
          <a:p>
            <a:fld id="{867CF181-9F4C-4A38-B140-53E419D494F9}" type="slidenum">
              <a:t>24</a:t>
            </a:fld>
          </a:p>
        </p:txBody>
      </p:sp>
      <p:sp>
        <p:nvSpPr>
          <p:cNvPr id="7" name="PlaceHolder 6"/>
          <p:cNvSpPr>
            <a:spLocks noGrp="1"/>
          </p:cNvSpPr>
          <p:nvPr>
            <p:ph type="dt" idx="31"/>
          </p:nvPr>
        </p:nvSpPr>
        <p:spPr/>
        <p:txBody>
          <a:bodyPr/>
          <a:p>
            <a:fld id="{E61EB295-65EC-4B64-94FE-7D6C22714947}" type="datetime1">
              <a:rPr lang="en-DK"/>
              <a:t>2025-12-09</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Kronisk nyresvigt</a:t>
            </a:r>
            <a:endParaRPr b="0" lang="da-DK" sz="2600" strike="noStrike" u="none">
              <a:solidFill>
                <a:schemeClr val="dk1"/>
              </a:solidFill>
              <a:effectLst/>
              <a:uFillTx/>
              <a:latin typeface="Arial"/>
            </a:endParaRPr>
          </a:p>
        </p:txBody>
      </p:sp>
      <p:sp>
        <p:nvSpPr>
          <p:cNvPr id="220"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21"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Latin Modern Roman Demi"/>
              </a:rPr>
              <a:t>Symptomer og kliniske fund </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Afhænger af stadium</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”Snigende”</a:t>
            </a:r>
            <a:r>
              <a:rPr b="0" lang="da-DK" sz="1800" strike="noStrike" u="none">
                <a:solidFill>
                  <a:schemeClr val="lt1"/>
                </a:solidFill>
                <a:effectLst/>
                <a:uFillTx/>
                <a:latin typeface="Latin Modern Roman Demi"/>
              </a:rPr>
              <a:t>, udvikler sig i det stille.</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1-3 = oftest asymptomatiske</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Først ved</a:t>
            </a:r>
            <a:r>
              <a:rPr b="0" lang="da-DK" sz="1800" strike="noStrike" u="none">
                <a:solidFill>
                  <a:srgbClr val="ff0000"/>
                </a:solidFill>
                <a:effectLst/>
                <a:uFillTx/>
                <a:latin typeface="Latin Modern Roman Demi"/>
              </a:rPr>
              <a:t> stadium 4</a:t>
            </a:r>
            <a:r>
              <a:rPr b="0" lang="da-DK" sz="1800" strike="noStrike" u="none">
                <a:solidFill>
                  <a:schemeClr val="lt1"/>
                </a:solidFill>
                <a:effectLst/>
                <a:uFillTx/>
                <a:latin typeface="Latin Modern Roman Demi"/>
              </a:rPr>
              <a:t> ses </a:t>
            </a:r>
            <a:r>
              <a:rPr b="0" lang="da-DK" sz="1800" strike="noStrike" u="none">
                <a:solidFill>
                  <a:srgbClr val="ff0000"/>
                </a:solidFill>
                <a:effectLst/>
                <a:uFillTx/>
                <a:latin typeface="Latin Modern Roman Demi"/>
              </a:rPr>
              <a:t>specifikke nyrerelaterede klager</a:t>
            </a:r>
            <a:r>
              <a:rPr b="0" lang="en-US" sz="1800" strike="noStrike" u="none">
                <a:solidFill>
                  <a:srgbClr val="ff0000"/>
                </a:solidFill>
                <a:effectLst/>
                <a:uFillTx/>
                <a:latin typeface="Latin Modern Roman Demi"/>
              </a:rPr>
              <a:t>:</a:t>
            </a:r>
            <a:endParaRPr b="0" lang="da-DK" sz="18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Nedsat appetit</a:t>
            </a:r>
            <a:endParaRPr b="0" lang="da-DK" sz="16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Hudkløe</a:t>
            </a:r>
            <a:endParaRPr b="0" lang="da-DK" sz="16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Ødemer</a:t>
            </a:r>
            <a:endParaRPr b="0" lang="da-DK" sz="16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Mundtørhed, dårlig smag og tørst </a:t>
            </a:r>
            <a:endParaRPr b="0" lang="da-DK" sz="16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en-US" sz="1600" strike="noStrike" u="none">
                <a:solidFill>
                  <a:schemeClr val="lt1"/>
                </a:solidFill>
                <a:effectLst/>
                <a:uFillTx/>
                <a:latin typeface="Latin Modern Roman Demi"/>
              </a:rPr>
              <a:t>Og virkelig meget mere.</a:t>
            </a:r>
            <a:endParaRPr b="0" lang="da-DK" sz="16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Over 80% vil have forhøjet blodtryk</a:t>
            </a:r>
            <a:endParaRPr b="0" lang="da-DK" sz="1800" strike="noStrike" u="none">
              <a:solidFill>
                <a:schemeClr val="lt1"/>
              </a:solidFill>
              <a:effectLst/>
              <a:uFillTx/>
              <a:latin typeface="Latin Modern Roman Demi"/>
            </a:endParaRPr>
          </a:p>
        </p:txBody>
      </p:sp>
      <p:pic>
        <p:nvPicPr>
          <p:cNvPr id="222" name="Billede 3" descr=""/>
          <p:cNvPicPr/>
          <p:nvPr/>
        </p:nvPicPr>
        <p:blipFill>
          <a:blip r:embed="rId1"/>
          <a:stretch/>
        </p:blipFill>
        <p:spPr>
          <a:xfrm>
            <a:off x="7319520" y="744120"/>
            <a:ext cx="4351320" cy="552492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18418013-F52F-45A8-BCC2-F879A506BE6E}" type="slidenum">
              <a:t>25</a:t>
            </a:fld>
          </a:p>
        </p:txBody>
      </p:sp>
      <p:sp>
        <p:nvSpPr>
          <p:cNvPr id="7" name="PlaceHolder 6"/>
          <p:cNvSpPr>
            <a:spLocks noGrp="1"/>
          </p:cNvSpPr>
          <p:nvPr>
            <p:ph type="dt" idx="1"/>
          </p:nvPr>
        </p:nvSpPr>
        <p:spPr/>
        <p:txBody>
          <a:bodyPr/>
          <a:p>
            <a:fld id="{E850E6F0-F62C-458D-930D-E5F20CFB5E0A}" type="datetime1">
              <a:rPr lang="en-DK"/>
              <a:t>2025-12-09</a:t>
            </a:fld>
          </a:p>
        </p:txBody>
      </p:sp>
    </p:spTree>
  </p:cSld>
  <mc:AlternateContent>
    <mc:Choice Requires="p14">
      <p:transition spd="slow" p14:dur="2000"/>
    </mc:Choice>
    <mc:Fallback>
      <p:transition spd="slow"/>
    </mc:Fallback>
  </mc:AlternateContent>
  <p:timing>
    <p:tnLst>
      <p:par>
        <p:cTn id="359" dur="indefinite" restart="never" nodeType="tmRoot">
          <p:childTnLst>
            <p:seq>
              <p:cTn id="360" dur="indefinite" nodeType="mainSeq">
                <p:childTnLst>
                  <p:par>
                    <p:cTn id="361" fill="hold">
                      <p:stCondLst>
                        <p:cond delay="indefinite"/>
                      </p:stCondLst>
                      <p:childTnLst>
                        <p:par>
                          <p:cTn id="362" fill="hold">
                            <p:stCondLst>
                              <p:cond delay="0"/>
                            </p:stCondLst>
                            <p:childTnLst>
                              <p:par>
                                <p:cTn id="363" nodeType="clickEffect" fill="hold" presetClass="entr" presetID="1">
                                  <p:stCondLst>
                                    <p:cond delay="0"/>
                                  </p:stCondLst>
                                  <p:childTnLst>
                                    <p:set>
                                      <p:cBhvr>
                                        <p:cTn id="364" dur="1" fill="hold">
                                          <p:stCondLst>
                                            <p:cond delay="0"/>
                                          </p:stCondLst>
                                        </p:cTn>
                                        <p:tgtEl>
                                          <p:spTgt spid="221">
                                            <p:txEl>
                                              <p:pRg st="1" end="1"/>
                                            </p:txEl>
                                          </p:spTgt>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nodeType="clickEffect" fill="hold" presetClass="entr" presetID="1">
                                  <p:stCondLst>
                                    <p:cond delay="0"/>
                                  </p:stCondLst>
                                  <p:childTnLst>
                                    <p:set>
                                      <p:cBhvr>
                                        <p:cTn id="368" dur="1" fill="hold">
                                          <p:stCondLst>
                                            <p:cond delay="0"/>
                                          </p:stCondLst>
                                        </p:cTn>
                                        <p:tgtEl>
                                          <p:spTgt spid="221">
                                            <p:txEl>
                                              <p:pRg st="2" end="2"/>
                                            </p:txEl>
                                          </p:spTgt>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nodeType="clickEffect" fill="hold" presetClass="entr" presetID="1">
                                  <p:stCondLst>
                                    <p:cond delay="0"/>
                                  </p:stCondLst>
                                  <p:childTnLst>
                                    <p:set>
                                      <p:cBhvr>
                                        <p:cTn id="372" dur="1" fill="hold">
                                          <p:stCondLst>
                                            <p:cond delay="0"/>
                                          </p:stCondLst>
                                        </p:cTn>
                                        <p:tgtEl>
                                          <p:spTgt spid="221">
                                            <p:txEl>
                                              <p:pRg st="3" end="3"/>
                                            </p:txEl>
                                          </p:spTgt>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nodeType="clickEffect" fill="hold" presetClass="entr" presetID="1">
                                  <p:stCondLst>
                                    <p:cond delay="0"/>
                                  </p:stCondLst>
                                  <p:childTnLst>
                                    <p:set>
                                      <p:cBhvr>
                                        <p:cTn id="376" dur="1" fill="hold">
                                          <p:stCondLst>
                                            <p:cond delay="0"/>
                                          </p:stCondLst>
                                        </p:cTn>
                                        <p:tgtEl>
                                          <p:spTgt spid="221">
                                            <p:txEl>
                                              <p:pRg st="4" end="4"/>
                                            </p:txEl>
                                          </p:spTgt>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nodeType="clickEffect" fill="hold" presetClass="entr" presetID="1">
                                  <p:stCondLst>
                                    <p:cond delay="0"/>
                                  </p:stCondLst>
                                  <p:childTnLst>
                                    <p:set>
                                      <p:cBhvr>
                                        <p:cTn id="380" dur="1" fill="hold">
                                          <p:stCondLst>
                                            <p:cond delay="0"/>
                                          </p:stCondLst>
                                        </p:cTn>
                                        <p:tgtEl>
                                          <p:spTgt spid="221">
                                            <p:txEl>
                                              <p:pRg st="5" end="5"/>
                                            </p:txEl>
                                          </p:spTgt>
                                        </p:tgtEl>
                                        <p:attrNameLst>
                                          <p:attrName>style.visibility</p:attrName>
                                        </p:attrNameLst>
                                      </p:cBhvr>
                                      <p:to>
                                        <p:strVal val="visible"/>
                                      </p:to>
                                    </p:set>
                                  </p:childTnLst>
                                </p:cTn>
                              </p:par>
                              <p:par>
                                <p:cTn id="381" nodeType="withEffect" fill="hold" presetClass="entr" presetID="1">
                                  <p:stCondLst>
                                    <p:cond delay="0"/>
                                  </p:stCondLst>
                                  <p:childTnLst>
                                    <p:set>
                                      <p:cBhvr>
                                        <p:cTn id="382" dur="1" fill="hold">
                                          <p:stCondLst>
                                            <p:cond delay="0"/>
                                          </p:stCondLst>
                                        </p:cTn>
                                        <p:tgtEl>
                                          <p:spTgt spid="221">
                                            <p:txEl>
                                              <p:pRg st="6" end="6"/>
                                            </p:txEl>
                                          </p:spTgt>
                                        </p:tgtEl>
                                        <p:attrNameLst>
                                          <p:attrName>style.visibility</p:attrName>
                                        </p:attrNameLst>
                                      </p:cBhvr>
                                      <p:to>
                                        <p:strVal val="visible"/>
                                      </p:to>
                                    </p:set>
                                  </p:childTnLst>
                                </p:cTn>
                              </p:par>
                              <p:par>
                                <p:cTn id="383" nodeType="withEffect" fill="hold" presetClass="entr" presetID="1">
                                  <p:stCondLst>
                                    <p:cond delay="0"/>
                                  </p:stCondLst>
                                  <p:childTnLst>
                                    <p:set>
                                      <p:cBhvr>
                                        <p:cTn id="384" dur="1" fill="hold">
                                          <p:stCondLst>
                                            <p:cond delay="0"/>
                                          </p:stCondLst>
                                        </p:cTn>
                                        <p:tgtEl>
                                          <p:spTgt spid="221">
                                            <p:txEl>
                                              <p:pRg st="7" end="7"/>
                                            </p:txEl>
                                          </p:spTgt>
                                        </p:tgtEl>
                                        <p:attrNameLst>
                                          <p:attrName>style.visibility</p:attrName>
                                        </p:attrNameLst>
                                      </p:cBhvr>
                                      <p:to>
                                        <p:strVal val="visible"/>
                                      </p:to>
                                    </p:set>
                                  </p:childTnLst>
                                </p:cTn>
                              </p:par>
                              <p:par>
                                <p:cTn id="385" nodeType="withEffect" fill="hold" presetClass="entr" presetID="1">
                                  <p:stCondLst>
                                    <p:cond delay="0"/>
                                  </p:stCondLst>
                                  <p:childTnLst>
                                    <p:set>
                                      <p:cBhvr>
                                        <p:cTn id="386" dur="1" fill="hold">
                                          <p:stCondLst>
                                            <p:cond delay="0"/>
                                          </p:stCondLst>
                                        </p:cTn>
                                        <p:tgtEl>
                                          <p:spTgt spid="221">
                                            <p:txEl>
                                              <p:pRg st="8" end="8"/>
                                            </p:txEl>
                                          </p:spTgt>
                                        </p:tgtEl>
                                        <p:attrNameLst>
                                          <p:attrName>style.visibility</p:attrName>
                                        </p:attrNameLst>
                                      </p:cBhvr>
                                      <p:to>
                                        <p:strVal val="visible"/>
                                      </p:to>
                                    </p:set>
                                  </p:childTnLst>
                                </p:cTn>
                              </p:par>
                              <p:par>
                                <p:cTn id="387" nodeType="withEffect" fill="hold" presetClass="entr" presetID="1">
                                  <p:stCondLst>
                                    <p:cond delay="0"/>
                                  </p:stCondLst>
                                  <p:childTnLst>
                                    <p:set>
                                      <p:cBhvr>
                                        <p:cTn id="388" dur="1" fill="hold">
                                          <p:stCondLst>
                                            <p:cond delay="0"/>
                                          </p:stCondLst>
                                        </p:cTn>
                                        <p:tgtEl>
                                          <p:spTgt spid="221">
                                            <p:txEl>
                                              <p:pRg st="9" end="9"/>
                                            </p:txEl>
                                          </p:spTgt>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221">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Kronisk nyresvigt</a:t>
            </a:r>
            <a:endParaRPr b="0" lang="da-DK" sz="2600" strike="noStrike" u="none">
              <a:solidFill>
                <a:schemeClr val="dk1"/>
              </a:solidFill>
              <a:effectLst/>
              <a:uFillTx/>
              <a:latin typeface="Arial"/>
            </a:endParaRPr>
          </a:p>
        </p:txBody>
      </p:sp>
      <p:sp>
        <p:nvSpPr>
          <p:cNvPr id="224"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25"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0000"/>
              </a:buClr>
              <a:buFont typeface="Arial"/>
              <a:buChar char="•"/>
            </a:pPr>
            <a:r>
              <a:rPr b="1" lang="da-DK" sz="2000" strike="noStrike" u="none">
                <a:solidFill>
                  <a:srgbClr val="ff0000"/>
                </a:solidFill>
                <a:effectLst/>
                <a:uFillTx/>
                <a:latin typeface="Latin Modern Roman Demi"/>
              </a:rPr>
              <a:t>Diagnose = blodprøve</a:t>
            </a:r>
            <a:r>
              <a:rPr b="0" lang="da-DK" sz="2000" strike="noStrike" u="none">
                <a:solidFill>
                  <a:srgbClr val="ff0000"/>
                </a:solidFill>
                <a:effectLst/>
                <a:uFillTx/>
                <a:latin typeface="Latin Modern Roman Demi"/>
              </a:rPr>
              <a:t>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800" strike="noStrike" u="none">
                <a:solidFill>
                  <a:srgbClr val="ff0000"/>
                </a:solidFill>
                <a:effectLst/>
                <a:uFillTx/>
                <a:latin typeface="Latin Modern Roman Demi"/>
              </a:rPr>
              <a:t>eGFR</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800" strike="noStrike" u="none">
                <a:solidFill>
                  <a:srgbClr val="ff0000"/>
                </a:solidFill>
                <a:effectLst/>
                <a:uFillTx/>
                <a:latin typeface="Latin Modern Roman Demi"/>
              </a:rPr>
              <a:t>Kreatinin </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Opfølgning = blodprøver </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Behandling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800" strike="noStrike" u="none">
                <a:solidFill>
                  <a:srgbClr val="ff0000"/>
                </a:solidFill>
                <a:effectLst/>
                <a:uFillTx/>
                <a:latin typeface="Latin Modern Roman Demi"/>
              </a:rPr>
              <a:t>Antihypertensiva (ACE)</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800" strike="noStrike" u="none">
                <a:solidFill>
                  <a:srgbClr val="ff0000"/>
                </a:solidFill>
                <a:effectLst/>
                <a:uFillTx/>
                <a:latin typeface="Latin Modern Roman Demi"/>
              </a:rPr>
              <a:t>Kardiovaskulær risikoreduktion</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800" strike="noStrike" u="none">
                <a:solidFill>
                  <a:srgbClr val="ff0000"/>
                </a:solidFill>
                <a:effectLst/>
                <a:uFillTx/>
                <a:latin typeface="Latin Modern Roman Demi"/>
              </a:rPr>
              <a:t>KRAM</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Uræmibehandling og anæmibehandling</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Diæt ”fattig” på kalium og fosfat</a:t>
            </a:r>
            <a:endParaRPr b="0" lang="da-DK" sz="1800" strike="noStrike" u="none">
              <a:solidFill>
                <a:schemeClr val="lt1"/>
              </a:solidFill>
              <a:effectLst/>
              <a:uFillTx/>
              <a:latin typeface="Latin Modern Roman Demi"/>
            </a:endParaRPr>
          </a:p>
          <a:p>
            <a:pPr indent="0" defTabSz="914400">
              <a:lnSpc>
                <a:spcPct val="90000"/>
              </a:lnSpc>
              <a:spcBef>
                <a:spcPts val="1001"/>
              </a:spcBef>
              <a:buNone/>
            </a:pPr>
            <a:endParaRPr b="0" lang="da-DK" sz="20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226" name="Picture 2" descr="Explaining Your Kidney Test Results: A Tool for Clinical Use - NIDDK"/>
          <p:cNvPicPr/>
          <p:nvPr/>
        </p:nvPicPr>
        <p:blipFill>
          <a:blip r:embed="rId1"/>
          <a:stretch/>
        </p:blipFill>
        <p:spPr>
          <a:xfrm>
            <a:off x="5852880" y="1523160"/>
            <a:ext cx="6338880" cy="381096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480AE4A7-7D79-4A91-9D0D-58127653BBFF}" type="slidenum">
              <a:t>26</a:t>
            </a:fld>
          </a:p>
        </p:txBody>
      </p:sp>
      <p:sp>
        <p:nvSpPr>
          <p:cNvPr id="7" name="PlaceHolder 6"/>
          <p:cNvSpPr>
            <a:spLocks noGrp="1"/>
          </p:cNvSpPr>
          <p:nvPr>
            <p:ph type="dt" idx="1"/>
          </p:nvPr>
        </p:nvSpPr>
        <p:spPr/>
        <p:txBody>
          <a:bodyPr/>
          <a:p>
            <a:fld id="{D687C189-FF89-4C87-892A-ADE902EEAE2C}" type="datetime1">
              <a:rPr lang="en-DK"/>
              <a:t>2025-12-09</a:t>
            </a:fld>
          </a:p>
        </p:txBody>
      </p:sp>
    </p:spTree>
  </p:cSld>
  <mc:AlternateContent>
    <mc:Choice Requires="p14">
      <p:transition spd="slow" p14:dur="2000"/>
    </mc:Choice>
    <mc:Fallback>
      <p:transition spd="slow"/>
    </mc:Fallback>
  </mc:AlternateContent>
  <p:timing>
    <p:tnLst>
      <p:par>
        <p:cTn id="393" dur="indefinite" restart="never" nodeType="tmRoot">
          <p:childTnLst>
            <p:seq>
              <p:cTn id="394" dur="indefinite" nodeType="mainSeq">
                <p:childTnLst>
                  <p:par>
                    <p:cTn id="395" fill="hold">
                      <p:stCondLst>
                        <p:cond delay="indefinite"/>
                      </p:stCondLst>
                      <p:childTnLst>
                        <p:par>
                          <p:cTn id="396" fill="hold">
                            <p:stCondLst>
                              <p:cond delay="0"/>
                            </p:stCondLst>
                            <p:childTnLst>
                              <p:par>
                                <p:cTn id="397" nodeType="clickEffect" fill="hold" presetClass="entr" presetID="1">
                                  <p:stCondLst>
                                    <p:cond delay="0"/>
                                  </p:stCondLst>
                                  <p:childTnLst>
                                    <p:set>
                                      <p:cBhvr>
                                        <p:cTn id="398" dur="1" fill="hold">
                                          <p:stCondLst>
                                            <p:cond delay="0"/>
                                          </p:stCondLst>
                                        </p:cTn>
                                        <p:tgtEl>
                                          <p:spTgt spid="225">
                                            <p:txEl>
                                              <p:pRg st="3" end="3"/>
                                            </p:txEl>
                                          </p:spTgt>
                                        </p:tgtEl>
                                        <p:attrNameLst>
                                          <p:attrName>style.visibility</p:attrName>
                                        </p:attrNameLst>
                                      </p:cBhvr>
                                      <p:to>
                                        <p:strVal val="visible"/>
                                      </p:to>
                                    </p:set>
                                  </p:childTnLst>
                                </p:cTn>
                              </p:par>
                            </p:childTnLst>
                          </p:cTn>
                        </p:par>
                      </p:childTnLst>
                    </p:cTn>
                  </p:par>
                  <p:par>
                    <p:cTn id="399" fill="hold">
                      <p:stCondLst>
                        <p:cond delay="indefinite"/>
                      </p:stCondLst>
                      <p:childTnLst>
                        <p:par>
                          <p:cTn id="400" fill="hold">
                            <p:stCondLst>
                              <p:cond delay="0"/>
                            </p:stCondLst>
                            <p:childTnLst>
                              <p:par>
                                <p:cTn id="401" nodeType="clickEffect" fill="hold" presetClass="entr" presetID="1">
                                  <p:stCondLst>
                                    <p:cond delay="0"/>
                                  </p:stCondLst>
                                  <p:childTnLst>
                                    <p:set>
                                      <p:cBhvr>
                                        <p:cTn id="402" dur="1" fill="hold">
                                          <p:stCondLst>
                                            <p:cond delay="0"/>
                                          </p:stCondLst>
                                        </p:cTn>
                                        <p:tgtEl>
                                          <p:spTgt spid="225">
                                            <p:txEl>
                                              <p:pRg st="4" end="4"/>
                                            </p:txEl>
                                          </p:spTgt>
                                        </p:tgtEl>
                                        <p:attrNameLst>
                                          <p:attrName>style.visibility</p:attrName>
                                        </p:attrNameLst>
                                      </p:cBhvr>
                                      <p:to>
                                        <p:strVal val="visible"/>
                                      </p:to>
                                    </p:set>
                                  </p:childTnLst>
                                </p:cTn>
                              </p:par>
                              <p:par>
                                <p:cTn id="403" nodeType="withEffect" fill="hold" presetClass="entr" presetID="1">
                                  <p:stCondLst>
                                    <p:cond delay="0"/>
                                  </p:stCondLst>
                                  <p:childTnLst>
                                    <p:set>
                                      <p:cBhvr>
                                        <p:cTn id="404" dur="1" fill="hold">
                                          <p:stCondLst>
                                            <p:cond delay="0"/>
                                          </p:stCondLst>
                                        </p:cTn>
                                        <p:tgtEl>
                                          <p:spTgt spid="225">
                                            <p:txEl>
                                              <p:pRg st="5" end="5"/>
                                            </p:txEl>
                                          </p:spTgt>
                                        </p:tgtEl>
                                        <p:attrNameLst>
                                          <p:attrName>style.visibility</p:attrName>
                                        </p:attrNameLst>
                                      </p:cBhvr>
                                      <p:to>
                                        <p:strVal val="visible"/>
                                      </p:to>
                                    </p:set>
                                  </p:childTnLst>
                                </p:cTn>
                              </p:par>
                              <p:par>
                                <p:cTn id="405" nodeType="withEffect" fill="hold" presetClass="entr" presetID="1">
                                  <p:stCondLst>
                                    <p:cond delay="0"/>
                                  </p:stCondLst>
                                  <p:childTnLst>
                                    <p:set>
                                      <p:cBhvr>
                                        <p:cTn id="406" dur="1" fill="hold">
                                          <p:stCondLst>
                                            <p:cond delay="0"/>
                                          </p:stCondLst>
                                        </p:cTn>
                                        <p:tgtEl>
                                          <p:spTgt spid="225">
                                            <p:txEl>
                                              <p:pRg st="6" end="6"/>
                                            </p:txEl>
                                          </p:spTgt>
                                        </p:tgtEl>
                                        <p:attrNameLst>
                                          <p:attrName>style.visibility</p:attrName>
                                        </p:attrNameLst>
                                      </p:cBhvr>
                                      <p:to>
                                        <p:strVal val="visible"/>
                                      </p:to>
                                    </p:set>
                                  </p:childTnLst>
                                </p:cTn>
                              </p:par>
                              <p:par>
                                <p:cTn id="407" nodeType="withEffect" fill="hold" presetClass="entr" presetID="1">
                                  <p:stCondLst>
                                    <p:cond delay="0"/>
                                  </p:stCondLst>
                                  <p:childTnLst>
                                    <p:set>
                                      <p:cBhvr>
                                        <p:cTn id="408" dur="1" fill="hold">
                                          <p:stCondLst>
                                            <p:cond delay="0"/>
                                          </p:stCondLst>
                                        </p:cTn>
                                        <p:tgtEl>
                                          <p:spTgt spid="225">
                                            <p:txEl>
                                              <p:pRg st="7" end="7"/>
                                            </p:txEl>
                                          </p:spTgt>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225">
                                            <p:txEl>
                                              <p:pRg st="8" end="8"/>
                                            </p:txEl>
                                          </p:spTgt>
                                        </p:tgtEl>
                                        <p:attrNameLst>
                                          <p:attrName>style.visibility</p:attrName>
                                        </p:attrNameLst>
                                      </p:cBhvr>
                                      <p:to>
                                        <p:strVal val="visible"/>
                                      </p:to>
                                    </p:set>
                                  </p:childTnLst>
                                </p:cTn>
                              </p:par>
                              <p:par>
                                <p:cTn id="413" nodeType="withEffect" fill="hold" presetClass="entr" presetID="1">
                                  <p:stCondLst>
                                    <p:cond delay="0"/>
                                  </p:stCondLst>
                                  <p:childTnLst>
                                    <p:set>
                                      <p:cBhvr>
                                        <p:cTn id="414" dur="1" fill="hold">
                                          <p:stCondLst>
                                            <p:cond delay="0"/>
                                          </p:stCondLst>
                                        </p:cTn>
                                        <p:tgtEl>
                                          <p:spTgt spid="22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Kronisk nyresygdom</a:t>
            </a:r>
            <a:endParaRPr b="0" lang="da-DK" sz="2600" strike="noStrike" u="none">
              <a:solidFill>
                <a:schemeClr val="dk1"/>
              </a:solidFill>
              <a:effectLst/>
              <a:uFillTx/>
              <a:latin typeface="Arial"/>
            </a:endParaRPr>
          </a:p>
        </p:txBody>
      </p:sp>
      <p:sp>
        <p:nvSpPr>
          <p:cNvPr id="228"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29"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Ubehandlet kan et nyresvigt progrediere med et fald i GFR på ca. 10 ml/min/år </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Dvs. hvis udgangspunktet er normal nyrefunktion, kan man få terminalt nyresvigt på under 10 år! </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Med behandling kan dette reduceres til 2-3 ml/min/år</a:t>
            </a:r>
            <a:endParaRPr b="0" lang="da-DK" sz="20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230" name="Billede 3" descr=""/>
          <p:cNvPicPr/>
          <p:nvPr/>
        </p:nvPicPr>
        <p:blipFill>
          <a:blip r:embed="rId1"/>
          <a:stretch/>
        </p:blipFill>
        <p:spPr>
          <a:xfrm>
            <a:off x="1654560" y="3258360"/>
            <a:ext cx="8870040" cy="262152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C1948A27-3DAA-4C6A-87A4-38FBEA686903}" type="slidenum">
              <a:t>27</a:t>
            </a:fld>
          </a:p>
        </p:txBody>
      </p:sp>
      <p:sp>
        <p:nvSpPr>
          <p:cNvPr id="7" name="PlaceHolder 6"/>
          <p:cNvSpPr>
            <a:spLocks noGrp="1"/>
          </p:cNvSpPr>
          <p:nvPr>
            <p:ph type="dt" idx="1"/>
          </p:nvPr>
        </p:nvSpPr>
        <p:spPr/>
        <p:txBody>
          <a:bodyPr/>
          <a:p>
            <a:fld id="{6F5E8B55-EDA5-4CCA-87FF-3255F9A5A004}" type="datetime1">
              <a:rPr lang="en-DK"/>
              <a:t>2025-12-09</a:t>
            </a:fld>
          </a:p>
        </p:txBody>
      </p:sp>
    </p:spTree>
  </p:cSld>
  <mc:AlternateContent>
    <mc:Choice Requires="p14">
      <p:transition spd="slow" p14:dur="2000"/>
    </mc:Choice>
    <mc:Fallback>
      <p:transition spd="slow"/>
    </mc:Fallback>
  </mc:AlternateContent>
  <p:timing>
    <p:tnLst>
      <p:par>
        <p:cTn id="415" dur="indefinite" restart="never" nodeType="tmRoot">
          <p:childTnLst>
            <p:seq>
              <p:cTn id="416" dur="indefinite" nodeType="mainSeq">
                <p:childTnLst>
                  <p:par>
                    <p:cTn id="417" fill="hold">
                      <p:stCondLst>
                        <p:cond delay="indefinite"/>
                      </p:stCondLst>
                      <p:childTnLst>
                        <p:par>
                          <p:cTn id="418" fill="hold">
                            <p:stCondLst>
                              <p:cond delay="0"/>
                            </p:stCondLst>
                            <p:childTnLst>
                              <p:par>
                                <p:cTn id="419" nodeType="clickEffect" fill="hold" presetClass="entr" presetID="1">
                                  <p:stCondLst>
                                    <p:cond delay="0"/>
                                  </p:stCondLst>
                                  <p:childTnLst>
                                    <p:set>
                                      <p:cBhvr>
                                        <p:cTn id="420"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Kronisk nyresvigt</a:t>
            </a:r>
            <a:endParaRPr b="0" lang="da-DK" sz="2600" strike="noStrike" u="none">
              <a:solidFill>
                <a:schemeClr val="dk1"/>
              </a:solidFill>
              <a:effectLst/>
              <a:uFillTx/>
              <a:latin typeface="Arial"/>
            </a:endParaRPr>
          </a:p>
        </p:txBody>
      </p:sp>
      <p:sp>
        <p:nvSpPr>
          <p:cNvPr id="232"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33" name="PlaceHolder 3"/>
          <p:cNvSpPr>
            <a:spLocks noGrp="1"/>
          </p:cNvSpPr>
          <p:nvPr>
            <p:ph/>
          </p:nvPr>
        </p:nvSpPr>
        <p:spPr>
          <a:xfrm>
            <a:off x="325080" y="560880"/>
            <a:ext cx="57805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Latin Modern Roman Demi"/>
              </a:rPr>
              <a:t>Terminalt nyresvigt = grad 5</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Øget blødningstendens </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Immunsuppression </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Behandling</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Dialyse</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Transplantation</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Nyren har mistet sin evne til at filtrere </a:t>
            </a:r>
            <a:r>
              <a:rPr b="0" lang="da-DK" sz="2000" strike="noStrike" u="none">
                <a:solidFill>
                  <a:schemeClr val="lt1"/>
                </a:solidFill>
                <a:effectLst/>
                <a:uFillTx/>
                <a:latin typeface="Wingdings"/>
              </a:rPr>
              <a:t></a:t>
            </a:r>
            <a:r>
              <a:rPr b="0" lang="da-DK" sz="2000" strike="noStrike" u="none">
                <a:solidFill>
                  <a:schemeClr val="lt1"/>
                </a:solidFill>
                <a:effectLst/>
                <a:uFillTx/>
                <a:latin typeface="Latin Modern Roman Demi"/>
              </a:rPr>
              <a:t> Dialyse x flere om ugen</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0000"/>
                </a:solidFill>
                <a:effectLst/>
                <a:uFillTx/>
                <a:latin typeface="Latin Modern Roman Demi"/>
              </a:rPr>
              <a:t>Ingen dialyse = død </a:t>
            </a:r>
            <a:endParaRPr b="0" lang="da-DK" sz="20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234" name="Picture 2" descr="Can kidney stones cause kidney failure or damage? - KidneyStoners.org"/>
          <p:cNvPicPr/>
          <p:nvPr/>
        </p:nvPicPr>
        <p:blipFill>
          <a:blip r:embed="rId1"/>
          <a:stretch/>
        </p:blipFill>
        <p:spPr>
          <a:xfrm>
            <a:off x="7436880" y="1400040"/>
            <a:ext cx="3916440" cy="391644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642F9E82-5B93-4D9E-913B-C3D9F6269CCB}" type="slidenum">
              <a:t>28</a:t>
            </a:fld>
          </a:p>
        </p:txBody>
      </p:sp>
      <p:sp>
        <p:nvSpPr>
          <p:cNvPr id="7" name="PlaceHolder 6"/>
          <p:cNvSpPr>
            <a:spLocks noGrp="1"/>
          </p:cNvSpPr>
          <p:nvPr>
            <p:ph type="dt" idx="1"/>
          </p:nvPr>
        </p:nvSpPr>
        <p:spPr/>
        <p:txBody>
          <a:bodyPr/>
          <a:p>
            <a:fld id="{9BB8B324-ADA7-4A89-9BAB-3215335685B5}" type="datetime1">
              <a:rPr lang="en-DK"/>
              <a:t>2025-12-09</a:t>
            </a:fld>
          </a:p>
        </p:txBody>
      </p:sp>
    </p:spTree>
  </p:cSld>
  <mc:AlternateContent>
    <mc:Choice Requires="p14">
      <p:transition spd="slow" p14:dur="2000"/>
    </mc:Choice>
    <mc:Fallback>
      <p:transition spd="slow"/>
    </mc:Fallback>
  </mc:AlternateContent>
  <p:timing>
    <p:tnLst>
      <p:par>
        <p:cTn id="421" dur="indefinite" restart="never" nodeType="tmRoot">
          <p:childTnLst>
            <p:seq>
              <p:cTn id="422" dur="indefinite" nodeType="mainSeq">
                <p:childTnLst>
                  <p:par>
                    <p:cTn id="423" fill="hold">
                      <p:stCondLst>
                        <p:cond delay="indefinite"/>
                      </p:stCondLst>
                      <p:childTnLst>
                        <p:par>
                          <p:cTn id="424" fill="hold">
                            <p:stCondLst>
                              <p:cond delay="0"/>
                            </p:stCondLst>
                            <p:childTnLst>
                              <p:par>
                                <p:cTn id="425" nodeType="clickEffect" fill="hold" presetClass="entr" presetID="1">
                                  <p:stCondLst>
                                    <p:cond delay="0"/>
                                  </p:stCondLst>
                                  <p:childTnLst>
                                    <p:set>
                                      <p:cBhvr>
                                        <p:cTn id="426" dur="1" fill="hold">
                                          <p:stCondLst>
                                            <p:cond delay="0"/>
                                          </p:stCondLst>
                                        </p:cTn>
                                        <p:tgtEl>
                                          <p:spTgt spid="233">
                                            <p:txEl>
                                              <p:pRg st="3" end="3"/>
                                            </p:txEl>
                                          </p:spTgt>
                                        </p:tgtEl>
                                        <p:attrNameLst>
                                          <p:attrName>style.visibility</p:attrName>
                                        </p:attrNameLst>
                                      </p:cBhvr>
                                      <p:to>
                                        <p:strVal val="visible"/>
                                      </p:to>
                                    </p:set>
                                  </p:childTnLst>
                                </p:cTn>
                              </p:par>
                              <p:par>
                                <p:cTn id="427" nodeType="withEffect" fill="hold" presetClass="entr" presetID="1">
                                  <p:stCondLst>
                                    <p:cond delay="0"/>
                                  </p:stCondLst>
                                  <p:childTnLst>
                                    <p:set>
                                      <p:cBhvr>
                                        <p:cTn id="428" dur="1" fill="hold">
                                          <p:stCondLst>
                                            <p:cond delay="0"/>
                                          </p:stCondLst>
                                        </p:cTn>
                                        <p:tgtEl>
                                          <p:spTgt spid="233">
                                            <p:txEl>
                                              <p:pRg st="4" end="4"/>
                                            </p:txEl>
                                          </p:spTgt>
                                        </p:tgtEl>
                                        <p:attrNameLst>
                                          <p:attrName>style.visibility</p:attrName>
                                        </p:attrNameLst>
                                      </p:cBhvr>
                                      <p:to>
                                        <p:strVal val="visible"/>
                                      </p:to>
                                    </p:set>
                                  </p:childTnLst>
                                </p:cTn>
                              </p:par>
                              <p:par>
                                <p:cTn id="429" nodeType="withEffect" fill="hold" presetClass="entr" presetID="1">
                                  <p:stCondLst>
                                    <p:cond delay="0"/>
                                  </p:stCondLst>
                                  <p:childTnLst>
                                    <p:set>
                                      <p:cBhvr>
                                        <p:cTn id="430" dur="1" fill="hold">
                                          <p:stCondLst>
                                            <p:cond delay="0"/>
                                          </p:stCondLst>
                                        </p:cTn>
                                        <p:tgtEl>
                                          <p:spTgt spid="233">
                                            <p:txEl>
                                              <p:pRg st="5" end="5"/>
                                            </p:txEl>
                                          </p:spTgt>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nodeType="clickEffect" fill="hold" presetClass="entr" presetID="1">
                                  <p:stCondLst>
                                    <p:cond delay="0"/>
                                  </p:stCondLst>
                                  <p:childTnLst>
                                    <p:set>
                                      <p:cBhvr>
                                        <p:cTn id="434" dur="1" fill="hold">
                                          <p:stCondLst>
                                            <p:cond delay="0"/>
                                          </p:stCondLst>
                                        </p:cTn>
                                        <p:tgtEl>
                                          <p:spTgt spid="233">
                                            <p:txEl>
                                              <p:pRg st="6" end="6"/>
                                            </p:txEl>
                                          </p:spTgt>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nodeType="clickEffect" fill="hold" presetClass="entr" presetID="1">
                                  <p:stCondLst>
                                    <p:cond delay="0"/>
                                  </p:stCondLst>
                                  <p:childTnLst>
                                    <p:set>
                                      <p:cBhvr>
                                        <p:cTn id="438" dur="1" fill="hold">
                                          <p:stCondLst>
                                            <p:cond delay="0"/>
                                          </p:stCondLst>
                                        </p:cTn>
                                        <p:tgtEl>
                                          <p:spTgt spid="23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Dialyse</a:t>
            </a:r>
            <a:endParaRPr b="0" lang="da-DK" sz="2600" strike="noStrike" u="none">
              <a:solidFill>
                <a:schemeClr val="dk1"/>
              </a:solidFill>
              <a:effectLst/>
              <a:uFillTx/>
              <a:latin typeface="Arial"/>
            </a:endParaRPr>
          </a:p>
        </p:txBody>
      </p:sp>
      <p:sp>
        <p:nvSpPr>
          <p:cNvPr id="236"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37"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ffff"/>
              </a:buClr>
              <a:buFont typeface="Arial"/>
              <a:buChar char="•"/>
            </a:pPr>
            <a:r>
              <a:rPr b="1" lang="da-DK" sz="1800" strike="noStrike" u="none">
                <a:solidFill>
                  <a:schemeClr val="lt1"/>
                </a:solidFill>
                <a:effectLst/>
                <a:uFillTx/>
                <a:latin typeface="Latin Modern Roman Demi"/>
              </a:rPr>
              <a:t>Hæmodialyse</a:t>
            </a:r>
            <a:r>
              <a:rPr b="0" lang="da-DK" sz="1800" strike="noStrike" u="none">
                <a:solidFill>
                  <a:schemeClr val="lt1"/>
                </a:solidFill>
                <a:effectLst/>
                <a:uFillTx/>
                <a:latin typeface="Latin Modern Roman Demi"/>
              </a:rPr>
              <a:t>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600" strike="noStrike" u="none">
                <a:solidFill>
                  <a:srgbClr val="ff0000"/>
                </a:solidFill>
                <a:effectLst/>
                <a:uFillTx/>
                <a:latin typeface="Latin Modern Roman Demi"/>
              </a:rPr>
              <a:t>Typisk x3 ugentligt á fire timer per gang</a:t>
            </a:r>
            <a:endParaRPr b="0" lang="da-DK" sz="16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Fistel i armen, blod tappes fra kroppen og føres gennem et filter og herefter tilbage i kroppen </a:t>
            </a:r>
            <a:endParaRPr b="0" lang="da-DK" sz="16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1800" strike="noStrike" u="none">
                <a:solidFill>
                  <a:schemeClr val="lt1"/>
                </a:solidFill>
                <a:effectLst/>
                <a:uFillTx/>
                <a:latin typeface="Latin Modern Roman Demi"/>
              </a:rPr>
              <a:t>Peritonealdialyse</a:t>
            </a:r>
            <a:r>
              <a:rPr b="0" lang="da-DK" sz="1800" strike="noStrike" u="none">
                <a:solidFill>
                  <a:schemeClr val="lt1"/>
                </a:solidFill>
                <a:effectLst/>
                <a:uFillTx/>
                <a:latin typeface="Latin Modern Roman Demi"/>
              </a:rPr>
              <a:t>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Foregår typisk i hjemmet (mere fleksibelt, men er knap så effektivt) </a:t>
            </a:r>
            <a:endParaRPr b="0" lang="da-DK" sz="16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Permanent kateter i maven, så væske (cirka 2 l) kan indgives i bughulen</a:t>
            </a:r>
            <a:endParaRPr b="0" lang="da-DK" sz="16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Affaldsstoffer diffunderer over i væsken </a:t>
            </a:r>
            <a:endParaRPr b="0" lang="da-DK" sz="16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Efter nogle timer tappes væsken ud igen </a:t>
            </a:r>
            <a:endParaRPr b="0" lang="da-DK" sz="16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1800" strike="noStrike" u="none">
                <a:solidFill>
                  <a:schemeClr val="lt1"/>
                </a:solidFill>
                <a:effectLst/>
                <a:uFillTx/>
                <a:latin typeface="Latin Modern Roman Demi"/>
              </a:rPr>
              <a:t>Dialyse er</a:t>
            </a:r>
            <a:r>
              <a:rPr b="0" lang="da-DK" sz="1800" strike="noStrike" u="sng">
                <a:solidFill>
                  <a:schemeClr val="lt1"/>
                </a:solidFill>
                <a:effectLst/>
                <a:uFillTx/>
                <a:latin typeface="Latin Modern Roman Demi"/>
              </a:rPr>
              <a:t> ikke </a:t>
            </a:r>
            <a:r>
              <a:rPr b="0" lang="da-DK" sz="1800" strike="noStrike" u="none">
                <a:solidFill>
                  <a:schemeClr val="lt1"/>
                </a:solidFill>
                <a:effectLst/>
                <a:uFillTx/>
                <a:latin typeface="Latin Modern Roman Demi"/>
              </a:rPr>
              <a:t>en livsvarig løsning!</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1800" strike="noStrike" u="none">
                <a:solidFill>
                  <a:srgbClr val="ff0000"/>
                </a:solidFill>
                <a:effectLst/>
                <a:uFillTx/>
                <a:latin typeface="Latin Modern Roman Demi"/>
              </a:rPr>
              <a:t>Patienterne skal have en nyretransplantation hvis muligt</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1800" strike="noStrike" u="none">
                <a:solidFill>
                  <a:schemeClr val="lt1"/>
                </a:solidFill>
                <a:effectLst/>
                <a:uFillTx/>
                <a:latin typeface="Latin Modern Roman Demi"/>
              </a:rPr>
              <a:t>Samfundsøkonomisk meget dyrt </a:t>
            </a:r>
            <a:endParaRPr b="0" lang="da-DK" sz="1800" strike="noStrike" u="none">
              <a:solidFill>
                <a:schemeClr val="lt1"/>
              </a:solidFill>
              <a:effectLst/>
              <a:uFillTx/>
              <a:latin typeface="Latin Modern Roman Demi"/>
            </a:endParaRPr>
          </a:p>
        </p:txBody>
      </p:sp>
      <p:pic>
        <p:nvPicPr>
          <p:cNvPr id="238" name="Picture 2" descr="Hæmodialyse"/>
          <p:cNvPicPr/>
          <p:nvPr/>
        </p:nvPicPr>
        <p:blipFill>
          <a:blip r:embed="rId1"/>
          <a:stretch/>
        </p:blipFill>
        <p:spPr>
          <a:xfrm>
            <a:off x="8555040" y="1108440"/>
            <a:ext cx="3506040" cy="526860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A3CF3BF6-12F4-461F-955C-97EAEF751CD4}" type="slidenum">
              <a:t>29</a:t>
            </a:fld>
          </a:p>
        </p:txBody>
      </p:sp>
      <p:sp>
        <p:nvSpPr>
          <p:cNvPr id="7" name="PlaceHolder 6"/>
          <p:cNvSpPr>
            <a:spLocks noGrp="1"/>
          </p:cNvSpPr>
          <p:nvPr>
            <p:ph type="dt" idx="1"/>
          </p:nvPr>
        </p:nvSpPr>
        <p:spPr/>
        <p:txBody>
          <a:bodyPr/>
          <a:p>
            <a:fld id="{54022A33-684F-463E-8AF8-4AA5CDED8065}" type="datetime1">
              <a:rPr lang="en-DK"/>
              <a:t>2025-12-09</a:t>
            </a:fld>
          </a:p>
        </p:txBody>
      </p:sp>
    </p:spTree>
  </p:cSld>
  <mc:AlternateContent>
    <mc:Choice Requires="p14">
      <p:transition spd="slow" p14:dur="2000"/>
    </mc:Choice>
    <mc:Fallback>
      <p:transition spd="slow"/>
    </mc:Fallback>
  </mc:AlternateContent>
  <p:timing>
    <p:tnLst>
      <p:par>
        <p:cTn id="439" dur="indefinite" restart="never" nodeType="tmRoot">
          <p:childTnLst>
            <p:seq>
              <p:cTn id="440" dur="indefinite" nodeType="mainSeq">
                <p:childTnLst>
                  <p:par>
                    <p:cTn id="441" fill="hold">
                      <p:stCondLst>
                        <p:cond delay="indefinite"/>
                      </p:stCondLst>
                      <p:childTnLst>
                        <p:par>
                          <p:cTn id="442" fill="hold">
                            <p:stCondLst>
                              <p:cond delay="0"/>
                            </p:stCondLst>
                            <p:childTnLst>
                              <p:par>
                                <p:cTn id="443" nodeType="clickEffect" fill="hold" presetClass="entr" presetID="1">
                                  <p:stCondLst>
                                    <p:cond delay="0"/>
                                  </p:stCondLst>
                                  <p:childTnLst>
                                    <p:set>
                                      <p:cBhvr>
                                        <p:cTn id="444" dur="1" fill="hold">
                                          <p:stCondLst>
                                            <p:cond delay="0"/>
                                          </p:stCondLst>
                                        </p:cTn>
                                        <p:tgtEl>
                                          <p:spTgt spid="237">
                                            <p:txEl>
                                              <p:pRg st="0" end="0"/>
                                            </p:txEl>
                                          </p:spTgt>
                                        </p:tgtEl>
                                        <p:attrNameLst>
                                          <p:attrName>style.visibility</p:attrName>
                                        </p:attrNameLst>
                                      </p:cBhvr>
                                      <p:to>
                                        <p:strVal val="visible"/>
                                      </p:to>
                                    </p:set>
                                  </p:childTnLst>
                                </p:cTn>
                              </p:par>
                              <p:par>
                                <p:cTn id="445" nodeType="withEffect" fill="hold" presetClass="entr" presetID="1">
                                  <p:stCondLst>
                                    <p:cond delay="0"/>
                                  </p:stCondLst>
                                  <p:childTnLst>
                                    <p:set>
                                      <p:cBhvr>
                                        <p:cTn id="446" dur="1" fill="hold">
                                          <p:stCondLst>
                                            <p:cond delay="0"/>
                                          </p:stCondLst>
                                        </p:cTn>
                                        <p:tgtEl>
                                          <p:spTgt spid="237">
                                            <p:txEl>
                                              <p:pRg st="1" end="1"/>
                                            </p:txEl>
                                          </p:spTgt>
                                        </p:tgtEl>
                                        <p:attrNameLst>
                                          <p:attrName>style.visibility</p:attrName>
                                        </p:attrNameLst>
                                      </p:cBhvr>
                                      <p:to>
                                        <p:strVal val="visible"/>
                                      </p:to>
                                    </p:set>
                                  </p:childTnLst>
                                </p:cTn>
                              </p:par>
                              <p:par>
                                <p:cTn id="447" nodeType="withEffect" fill="hold" presetClass="entr" presetID="1">
                                  <p:stCondLst>
                                    <p:cond delay="0"/>
                                  </p:stCondLst>
                                  <p:childTnLst>
                                    <p:set>
                                      <p:cBhvr>
                                        <p:cTn id="448" dur="1" fill="hold">
                                          <p:stCondLst>
                                            <p:cond delay="0"/>
                                          </p:stCondLst>
                                        </p:cTn>
                                        <p:tgtEl>
                                          <p:spTgt spid="237">
                                            <p:txEl>
                                              <p:pRg st="2" end="2"/>
                                            </p:txEl>
                                          </p:spTgt>
                                        </p:tgtEl>
                                        <p:attrNameLst>
                                          <p:attrName>style.visibility</p:attrName>
                                        </p:attrNameLst>
                                      </p:cBhvr>
                                      <p:to>
                                        <p:strVal val="visible"/>
                                      </p:to>
                                    </p:set>
                                  </p:childTnLst>
                                </p:cTn>
                              </p:par>
                            </p:childTnLst>
                          </p:cTn>
                        </p:par>
                      </p:childTnLst>
                    </p:cTn>
                  </p:par>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237">
                                            <p:txEl>
                                              <p:pRg st="3" end="3"/>
                                            </p:txEl>
                                          </p:spTgt>
                                        </p:tgtEl>
                                        <p:attrNameLst>
                                          <p:attrName>style.visibility</p:attrName>
                                        </p:attrNameLst>
                                      </p:cBhvr>
                                      <p:to>
                                        <p:strVal val="visible"/>
                                      </p:to>
                                    </p:set>
                                  </p:childTnLst>
                                </p:cTn>
                              </p:par>
                              <p:par>
                                <p:cTn id="453" nodeType="withEffect" fill="hold" presetClass="entr" presetID="1">
                                  <p:stCondLst>
                                    <p:cond delay="0"/>
                                  </p:stCondLst>
                                  <p:childTnLst>
                                    <p:set>
                                      <p:cBhvr>
                                        <p:cTn id="454" dur="1" fill="hold">
                                          <p:stCondLst>
                                            <p:cond delay="0"/>
                                          </p:stCondLst>
                                        </p:cTn>
                                        <p:tgtEl>
                                          <p:spTgt spid="237">
                                            <p:txEl>
                                              <p:pRg st="4" end="4"/>
                                            </p:txEl>
                                          </p:spTgt>
                                        </p:tgtEl>
                                        <p:attrNameLst>
                                          <p:attrName>style.visibility</p:attrName>
                                        </p:attrNameLst>
                                      </p:cBhvr>
                                      <p:to>
                                        <p:strVal val="visible"/>
                                      </p:to>
                                    </p:set>
                                  </p:childTnLst>
                                </p:cTn>
                              </p:par>
                              <p:par>
                                <p:cTn id="455" nodeType="withEffect" fill="hold" presetClass="entr" presetID="1">
                                  <p:stCondLst>
                                    <p:cond delay="0"/>
                                  </p:stCondLst>
                                  <p:childTnLst>
                                    <p:set>
                                      <p:cBhvr>
                                        <p:cTn id="456" dur="1" fill="hold">
                                          <p:stCondLst>
                                            <p:cond delay="0"/>
                                          </p:stCondLst>
                                        </p:cTn>
                                        <p:tgtEl>
                                          <p:spTgt spid="237">
                                            <p:txEl>
                                              <p:pRg st="5" end="5"/>
                                            </p:txEl>
                                          </p:spTgt>
                                        </p:tgtEl>
                                        <p:attrNameLst>
                                          <p:attrName>style.visibility</p:attrName>
                                        </p:attrNameLst>
                                      </p:cBhvr>
                                      <p:to>
                                        <p:strVal val="visible"/>
                                      </p:to>
                                    </p:set>
                                  </p:childTnLst>
                                </p:cTn>
                              </p:par>
                              <p:par>
                                <p:cTn id="457" nodeType="withEffect" fill="hold" presetClass="entr" presetID="1">
                                  <p:stCondLst>
                                    <p:cond delay="0"/>
                                  </p:stCondLst>
                                  <p:childTnLst>
                                    <p:set>
                                      <p:cBhvr>
                                        <p:cTn id="458" dur="1" fill="hold">
                                          <p:stCondLst>
                                            <p:cond delay="0"/>
                                          </p:stCondLst>
                                        </p:cTn>
                                        <p:tgtEl>
                                          <p:spTgt spid="237">
                                            <p:txEl>
                                              <p:pRg st="6" end="6"/>
                                            </p:txEl>
                                          </p:spTgt>
                                        </p:tgtEl>
                                        <p:attrNameLst>
                                          <p:attrName>style.visibility</p:attrName>
                                        </p:attrNameLst>
                                      </p:cBhvr>
                                      <p:to>
                                        <p:strVal val="visible"/>
                                      </p:to>
                                    </p:set>
                                  </p:childTnLst>
                                </p:cTn>
                              </p:par>
                              <p:par>
                                <p:cTn id="459" nodeType="withEffect" fill="hold" presetClass="entr" presetID="1">
                                  <p:stCondLst>
                                    <p:cond delay="0"/>
                                  </p:stCondLst>
                                  <p:childTnLst>
                                    <p:set>
                                      <p:cBhvr>
                                        <p:cTn id="460" dur="1" fill="hold">
                                          <p:stCondLst>
                                            <p:cond delay="0"/>
                                          </p:stCondLst>
                                        </p:cTn>
                                        <p:tgtEl>
                                          <p:spTgt spid="237">
                                            <p:txEl>
                                              <p:pRg st="7" end="7"/>
                                            </p:txEl>
                                          </p:spTgt>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237">
                                            <p:txEl>
                                              <p:pRg st="8" end="8"/>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237">
                                            <p:txEl>
                                              <p:pRg st="9" end="9"/>
                                            </p:txEl>
                                          </p:spTgt>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1">
                                  <p:stCondLst>
                                    <p:cond delay="0"/>
                                  </p:stCondLst>
                                  <p:childTnLst>
                                    <p:set>
                                      <p:cBhvr>
                                        <p:cTn id="472" dur="1" fill="hold">
                                          <p:stCondLst>
                                            <p:cond delay="0"/>
                                          </p:stCondLst>
                                        </p:cTn>
                                        <p:tgtEl>
                                          <p:spTgt spid="237">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Real life case fra praksis</a:t>
            </a:r>
            <a:endParaRPr b="0" lang="da-DK" sz="2600" strike="noStrike" u="none">
              <a:solidFill>
                <a:schemeClr val="dk1"/>
              </a:solidFill>
              <a:effectLst/>
              <a:uFillTx/>
              <a:latin typeface="Arial"/>
            </a:endParaRPr>
          </a:p>
        </p:txBody>
      </p:sp>
      <p:sp>
        <p:nvSpPr>
          <p:cNvPr id="131"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132"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indent="0" defTabSz="914400">
              <a:lnSpc>
                <a:spcPct val="120000"/>
              </a:lnSpc>
              <a:spcBef>
                <a:spcPts val="1001"/>
              </a:spcBef>
              <a:buNone/>
              <a:tabLst>
                <a:tab algn="l" pos="0"/>
              </a:tabLst>
            </a:pP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tabLst>
                <a:tab algn="l" pos="0"/>
              </a:tabLst>
            </a:pPr>
            <a:r>
              <a:rPr b="0" lang="da-DK" sz="2000" strike="noStrike" u="none">
                <a:solidFill>
                  <a:schemeClr val="lt1"/>
                </a:solidFill>
                <a:effectLst/>
                <a:uFillTx/>
                <a:latin typeface="Latin Modern Roman Demi"/>
              </a:rPr>
              <a:t>Forældre og næsten 9-årig pige kommer til læge fordi pigen har ufrivillig natlig vandladning (vådlægger)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tabLst>
                <a:tab algn="l" pos="0"/>
              </a:tabLst>
            </a:pPr>
            <a:r>
              <a:rPr b="0" lang="da-DK" sz="1800" strike="noStrike" u="none">
                <a:solidFill>
                  <a:schemeClr val="lt1"/>
                </a:solidFill>
                <a:effectLst/>
                <a:uFillTx/>
                <a:latin typeface="Latin Modern Roman Demi"/>
              </a:rPr>
              <a:t>Hvad tænker i om det? Er det normalt? </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tabLst>
                <a:tab algn="l" pos="0"/>
              </a:tabLst>
            </a:pPr>
            <a:r>
              <a:rPr b="0" lang="da-DK" sz="2000" strike="noStrike" u="none">
                <a:solidFill>
                  <a:schemeClr val="lt1"/>
                </a:solidFill>
                <a:effectLst/>
                <a:uFillTx/>
                <a:latin typeface="Latin Modern Roman Demi"/>
              </a:rPr>
              <a:t>De beskriver at hun er meget træt. De mener hun er træt fordi nattesøvnen bliver forstyrret af vandladningen.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tabLst>
                <a:tab algn="l" pos="0"/>
              </a:tabLst>
            </a:pPr>
            <a:r>
              <a:rPr b="0" lang="da-DK" sz="1800" strike="noStrike" u="none">
                <a:solidFill>
                  <a:schemeClr val="lt1"/>
                </a:solidFill>
                <a:effectLst/>
                <a:uFillTx/>
                <a:latin typeface="Latin Modern Roman Demi"/>
              </a:rPr>
              <a:t>Hvad tænker i om det? </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tabLst>
                <a:tab algn="l" pos="0"/>
              </a:tabLst>
            </a:pPr>
            <a:r>
              <a:rPr b="0" lang="da-DK" sz="2000" strike="noStrike" u="none">
                <a:solidFill>
                  <a:schemeClr val="lt1"/>
                </a:solidFill>
                <a:effectLst/>
                <a:uFillTx/>
                <a:latin typeface="Latin Modern Roman Demi"/>
              </a:rPr>
              <a:t>Hvad skal vi mistænke? Og hvad er vigtigt at undersøge? </a:t>
            </a:r>
            <a:endParaRPr b="0" lang="da-DK" sz="2000" strike="noStrike" u="none">
              <a:solidFill>
                <a:schemeClr val="lt1"/>
              </a:solidFill>
              <a:effectLst/>
              <a:uFillTx/>
              <a:latin typeface="Latin Modern Roman Demi"/>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C1E72E05-9C10-4102-A3A0-6C2126D3D7C7}" type="slidenum">
              <a:t>3</a:t>
            </a:fld>
          </a:p>
        </p:txBody>
      </p:sp>
      <p:sp>
        <p:nvSpPr>
          <p:cNvPr id="7" name="PlaceHolder 6"/>
          <p:cNvSpPr>
            <a:spLocks noGrp="1"/>
          </p:cNvSpPr>
          <p:nvPr>
            <p:ph type="dt" idx="1"/>
          </p:nvPr>
        </p:nvSpPr>
        <p:spPr/>
        <p:txBody>
          <a:bodyPr/>
          <a:p>
            <a:fld id="{1EEA9972-D08D-45BB-B88C-3919040818B8}" type="datetime1">
              <a:rPr lang="en-DK"/>
              <a:t>2025-12-09</a:t>
            </a:fld>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32">
                                            <p:txEl>
                                              <p:pRg st="1" end="1"/>
                                            </p:txEl>
                                          </p:spTgt>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32">
                                            <p:txEl>
                                              <p:pRg st="3" end="3"/>
                                            </p:txEl>
                                          </p:spTgt>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13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3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endParaRPr b="0" lang="da-DK" sz="4000" strike="noStrike" u="none">
              <a:ln>
                <a:solidFill>
                  <a:schemeClr val="accent5"/>
                </a:solidFill>
              </a:ln>
              <a:solidFill>
                <a:srgbClr val="ffffff"/>
              </a:solidFill>
              <a:effectLst/>
              <a:uFillTx/>
              <a:latin typeface="Arial Black"/>
            </a:endParaRPr>
          </a:p>
        </p:txBody>
      </p:sp>
      <p:sp>
        <p:nvSpPr>
          <p:cNvPr id="24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a:lnSpc>
                <a:spcPct val="90000"/>
              </a:lnSpc>
              <a:spcBef>
                <a:spcPts val="1417"/>
              </a:spcBef>
              <a:buNone/>
            </a:pPr>
            <a:endParaRPr b="0" lang="da-DK" sz="1800" strike="noStrike" u="none">
              <a:solidFill>
                <a:schemeClr val="lt1"/>
              </a:solidFill>
              <a:effectLst/>
              <a:uFillTx/>
              <a:latin typeface="Latin Modern Roman Demi"/>
            </a:endParaRPr>
          </a:p>
        </p:txBody>
      </p:sp>
      <p:pic>
        <p:nvPicPr>
          <p:cNvPr id="241" name="Picture 2" descr="Peritoneal Dialysis - Michigan Kidney Consultants, P.C."/>
          <p:cNvPicPr/>
          <p:nvPr/>
        </p:nvPicPr>
        <p:blipFill>
          <a:blip r:embed="rId1"/>
          <a:stretch/>
        </p:blipFill>
        <p:spPr>
          <a:xfrm>
            <a:off x="1440360" y="250560"/>
            <a:ext cx="9540000" cy="635652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3F5BF9F0-B4AB-4766-AA5C-8561A1211C55}" type="slidenum">
              <a:t>30</a:t>
            </a:fld>
          </a:p>
        </p:txBody>
      </p:sp>
      <p:sp>
        <p:nvSpPr>
          <p:cNvPr id="6" name="PlaceHolder 5"/>
          <p:cNvSpPr>
            <a:spLocks noGrp="1"/>
          </p:cNvSpPr>
          <p:nvPr>
            <p:ph type="dt" idx="1"/>
          </p:nvPr>
        </p:nvSpPr>
        <p:spPr/>
        <p:txBody>
          <a:bodyPr/>
          <a:p>
            <a:fld id="{7B1BB24F-308F-4CAD-B204-59A694DF41DF}" type="datetime1">
              <a:rPr lang="en-DK"/>
              <a:t>2025-12-09</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Case 1</a:t>
            </a:r>
            <a:endParaRPr b="0" lang="da-DK" sz="2600" strike="noStrike" u="none">
              <a:solidFill>
                <a:schemeClr val="dk1"/>
              </a:solidFill>
              <a:effectLst/>
              <a:uFillTx/>
              <a:latin typeface="Arial"/>
            </a:endParaRPr>
          </a:p>
        </p:txBody>
      </p:sp>
      <p:sp>
        <p:nvSpPr>
          <p:cNvPr id="243"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44" name="PlaceHolder 3"/>
          <p:cNvSpPr>
            <a:spLocks noGrp="1"/>
          </p:cNvSpPr>
          <p:nvPr>
            <p:ph/>
          </p:nvPr>
        </p:nvSpPr>
        <p:spPr>
          <a:xfrm>
            <a:off x="325080" y="560880"/>
            <a:ext cx="11527920" cy="5892480"/>
          </a:xfrm>
          <a:prstGeom prst="rect">
            <a:avLst/>
          </a:prstGeom>
          <a:noFill/>
          <a:ln w="0">
            <a:noFill/>
          </a:ln>
        </p:spPr>
        <p:txBody>
          <a:bodyPr lIns="0" rIns="0" tIns="0" bIns="0" anchor="t">
            <a:noAutofit/>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82 årig kvinde indlægges med pneumoni. Hun er kendt med hypertension og artrose. Aktuelt i behandling med ACE-hæmmer, diuretika, og tager selv håndkøbsmedicin mod smerter</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Aktuelt tiltagende konfus gennem de sidste 12 timer. Drikker sparsomt. Oliguri og kvalme. </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Hvad mistænker I der er galt?</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Hvilke risikofaktorer er der hos denne patient?</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Hvilke prøver/undersøgelser vil I ordinere?</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Hvad er behandlingen?</a:t>
            </a:r>
            <a:endParaRPr b="0" lang="da-DK" sz="1800" strike="noStrike" u="none">
              <a:solidFill>
                <a:schemeClr val="lt1"/>
              </a:solidFill>
              <a:effectLst/>
              <a:uFillTx/>
              <a:latin typeface="Latin Modern Roman Demi"/>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5D0B8277-1307-485B-B69B-2256233D0851}" type="slidenum">
              <a:t>31</a:t>
            </a:fld>
          </a:p>
        </p:txBody>
      </p:sp>
      <p:sp>
        <p:nvSpPr>
          <p:cNvPr id="7" name="PlaceHolder 6"/>
          <p:cNvSpPr>
            <a:spLocks noGrp="1"/>
          </p:cNvSpPr>
          <p:nvPr>
            <p:ph type="dt" idx="1"/>
          </p:nvPr>
        </p:nvSpPr>
        <p:spPr/>
        <p:txBody>
          <a:bodyPr/>
          <a:p>
            <a:fld id="{623FA774-1D2C-4685-82B1-00C6E89F5D13}" type="datetime1">
              <a:rPr lang="en-DK"/>
              <a:t>2025-12-09</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Case 1</a:t>
            </a:r>
            <a:r>
              <a:rPr b="0" lang="en-US" sz="2600" strike="noStrike" u="none">
                <a:ln>
                  <a:solidFill>
                    <a:schemeClr val="accent5"/>
                  </a:solidFill>
                </a:ln>
                <a:solidFill>
                  <a:srgbClr val="ffffff"/>
                </a:solidFill>
                <a:effectLst/>
                <a:uFillTx/>
                <a:latin typeface="Arial Black"/>
              </a:rPr>
              <a:t> - Diskussion</a:t>
            </a:r>
            <a:endParaRPr b="0" lang="da-DK" sz="2600" strike="noStrike" u="none">
              <a:solidFill>
                <a:schemeClr val="dk1"/>
              </a:solidFill>
              <a:effectLst/>
              <a:uFillTx/>
              <a:latin typeface="Arial"/>
            </a:endParaRPr>
          </a:p>
        </p:txBody>
      </p:sp>
      <p:sp>
        <p:nvSpPr>
          <p:cNvPr id="246"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47" name="PlaceHolder 3"/>
          <p:cNvSpPr>
            <a:spLocks noGrp="1"/>
          </p:cNvSpPr>
          <p:nvPr>
            <p:ph/>
          </p:nvPr>
        </p:nvSpPr>
        <p:spPr>
          <a:xfrm>
            <a:off x="325080" y="538560"/>
            <a:ext cx="1151964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0" lang="en-US" sz="2000" strike="noStrike" u="none">
                <a:solidFill>
                  <a:schemeClr val="lt1"/>
                </a:solidFill>
                <a:effectLst/>
                <a:uFillTx/>
                <a:latin typeface="Latin Modern Roman Demi"/>
              </a:rPr>
              <a:t>1. Hvad er galt?</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en-US" sz="1440" strike="noStrike" u="none">
                <a:solidFill>
                  <a:schemeClr val="lt1"/>
                </a:solidFill>
                <a:effectLst/>
                <a:uFillTx/>
                <a:latin typeface="Latin Modern Roman Demi"/>
              </a:rPr>
              <a:t>Akut nyresvigt (AKI), sandsynligvis prærenal på grund af dehydrering. </a:t>
            </a:r>
            <a:endParaRPr b="0" lang="da-DK" sz="144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en-US" sz="1280" strike="noStrike" u="none">
                <a:solidFill>
                  <a:schemeClr val="lt1"/>
                </a:solidFill>
                <a:effectLst/>
                <a:uFillTx/>
                <a:latin typeface="Latin Modern Roman Demi"/>
              </a:rPr>
              <a:t>Pt’s risikofaktorer samt symptomer i form af oliguri, kvalme og konfusion understøtter dette.</a:t>
            </a:r>
            <a:endParaRPr b="0" lang="da-DK" sz="128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en-US" sz="1280" strike="noStrike" u="none">
                <a:solidFill>
                  <a:schemeClr val="lt1"/>
                </a:solidFill>
                <a:effectLst/>
                <a:uFillTx/>
                <a:latin typeface="Latin Modern Roman Demi"/>
              </a:rPr>
              <a:t>Konfusionen kan skyldes uræmi, elektrolytforstyrrelser (f.eks. hypernatriæmi eller hyperkaliæmi) eller systemisk infektion (sepsis sekundær til pneumoni). </a:t>
            </a:r>
            <a:endParaRPr b="0" lang="da-DK" sz="128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en-US" sz="2000" strike="noStrike" u="none">
                <a:solidFill>
                  <a:schemeClr val="lt1"/>
                </a:solidFill>
                <a:effectLst/>
                <a:uFillTx/>
                <a:latin typeface="Latin Modern Roman Demi"/>
              </a:rPr>
              <a:t>2. Hvilke risikofaktorer hos denne patient?</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en-US" sz="1440" strike="noStrike" u="none">
                <a:solidFill>
                  <a:schemeClr val="lt1"/>
                </a:solidFill>
                <a:effectLst/>
                <a:uFillTx/>
                <a:latin typeface="Latin Modern Roman Demi"/>
              </a:rPr>
              <a:t>Alder (82 år): Øget risiko for dehydrering og nedsat nyre-reserve.</a:t>
            </a:r>
            <a:endParaRPr b="0" lang="da-DK" sz="144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en-US" sz="1440" strike="noStrike" u="none">
                <a:solidFill>
                  <a:schemeClr val="lt1"/>
                </a:solidFill>
                <a:effectLst/>
                <a:uFillTx/>
                <a:latin typeface="Latin Modern Roman Demi"/>
              </a:rPr>
              <a:t>Medicin:</a:t>
            </a:r>
            <a:endParaRPr b="0" lang="da-DK" sz="144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en-US" sz="1280" strike="noStrike" u="none">
                <a:solidFill>
                  <a:schemeClr val="lt1"/>
                </a:solidFill>
                <a:effectLst/>
                <a:uFillTx/>
                <a:latin typeface="Latin Modern Roman Demi"/>
              </a:rPr>
              <a:t>Diuretika: Risiko for hypovolæmi og prærenal AKI.</a:t>
            </a:r>
            <a:endParaRPr b="0" lang="da-DK" sz="128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en-US" sz="1280" strike="noStrike" u="none">
                <a:solidFill>
                  <a:schemeClr val="lt1"/>
                </a:solidFill>
                <a:effectLst/>
                <a:uFillTx/>
                <a:latin typeface="Latin Modern Roman Demi"/>
              </a:rPr>
              <a:t>ACE-hæmmer: Kan nedsætte nyrefunktionen ved hypovolæmi.</a:t>
            </a:r>
            <a:endParaRPr b="0" lang="da-DK" sz="128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en-US" sz="1280" strike="noStrike" u="none">
                <a:solidFill>
                  <a:schemeClr val="lt1"/>
                </a:solidFill>
                <a:effectLst/>
                <a:uFillTx/>
                <a:latin typeface="Latin Modern Roman Demi"/>
              </a:rPr>
              <a:t>NSAID'er (håndkøbsmedicin): Hæmmer renal prostaglandinproduktion → nedsat glomerulær filtration.</a:t>
            </a:r>
            <a:endParaRPr b="0" lang="da-DK" sz="128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en-US" sz="1440" strike="noStrike" u="none">
                <a:solidFill>
                  <a:schemeClr val="lt1"/>
                </a:solidFill>
                <a:effectLst/>
                <a:uFillTx/>
                <a:latin typeface="Latin Modern Roman Demi"/>
              </a:rPr>
              <a:t>Hypertension</a:t>
            </a:r>
            <a:endParaRPr b="0" lang="da-DK" sz="144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en-US" sz="1440" strike="noStrike" u="none">
                <a:solidFill>
                  <a:schemeClr val="lt1"/>
                </a:solidFill>
                <a:effectLst/>
                <a:uFillTx/>
                <a:latin typeface="Latin Modern Roman Demi"/>
              </a:rPr>
              <a:t>Akut sygdom (pneumoni): </a:t>
            </a:r>
            <a:endParaRPr b="0" lang="da-DK" sz="144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en-US" sz="1280" strike="noStrike" u="none">
                <a:solidFill>
                  <a:schemeClr val="lt1"/>
                </a:solidFill>
                <a:effectLst/>
                <a:uFillTx/>
                <a:latin typeface="Latin Modern Roman Demi"/>
              </a:rPr>
              <a:t>Øget væsketab (feber, hyperventilation) og risiko for sepsis.</a:t>
            </a:r>
            <a:endParaRPr b="0" lang="da-DK" sz="128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en-US" sz="1440" strike="noStrike" u="none">
                <a:solidFill>
                  <a:schemeClr val="lt1"/>
                </a:solidFill>
                <a:effectLst/>
                <a:uFillTx/>
                <a:latin typeface="Latin Modern Roman Demi"/>
              </a:rPr>
              <a:t>Dårlig væskeindtag: Forværrer dehydrering.</a:t>
            </a:r>
            <a:endParaRPr b="0" lang="da-DK" sz="1440" strike="noStrike" u="none">
              <a:solidFill>
                <a:schemeClr val="lt1"/>
              </a:solidFill>
              <a:effectLst/>
              <a:uFillTx/>
              <a:latin typeface="Latin Modern Roman Demi"/>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8DA196C9-E7EE-48C1-813C-76B3B5C28193}" type="slidenum">
              <a:t>32</a:t>
            </a:fld>
          </a:p>
        </p:txBody>
      </p:sp>
      <p:sp>
        <p:nvSpPr>
          <p:cNvPr id="7" name="PlaceHolder 6"/>
          <p:cNvSpPr>
            <a:spLocks noGrp="1"/>
          </p:cNvSpPr>
          <p:nvPr>
            <p:ph type="dt" idx="1"/>
          </p:nvPr>
        </p:nvSpPr>
        <p:spPr/>
        <p:txBody>
          <a:bodyPr/>
          <a:p>
            <a:fld id="{B6542C62-33A3-4DE3-8EC4-1E61EB76FB8F}" type="datetime1">
              <a:rPr lang="en-DK"/>
              <a:t>2025-12-09</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Case 1</a:t>
            </a:r>
            <a:r>
              <a:rPr b="0" lang="en-US" sz="2600" strike="noStrike" u="none">
                <a:ln>
                  <a:solidFill>
                    <a:schemeClr val="accent5"/>
                  </a:solidFill>
                </a:ln>
                <a:solidFill>
                  <a:srgbClr val="ffffff"/>
                </a:solidFill>
                <a:effectLst/>
                <a:uFillTx/>
                <a:latin typeface="Arial Black"/>
              </a:rPr>
              <a:t> - Diskussion fortsat</a:t>
            </a:r>
            <a:endParaRPr b="0" lang="da-DK" sz="2600" strike="noStrike" u="none">
              <a:solidFill>
                <a:schemeClr val="dk1"/>
              </a:solidFill>
              <a:effectLst/>
              <a:uFillTx/>
              <a:latin typeface="Arial"/>
            </a:endParaRPr>
          </a:p>
        </p:txBody>
      </p:sp>
      <p:sp>
        <p:nvSpPr>
          <p:cNvPr id="249"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50" name="PlaceHolder 3"/>
          <p:cNvSpPr>
            <a:spLocks noGrp="1"/>
          </p:cNvSpPr>
          <p:nvPr>
            <p:ph/>
          </p:nvPr>
        </p:nvSpPr>
        <p:spPr>
          <a:xfrm>
            <a:off x="325080" y="538560"/>
            <a:ext cx="5667120" cy="5892480"/>
          </a:xfrm>
          <a:prstGeom prst="rect">
            <a:avLst/>
          </a:prstGeom>
          <a:noFill/>
          <a:ln w="0">
            <a:noFill/>
          </a:ln>
        </p:spPr>
        <p:txBody>
          <a:bodyPr lIns="0" rIns="0" tIns="0" bIns="0" anchor="t">
            <a:noAutofit/>
          </a:bodyPr>
          <a:p>
            <a:pPr marL="228600" indent="-228600" defTabSz="914400">
              <a:lnSpc>
                <a:spcPct val="130000"/>
              </a:lnSpc>
              <a:spcBef>
                <a:spcPts val="1001"/>
              </a:spcBef>
              <a:buClr>
                <a:srgbClr val="ffffff"/>
              </a:buClr>
              <a:buFont typeface="Arial"/>
              <a:buChar char="•"/>
            </a:pPr>
            <a:r>
              <a:rPr b="0" lang="en-US" sz="1400" strike="noStrike" u="none">
                <a:solidFill>
                  <a:schemeClr val="lt1"/>
                </a:solidFill>
                <a:effectLst/>
                <a:uFillTx/>
                <a:latin typeface="Latin Modern Roman Demi"/>
              </a:rPr>
              <a:t>3. Hvilke prøver/undersøgelser vil I ordinere?</a:t>
            </a:r>
            <a:endParaRPr b="0" lang="da-DK" sz="1400" strike="noStrike" u="none">
              <a:solidFill>
                <a:schemeClr val="lt1"/>
              </a:solidFill>
              <a:effectLst/>
              <a:uFillTx/>
              <a:latin typeface="Latin Modern Roman Demi"/>
            </a:endParaRPr>
          </a:p>
          <a:p>
            <a:pPr lvl="1" marL="685800" indent="-228600" defTabSz="914400">
              <a:lnSpc>
                <a:spcPct val="130000"/>
              </a:lnSpc>
              <a:spcBef>
                <a:spcPts val="499"/>
              </a:spcBef>
              <a:buClr>
                <a:srgbClr val="ffffff"/>
              </a:buClr>
              <a:buFont typeface="Arial"/>
              <a:buChar char="•"/>
            </a:pPr>
            <a:r>
              <a:rPr b="0" lang="en-US" sz="1400" strike="noStrike" u="none">
                <a:solidFill>
                  <a:schemeClr val="lt1"/>
                </a:solidFill>
                <a:effectLst/>
                <a:uFillTx/>
                <a:latin typeface="Latin Modern Roman Demi"/>
              </a:rPr>
              <a:t>Blodprøver:</a:t>
            </a:r>
            <a:endParaRPr b="0" lang="da-DK" sz="1400" strike="noStrike" u="none">
              <a:solidFill>
                <a:schemeClr val="lt1"/>
              </a:solidFill>
              <a:effectLst/>
              <a:uFillTx/>
              <a:latin typeface="Latin Modern Roman Demi"/>
            </a:endParaRPr>
          </a:p>
          <a:p>
            <a:pPr lvl="2" marL="1143000" indent="-228600" defTabSz="914400">
              <a:lnSpc>
                <a:spcPct val="130000"/>
              </a:lnSpc>
              <a:spcBef>
                <a:spcPts val="499"/>
              </a:spcBef>
              <a:buClr>
                <a:srgbClr val="ffffff"/>
              </a:buClr>
              <a:buFont typeface="Arial"/>
              <a:buChar char="•"/>
            </a:pPr>
            <a:r>
              <a:rPr b="0" lang="en-US" sz="1240" strike="noStrike" u="none">
                <a:solidFill>
                  <a:schemeClr val="lt1"/>
                </a:solidFill>
                <a:effectLst/>
                <a:uFillTx/>
                <a:latin typeface="Latin Modern Roman Demi"/>
              </a:rPr>
              <a:t>Kreatinin og urea: For at vurdere nyrefunktion (stigning i kreatinin indikerer AKI).</a:t>
            </a:r>
            <a:endParaRPr b="0" lang="da-DK" sz="1240" strike="noStrike" u="none">
              <a:solidFill>
                <a:schemeClr val="lt1"/>
              </a:solidFill>
              <a:effectLst/>
              <a:uFillTx/>
              <a:latin typeface="Latin Modern Roman Demi"/>
            </a:endParaRPr>
          </a:p>
          <a:p>
            <a:pPr lvl="2" marL="1143000" indent="-228600" defTabSz="914400">
              <a:lnSpc>
                <a:spcPct val="130000"/>
              </a:lnSpc>
              <a:spcBef>
                <a:spcPts val="499"/>
              </a:spcBef>
              <a:buClr>
                <a:srgbClr val="ffffff"/>
              </a:buClr>
              <a:buFont typeface="Arial"/>
              <a:buChar char="•"/>
            </a:pPr>
            <a:r>
              <a:rPr b="0" lang="en-US" sz="1240" strike="noStrike" u="none">
                <a:solidFill>
                  <a:schemeClr val="lt1"/>
                </a:solidFill>
                <a:effectLst/>
                <a:uFillTx/>
                <a:latin typeface="Latin Modern Roman Demi"/>
              </a:rPr>
              <a:t>Elektrolytter (Na⁺, K⁺, Ca²⁺, fosfat): Hyperkaliæmi er alvorligt ved nyresvigt.</a:t>
            </a:r>
            <a:endParaRPr b="0" lang="da-DK" sz="1240" strike="noStrike" u="none">
              <a:solidFill>
                <a:schemeClr val="lt1"/>
              </a:solidFill>
              <a:effectLst/>
              <a:uFillTx/>
              <a:latin typeface="Latin Modern Roman Demi"/>
            </a:endParaRPr>
          </a:p>
          <a:p>
            <a:pPr lvl="2" marL="1143000" indent="-228600" defTabSz="914400">
              <a:lnSpc>
                <a:spcPct val="130000"/>
              </a:lnSpc>
              <a:spcBef>
                <a:spcPts val="499"/>
              </a:spcBef>
              <a:buClr>
                <a:srgbClr val="ffffff"/>
              </a:buClr>
              <a:buFont typeface="Arial"/>
              <a:buChar char="•"/>
            </a:pPr>
            <a:r>
              <a:rPr b="0" lang="en-US" sz="1240" strike="noStrike" u="none">
                <a:solidFill>
                  <a:schemeClr val="lt1"/>
                </a:solidFill>
                <a:effectLst/>
                <a:uFillTx/>
                <a:latin typeface="Latin Modern Roman Demi"/>
              </a:rPr>
              <a:t>CRP og procalcitonin: Infektionsmarkører (mistanke om sepsis).</a:t>
            </a:r>
            <a:endParaRPr b="0" lang="da-DK" sz="1240" strike="noStrike" u="none">
              <a:solidFill>
                <a:schemeClr val="lt1"/>
              </a:solidFill>
              <a:effectLst/>
              <a:uFillTx/>
              <a:latin typeface="Latin Modern Roman Demi"/>
            </a:endParaRPr>
          </a:p>
          <a:p>
            <a:pPr lvl="1" marL="685800" indent="-228600" defTabSz="914400">
              <a:lnSpc>
                <a:spcPct val="130000"/>
              </a:lnSpc>
              <a:spcBef>
                <a:spcPts val="499"/>
              </a:spcBef>
              <a:buClr>
                <a:srgbClr val="ffffff"/>
              </a:buClr>
              <a:buFont typeface="Arial"/>
              <a:buChar char="•"/>
            </a:pPr>
            <a:r>
              <a:rPr b="0" lang="en-US" sz="1400" strike="noStrike" u="none">
                <a:solidFill>
                  <a:schemeClr val="lt1"/>
                </a:solidFill>
                <a:effectLst/>
                <a:uFillTx/>
                <a:latin typeface="Latin Modern Roman Demi"/>
              </a:rPr>
              <a:t>Blodgasanalyse: For acidose (pH &lt;7,35 og lavt HCO₃⁻ ved uræmisk acidose).</a:t>
            </a:r>
            <a:endParaRPr b="0" lang="da-DK" sz="1400" strike="noStrike" u="none">
              <a:solidFill>
                <a:schemeClr val="lt1"/>
              </a:solidFill>
              <a:effectLst/>
              <a:uFillTx/>
              <a:latin typeface="Latin Modern Roman Demi"/>
            </a:endParaRPr>
          </a:p>
          <a:p>
            <a:pPr lvl="1" marL="685800" indent="-228600" defTabSz="914400">
              <a:lnSpc>
                <a:spcPct val="130000"/>
              </a:lnSpc>
              <a:spcBef>
                <a:spcPts val="499"/>
              </a:spcBef>
              <a:buClr>
                <a:srgbClr val="ffffff"/>
              </a:buClr>
              <a:buFont typeface="Arial"/>
              <a:buChar char="•"/>
            </a:pPr>
            <a:r>
              <a:rPr b="0" lang="en-US" sz="1260" strike="noStrike" u="none">
                <a:solidFill>
                  <a:schemeClr val="lt1"/>
                </a:solidFill>
                <a:effectLst/>
                <a:uFillTx/>
                <a:latin typeface="Latin Modern Roman Demi"/>
              </a:rPr>
              <a:t>Urinprøve: </a:t>
            </a:r>
            <a:endParaRPr b="0" lang="da-DK" sz="1260" strike="noStrike" u="none">
              <a:solidFill>
                <a:schemeClr val="lt1"/>
              </a:solidFill>
              <a:effectLst/>
              <a:uFillTx/>
              <a:latin typeface="Latin Modern Roman Demi"/>
            </a:endParaRPr>
          </a:p>
          <a:p>
            <a:pPr lvl="2" marL="1143000" indent="-228600" defTabSz="914400">
              <a:lnSpc>
                <a:spcPct val="130000"/>
              </a:lnSpc>
              <a:spcBef>
                <a:spcPts val="499"/>
              </a:spcBef>
              <a:buClr>
                <a:srgbClr val="ffffff"/>
              </a:buClr>
              <a:buFont typeface="Arial"/>
              <a:buChar char="•"/>
            </a:pPr>
            <a:r>
              <a:rPr b="0" lang="en-US" sz="1120" strike="noStrike" u="none">
                <a:solidFill>
                  <a:schemeClr val="lt1"/>
                </a:solidFill>
                <a:effectLst/>
                <a:uFillTx/>
                <a:latin typeface="Latin Modern Roman Demi"/>
              </a:rPr>
              <a:t>Urinstof/kreatinin-ratio (BUN/creatinin &gt;20 tyder på prærenal AKI).        </a:t>
            </a:r>
            <a:endParaRPr b="0" lang="da-DK" sz="1120" strike="noStrike" u="none">
              <a:solidFill>
                <a:schemeClr val="lt1"/>
              </a:solidFill>
              <a:effectLst/>
              <a:uFillTx/>
              <a:latin typeface="Latin Modern Roman Demi"/>
            </a:endParaRPr>
          </a:p>
          <a:p>
            <a:pPr lvl="2" marL="1143000" indent="-228600" defTabSz="914400">
              <a:lnSpc>
                <a:spcPct val="130000"/>
              </a:lnSpc>
              <a:spcBef>
                <a:spcPts val="499"/>
              </a:spcBef>
              <a:buClr>
                <a:srgbClr val="ffffff"/>
              </a:buClr>
              <a:buFont typeface="Arial"/>
              <a:buChar char="•"/>
            </a:pPr>
            <a:r>
              <a:rPr b="0" lang="en-US" sz="1120" strike="noStrike" u="none">
                <a:solidFill>
                  <a:schemeClr val="lt1"/>
                </a:solidFill>
                <a:effectLst/>
                <a:uFillTx/>
                <a:latin typeface="Latin Modern Roman Demi"/>
              </a:rPr>
              <a:t>Urin-Na⁺ (&lt;20 mmol/L ved prærenal AKI; &gt;40 mmol/L ved intrarenal AKI). </a:t>
            </a:r>
            <a:endParaRPr b="0" lang="da-DK" sz="1120" strike="noStrike" u="none">
              <a:solidFill>
                <a:schemeClr val="lt1"/>
              </a:solidFill>
              <a:effectLst/>
              <a:uFillTx/>
              <a:latin typeface="Latin Modern Roman Demi"/>
            </a:endParaRPr>
          </a:p>
          <a:p>
            <a:pPr lvl="2" marL="1143000" indent="-228600" defTabSz="914400">
              <a:lnSpc>
                <a:spcPct val="130000"/>
              </a:lnSpc>
              <a:spcBef>
                <a:spcPts val="499"/>
              </a:spcBef>
              <a:buClr>
                <a:srgbClr val="ffffff"/>
              </a:buClr>
              <a:buFont typeface="Arial"/>
              <a:buChar char="•"/>
            </a:pPr>
            <a:r>
              <a:rPr b="0" lang="en-US" sz="1120" strike="noStrike" u="none">
                <a:solidFill>
                  <a:schemeClr val="lt1"/>
                </a:solidFill>
                <a:effectLst/>
                <a:uFillTx/>
                <a:latin typeface="Latin Modern Roman Demi"/>
              </a:rPr>
              <a:t>Proteinuri eller blod i urinen (tegn på glomerulær skade).    </a:t>
            </a:r>
            <a:endParaRPr b="0" lang="da-DK" sz="1120" strike="noStrike" u="none">
              <a:solidFill>
                <a:schemeClr val="lt1"/>
              </a:solidFill>
              <a:effectLst/>
              <a:uFillTx/>
              <a:latin typeface="Latin Modern Roman Demi"/>
            </a:endParaRPr>
          </a:p>
          <a:p>
            <a:pPr lvl="1" marL="685800" indent="-228600" defTabSz="914400">
              <a:lnSpc>
                <a:spcPct val="130000"/>
              </a:lnSpc>
              <a:spcBef>
                <a:spcPts val="499"/>
              </a:spcBef>
              <a:buClr>
                <a:srgbClr val="ffffff"/>
              </a:buClr>
              <a:buFont typeface="Arial"/>
              <a:buChar char="•"/>
            </a:pPr>
            <a:r>
              <a:rPr b="0" lang="en-US" sz="1260" strike="noStrike" u="none">
                <a:solidFill>
                  <a:schemeClr val="lt1"/>
                </a:solidFill>
                <a:effectLst/>
                <a:uFillTx/>
                <a:latin typeface="Latin Modern Roman Demi"/>
              </a:rPr>
              <a:t>Billeddiagnostik: </a:t>
            </a:r>
            <a:endParaRPr b="0" lang="da-DK" sz="1260" strike="noStrike" u="none">
              <a:solidFill>
                <a:schemeClr val="lt1"/>
              </a:solidFill>
              <a:effectLst/>
              <a:uFillTx/>
              <a:latin typeface="Latin Modern Roman Demi"/>
            </a:endParaRPr>
          </a:p>
          <a:p>
            <a:pPr lvl="2" marL="1143000" indent="-228600" defTabSz="914400">
              <a:lnSpc>
                <a:spcPct val="130000"/>
              </a:lnSpc>
              <a:spcBef>
                <a:spcPts val="499"/>
              </a:spcBef>
              <a:buClr>
                <a:srgbClr val="ffffff"/>
              </a:buClr>
              <a:buFont typeface="Arial"/>
              <a:buChar char="•"/>
            </a:pPr>
            <a:r>
              <a:rPr b="0" lang="en-US" sz="1120" strike="noStrike" u="none">
                <a:solidFill>
                  <a:schemeClr val="lt1"/>
                </a:solidFill>
                <a:effectLst/>
                <a:uFillTx/>
                <a:latin typeface="Latin Modern Roman Demi"/>
              </a:rPr>
              <a:t>UL nyrer: </a:t>
            </a:r>
            <a:endParaRPr b="0" lang="da-DK" sz="1120" strike="noStrike" u="none">
              <a:solidFill>
                <a:schemeClr val="lt1"/>
              </a:solidFill>
              <a:effectLst/>
              <a:uFillTx/>
              <a:latin typeface="Latin Modern Roman Demi"/>
            </a:endParaRPr>
          </a:p>
          <a:p>
            <a:pPr lvl="3" marL="1600200" indent="-228600" defTabSz="914400">
              <a:lnSpc>
                <a:spcPct val="130000"/>
              </a:lnSpc>
              <a:spcBef>
                <a:spcPts val="499"/>
              </a:spcBef>
              <a:buClr>
                <a:srgbClr val="ffffff"/>
              </a:buClr>
              <a:buFont typeface="Arial"/>
              <a:buChar char="•"/>
            </a:pPr>
            <a:r>
              <a:rPr b="0" lang="en-US" sz="1120" strike="noStrike" u="none">
                <a:solidFill>
                  <a:schemeClr val="lt1"/>
                </a:solidFill>
                <a:effectLst/>
                <a:uFillTx/>
                <a:latin typeface="Latin Modern Roman Demi"/>
              </a:rPr>
              <a:t>Udelukke obstruktion eller strukturelle skader.    </a:t>
            </a:r>
            <a:endParaRPr b="0" lang="da-DK" sz="1120" strike="noStrike" u="none">
              <a:solidFill>
                <a:schemeClr val="lt1"/>
              </a:solidFill>
              <a:effectLst/>
              <a:uFillTx/>
              <a:latin typeface="Latin Modern Roman Demi"/>
            </a:endParaRPr>
          </a:p>
          <a:p>
            <a:pPr lvl="1" marL="685800" indent="-228600" defTabSz="914400">
              <a:lnSpc>
                <a:spcPct val="130000"/>
              </a:lnSpc>
              <a:spcBef>
                <a:spcPts val="499"/>
              </a:spcBef>
              <a:buClr>
                <a:srgbClr val="ffffff"/>
              </a:buClr>
              <a:buFont typeface="Arial"/>
              <a:buChar char="•"/>
            </a:pPr>
            <a:r>
              <a:rPr b="0" lang="en-US" sz="1260" strike="noStrike" u="none">
                <a:solidFill>
                  <a:schemeClr val="lt1"/>
                </a:solidFill>
                <a:effectLst/>
                <a:uFillTx/>
                <a:latin typeface="Latin Modern Roman Demi"/>
              </a:rPr>
              <a:t>Kliniske målinger:        Væskebalance (indtag vs. output).        Blodtryk (hypotension ved dehydrering/sepsis).</a:t>
            </a:r>
            <a:endParaRPr b="0" lang="da-DK" sz="1260" strike="noStrike" u="none">
              <a:solidFill>
                <a:schemeClr val="lt1"/>
              </a:solidFill>
              <a:effectLst/>
              <a:uFillTx/>
              <a:latin typeface="Latin Modern Roman Demi"/>
            </a:endParaRPr>
          </a:p>
          <a:p>
            <a:pPr indent="0" defTabSz="914400">
              <a:lnSpc>
                <a:spcPct val="100000"/>
              </a:lnSpc>
              <a:spcBef>
                <a:spcPts val="1001"/>
              </a:spcBef>
              <a:buNone/>
            </a:pPr>
            <a:endParaRPr b="0" lang="da-DK" sz="1400" strike="noStrike" u="none">
              <a:solidFill>
                <a:schemeClr val="lt1"/>
              </a:solidFill>
              <a:effectLst/>
              <a:uFillTx/>
              <a:latin typeface="Latin Modern Roman Demi"/>
            </a:endParaRPr>
          </a:p>
        </p:txBody>
      </p:sp>
      <p:sp>
        <p:nvSpPr>
          <p:cNvPr id="251" name="Content Placeholder 2"/>
          <p:cNvSpPr/>
          <p:nvPr/>
        </p:nvSpPr>
        <p:spPr>
          <a:xfrm>
            <a:off x="6222240" y="538560"/>
            <a:ext cx="5667120" cy="5892480"/>
          </a:xfrm>
          <a:prstGeom prst="rect">
            <a:avLst/>
          </a:prstGeom>
          <a:noFill/>
          <a:ln w="0">
            <a:noFill/>
          </a:ln>
        </p:spPr>
        <p:style>
          <a:lnRef idx="0"/>
          <a:fillRef idx="0"/>
          <a:effectRef idx="0"/>
          <a:fontRef idx="minor"/>
        </p:style>
        <p:txBody>
          <a:bodyPr lIns="0" rIns="0" tIns="0" bIns="0" anchor="t">
            <a:noAutofit/>
          </a:bodyPr>
          <a:p>
            <a:pPr marL="228600" indent="-228600" defTabSz="914400">
              <a:lnSpc>
                <a:spcPct val="130000"/>
              </a:lnSpc>
              <a:spcBef>
                <a:spcPts val="1001"/>
              </a:spcBef>
              <a:buClr>
                <a:srgbClr val="ffffff"/>
              </a:buClr>
              <a:buFont typeface="Arial"/>
              <a:buChar char="•"/>
            </a:pPr>
            <a:r>
              <a:rPr b="0" lang="en-US" sz="1400" strike="noStrike" u="none">
                <a:solidFill>
                  <a:schemeClr val="lt1"/>
                </a:solidFill>
                <a:effectLst/>
                <a:uFillTx/>
                <a:latin typeface="Latin Modern Roman Demi"/>
              </a:rPr>
              <a:t>4. Hvad er behandlingen?</a:t>
            </a:r>
            <a:endParaRPr b="0" lang="en-DK" sz="1400" strike="noStrike" u="none">
              <a:solidFill>
                <a:srgbClr val="ffffff"/>
              </a:solidFill>
              <a:effectLst/>
              <a:uFillTx/>
              <a:latin typeface="Arial"/>
            </a:endParaRPr>
          </a:p>
          <a:p>
            <a:pPr lvl="1" marL="685800" indent="-228600" defTabSz="914400">
              <a:lnSpc>
                <a:spcPct val="130000"/>
              </a:lnSpc>
              <a:spcBef>
                <a:spcPts val="499"/>
              </a:spcBef>
              <a:buClr>
                <a:srgbClr val="ffffff"/>
              </a:buClr>
              <a:buFont typeface="Arial"/>
              <a:buChar char="•"/>
            </a:pPr>
            <a:r>
              <a:rPr b="0" lang="en-US" sz="1260" strike="noStrike" u="none">
                <a:solidFill>
                  <a:schemeClr val="lt1"/>
                </a:solidFill>
                <a:effectLst/>
                <a:uFillTx/>
                <a:latin typeface="Latin Modern Roman Demi"/>
              </a:rPr>
              <a:t>Stop nefrotoxisk medicin</a:t>
            </a:r>
            <a:endParaRPr b="0" lang="en-DK" sz="1260" strike="noStrike" u="none">
              <a:solidFill>
                <a:srgbClr val="ffffff"/>
              </a:solidFill>
              <a:effectLst/>
              <a:uFillTx/>
              <a:latin typeface="Arial"/>
            </a:endParaRPr>
          </a:p>
          <a:p>
            <a:pPr lvl="1" marL="685800" indent="-228600" defTabSz="914400">
              <a:lnSpc>
                <a:spcPct val="130000"/>
              </a:lnSpc>
              <a:spcBef>
                <a:spcPts val="499"/>
              </a:spcBef>
              <a:buClr>
                <a:srgbClr val="ffffff"/>
              </a:buClr>
              <a:buFont typeface="Arial"/>
              <a:buChar char="•"/>
            </a:pPr>
            <a:r>
              <a:rPr b="0" lang="en-US" sz="1260" strike="noStrike" u="none">
                <a:solidFill>
                  <a:schemeClr val="lt1"/>
                </a:solidFill>
                <a:effectLst/>
                <a:uFillTx/>
                <a:latin typeface="Latin Modern Roman Demi"/>
              </a:rPr>
              <a:t>Væsketerapi:</a:t>
            </a:r>
            <a:endParaRPr b="0" lang="en-DK" sz="1260" strike="noStrike" u="none">
              <a:solidFill>
                <a:srgbClr val="ffffff"/>
              </a:solidFill>
              <a:effectLst/>
              <a:uFillTx/>
              <a:latin typeface="Arial"/>
            </a:endParaRPr>
          </a:p>
          <a:p>
            <a:pPr lvl="2" marL="1143000" indent="-228600" defTabSz="914400">
              <a:lnSpc>
                <a:spcPct val="130000"/>
              </a:lnSpc>
              <a:spcBef>
                <a:spcPts val="499"/>
              </a:spcBef>
              <a:buClr>
                <a:srgbClr val="ffffff"/>
              </a:buClr>
              <a:buFont typeface="Arial"/>
              <a:buChar char="•"/>
            </a:pPr>
            <a:r>
              <a:rPr b="0" lang="en-US" sz="1120" strike="noStrike" u="none">
                <a:solidFill>
                  <a:schemeClr val="lt1"/>
                </a:solidFill>
                <a:effectLst/>
                <a:uFillTx/>
                <a:latin typeface="Latin Modern Roman Demi"/>
              </a:rPr>
              <a:t>Overvåg væskebelastning (risiko for lungeødem ved for hurtig rehydrering).</a:t>
            </a:r>
            <a:endParaRPr b="0" lang="en-DK" sz="1120" strike="noStrike" u="none">
              <a:solidFill>
                <a:srgbClr val="ffffff"/>
              </a:solidFill>
              <a:effectLst/>
              <a:uFillTx/>
              <a:latin typeface="Arial"/>
            </a:endParaRPr>
          </a:p>
          <a:p>
            <a:pPr lvl="1" marL="685800" indent="-228600" defTabSz="914400">
              <a:lnSpc>
                <a:spcPct val="130000"/>
              </a:lnSpc>
              <a:spcBef>
                <a:spcPts val="499"/>
              </a:spcBef>
              <a:buClr>
                <a:srgbClr val="ffffff"/>
              </a:buClr>
              <a:buFont typeface="Arial"/>
              <a:buChar char="•"/>
            </a:pPr>
            <a:r>
              <a:rPr b="0" lang="en-US" sz="1260" strike="noStrike" u="none">
                <a:solidFill>
                  <a:schemeClr val="lt1"/>
                </a:solidFill>
                <a:effectLst/>
                <a:uFillTx/>
                <a:latin typeface="Latin Modern Roman Demi"/>
              </a:rPr>
              <a:t>Korriger elektrolytforstyrrelser:</a:t>
            </a:r>
            <a:endParaRPr b="0" lang="en-DK" sz="1260" strike="noStrike" u="none">
              <a:solidFill>
                <a:srgbClr val="ffffff"/>
              </a:solidFill>
              <a:effectLst/>
              <a:uFillTx/>
              <a:latin typeface="Arial"/>
            </a:endParaRPr>
          </a:p>
          <a:p>
            <a:pPr lvl="2" marL="1143000" indent="-228600" defTabSz="914400">
              <a:lnSpc>
                <a:spcPct val="130000"/>
              </a:lnSpc>
              <a:spcBef>
                <a:spcPts val="499"/>
              </a:spcBef>
              <a:buClr>
                <a:srgbClr val="ffffff"/>
              </a:buClr>
              <a:buFont typeface="Arial"/>
              <a:buChar char="•"/>
            </a:pPr>
            <a:r>
              <a:rPr b="0" lang="en-US" sz="1120" strike="noStrike" u="none">
                <a:solidFill>
                  <a:schemeClr val="lt1"/>
                </a:solidFill>
                <a:effectLst/>
                <a:uFillTx/>
                <a:latin typeface="Latin Modern Roman Demi"/>
              </a:rPr>
              <a:t>Hyperkaliæmi: Calciumglukonat (stabiliserer hjerte), insulin-glukose, kaliumbindende resin.</a:t>
            </a:r>
            <a:endParaRPr b="0" lang="en-DK" sz="1120" strike="noStrike" u="none">
              <a:solidFill>
                <a:srgbClr val="ffffff"/>
              </a:solidFill>
              <a:effectLst/>
              <a:uFillTx/>
              <a:latin typeface="Arial"/>
            </a:endParaRPr>
          </a:p>
          <a:p>
            <a:pPr lvl="1" marL="685800" indent="-228600" defTabSz="914400">
              <a:lnSpc>
                <a:spcPct val="130000"/>
              </a:lnSpc>
              <a:spcBef>
                <a:spcPts val="499"/>
              </a:spcBef>
              <a:buClr>
                <a:srgbClr val="ffffff"/>
              </a:buClr>
              <a:buFont typeface="Arial"/>
              <a:buChar char="•"/>
            </a:pPr>
            <a:r>
              <a:rPr b="0" lang="en-US" sz="1260" strike="noStrike" u="none">
                <a:solidFill>
                  <a:schemeClr val="lt1"/>
                </a:solidFill>
                <a:effectLst/>
                <a:uFillTx/>
                <a:latin typeface="Latin Modern Roman Demi"/>
              </a:rPr>
              <a:t>Behandle underliggende årsager:</a:t>
            </a:r>
            <a:endParaRPr b="0" lang="en-DK" sz="1260" strike="noStrike" u="none">
              <a:solidFill>
                <a:srgbClr val="ffffff"/>
              </a:solidFill>
              <a:effectLst/>
              <a:uFillTx/>
              <a:latin typeface="Arial"/>
            </a:endParaRPr>
          </a:p>
          <a:p>
            <a:pPr lvl="2" marL="1143000" indent="-228600" defTabSz="914400">
              <a:lnSpc>
                <a:spcPct val="130000"/>
              </a:lnSpc>
              <a:spcBef>
                <a:spcPts val="499"/>
              </a:spcBef>
              <a:buClr>
                <a:srgbClr val="ffffff"/>
              </a:buClr>
              <a:buFont typeface="Arial"/>
              <a:buChar char="•"/>
            </a:pPr>
            <a:r>
              <a:rPr b="0" lang="en-US" sz="1120" strike="noStrike" u="none">
                <a:solidFill>
                  <a:schemeClr val="lt1"/>
                </a:solidFill>
                <a:effectLst/>
                <a:uFillTx/>
                <a:latin typeface="Latin Modern Roman Demi"/>
              </a:rPr>
              <a:t>Antibiotika mod pneumoni (hvis bakteriær infektion).</a:t>
            </a:r>
            <a:endParaRPr b="0" lang="en-DK" sz="1120" strike="noStrike" u="none">
              <a:solidFill>
                <a:srgbClr val="ffffff"/>
              </a:solidFill>
              <a:effectLst/>
              <a:uFillTx/>
              <a:latin typeface="Arial"/>
            </a:endParaRPr>
          </a:p>
          <a:p>
            <a:pPr lvl="2" marL="1143000" indent="-228600" defTabSz="914400">
              <a:lnSpc>
                <a:spcPct val="130000"/>
              </a:lnSpc>
              <a:spcBef>
                <a:spcPts val="499"/>
              </a:spcBef>
              <a:buClr>
                <a:srgbClr val="ffffff"/>
              </a:buClr>
              <a:buFont typeface="Arial"/>
              <a:buChar char="•"/>
            </a:pPr>
            <a:r>
              <a:rPr b="0" lang="en-US" sz="1120" strike="noStrike" u="none">
                <a:solidFill>
                  <a:schemeClr val="lt1"/>
                </a:solidFill>
                <a:effectLst/>
                <a:uFillTx/>
                <a:latin typeface="Latin Modern Roman Demi"/>
              </a:rPr>
              <a:t>epsis-protokol ved mistanke om septisk AKI.</a:t>
            </a:r>
            <a:endParaRPr b="0" lang="en-DK" sz="1120" strike="noStrike" u="none">
              <a:solidFill>
                <a:srgbClr val="ffffff"/>
              </a:solidFill>
              <a:effectLst/>
              <a:uFillTx/>
              <a:latin typeface="Arial"/>
            </a:endParaRPr>
          </a:p>
          <a:p>
            <a:pPr lvl="1" marL="685800" indent="-228600" defTabSz="914400">
              <a:lnSpc>
                <a:spcPct val="130000"/>
              </a:lnSpc>
              <a:spcBef>
                <a:spcPts val="499"/>
              </a:spcBef>
              <a:buClr>
                <a:srgbClr val="ffffff"/>
              </a:buClr>
              <a:buFont typeface="Arial"/>
              <a:buChar char="•"/>
            </a:pPr>
            <a:r>
              <a:rPr b="0" lang="en-US" sz="1260" strike="noStrike" u="none">
                <a:solidFill>
                  <a:schemeClr val="lt1"/>
                </a:solidFill>
                <a:effectLst/>
                <a:uFillTx/>
                <a:latin typeface="Latin Modern Roman Demi"/>
              </a:rPr>
              <a:t>Overvågning:</a:t>
            </a:r>
            <a:endParaRPr b="0" lang="en-DK" sz="1260" strike="noStrike" u="none">
              <a:solidFill>
                <a:srgbClr val="ffffff"/>
              </a:solidFill>
              <a:effectLst/>
              <a:uFillTx/>
              <a:latin typeface="Arial"/>
            </a:endParaRPr>
          </a:p>
          <a:p>
            <a:pPr lvl="2" marL="1143000" indent="-228600" defTabSz="914400">
              <a:lnSpc>
                <a:spcPct val="130000"/>
              </a:lnSpc>
              <a:spcBef>
                <a:spcPts val="499"/>
              </a:spcBef>
              <a:buClr>
                <a:srgbClr val="ffffff"/>
              </a:buClr>
              <a:buFont typeface="Arial"/>
              <a:buChar char="•"/>
            </a:pPr>
            <a:r>
              <a:rPr b="0" lang="en-US" sz="1120" strike="noStrike" u="none">
                <a:solidFill>
                  <a:schemeClr val="lt1"/>
                </a:solidFill>
                <a:effectLst/>
                <a:uFillTx/>
                <a:latin typeface="Latin Modern Roman Demi"/>
              </a:rPr>
              <a:t>Daglig vægt, kreatinin og urinproduktion.</a:t>
            </a:r>
            <a:endParaRPr b="0" lang="en-DK" sz="1120" strike="noStrike" u="none">
              <a:solidFill>
                <a:srgbClr val="ffffff"/>
              </a:solidFill>
              <a:effectLst/>
              <a:uFillTx/>
              <a:latin typeface="Arial"/>
            </a:endParaRPr>
          </a:p>
          <a:p>
            <a:pPr lvl="1" marL="685800" indent="-228600" defTabSz="914400">
              <a:lnSpc>
                <a:spcPct val="130000"/>
              </a:lnSpc>
              <a:spcBef>
                <a:spcPts val="499"/>
              </a:spcBef>
              <a:buClr>
                <a:srgbClr val="ffffff"/>
              </a:buClr>
              <a:buFont typeface="Arial"/>
              <a:buChar char="•"/>
            </a:pPr>
            <a:r>
              <a:rPr b="0" lang="en-US" sz="1260" strike="noStrike" u="none">
                <a:solidFill>
                  <a:schemeClr val="lt1"/>
                </a:solidFill>
                <a:effectLst/>
                <a:uFillTx/>
                <a:latin typeface="Latin Modern Roman Demi"/>
              </a:rPr>
              <a:t> Overvej dialyse ved svær AKI med hyperkaliæmi, acidose eller væskeoverbelastning.</a:t>
            </a:r>
            <a:endParaRPr b="0" lang="en-DK" sz="1260" strike="noStrike" u="none">
              <a:solidFill>
                <a:srgbClr val="ffffff"/>
              </a:solidFill>
              <a:effectLst/>
              <a:uFillTx/>
              <a:latin typeface="Arial"/>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EF704B98-859C-4578-A36F-A2C4AA2FF80E}" type="slidenum">
              <a:t>33</a:t>
            </a:fld>
          </a:p>
        </p:txBody>
      </p:sp>
      <p:sp>
        <p:nvSpPr>
          <p:cNvPr id="7" name="PlaceHolder 6"/>
          <p:cNvSpPr>
            <a:spLocks noGrp="1"/>
          </p:cNvSpPr>
          <p:nvPr>
            <p:ph type="dt" idx="1"/>
          </p:nvPr>
        </p:nvSpPr>
        <p:spPr/>
        <p:txBody>
          <a:bodyPr/>
          <a:p>
            <a:fld id="{BC96C271-FF79-45BF-A86D-EABA09A780DF}" type="datetime1">
              <a:rPr lang="en-DK"/>
              <a:t>2025-12-09</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Case 2</a:t>
            </a:r>
            <a:endParaRPr b="0" lang="da-DK" sz="2600" strike="noStrike" u="none">
              <a:solidFill>
                <a:schemeClr val="dk1"/>
              </a:solidFill>
              <a:effectLst/>
              <a:uFillTx/>
              <a:latin typeface="Arial"/>
            </a:endParaRPr>
          </a:p>
        </p:txBody>
      </p:sp>
      <p:sp>
        <p:nvSpPr>
          <p:cNvPr id="253"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54" name="PlaceHolder 3"/>
          <p:cNvSpPr>
            <a:spLocks noGrp="1"/>
          </p:cNvSpPr>
          <p:nvPr>
            <p:ph/>
          </p:nvPr>
        </p:nvSpPr>
        <p:spPr>
          <a:xfrm>
            <a:off x="325080" y="560880"/>
            <a:ext cx="11527920" cy="5892480"/>
          </a:xfrm>
          <a:prstGeom prst="rect">
            <a:avLst/>
          </a:prstGeom>
          <a:noFill/>
          <a:ln w="0">
            <a:noFill/>
          </a:ln>
        </p:spPr>
        <p:txBody>
          <a:bodyPr lIns="0" rIns="0" tIns="0" bIns="0" anchor="t">
            <a:noAutofit/>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58-årig mand med diabetes gennem 15 år. Kommer til kontrol hos egen læge. Gennem det sidste år tiltagende træthed, nedsat appetit, lette ødemer sidst på dagen, kløe, stabil diabetes og velbehandlet blodtryk. Du tjekker blodprøver og finder: Let forhøjet kreatinin, let anæmi, normal kalium, og let forhøjet fosfat.</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Hvad tænker I patienten fejler?</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Hvordan forklarer I symptomerne?</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Hvad vil den videre udredning bestå af?</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Hvad bliver behandlingsplanen?</a:t>
            </a:r>
            <a:endParaRPr b="0" lang="da-DK" sz="1800" strike="noStrike" u="none">
              <a:solidFill>
                <a:schemeClr val="lt1"/>
              </a:solidFill>
              <a:effectLst/>
              <a:uFillTx/>
              <a:latin typeface="Latin Modern Roman Demi"/>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001CDE11-21BA-414F-92B3-058C05653963}" type="slidenum">
              <a:t>34</a:t>
            </a:fld>
          </a:p>
        </p:txBody>
      </p:sp>
      <p:sp>
        <p:nvSpPr>
          <p:cNvPr id="7" name="PlaceHolder 6"/>
          <p:cNvSpPr>
            <a:spLocks noGrp="1"/>
          </p:cNvSpPr>
          <p:nvPr>
            <p:ph type="dt" idx="1"/>
          </p:nvPr>
        </p:nvSpPr>
        <p:spPr/>
        <p:txBody>
          <a:bodyPr/>
          <a:p>
            <a:fld id="{BB6C5E7C-8436-448C-9132-22FBE4107D5C}" type="datetime1">
              <a:rPr lang="en-DK"/>
              <a:t>2025-12-09</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Case 2</a:t>
            </a:r>
            <a:endParaRPr b="0" lang="da-DK" sz="2600" strike="noStrike" u="none">
              <a:solidFill>
                <a:schemeClr val="dk1"/>
              </a:solidFill>
              <a:effectLst/>
              <a:uFillTx/>
              <a:latin typeface="Arial"/>
            </a:endParaRPr>
          </a:p>
        </p:txBody>
      </p:sp>
      <p:sp>
        <p:nvSpPr>
          <p:cNvPr id="256"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57" name="PlaceHolder 3"/>
          <p:cNvSpPr>
            <a:spLocks noGrp="1"/>
          </p:cNvSpPr>
          <p:nvPr>
            <p:ph/>
          </p:nvPr>
        </p:nvSpPr>
        <p:spPr>
          <a:xfrm>
            <a:off x="360720" y="564480"/>
            <a:ext cx="5414760" cy="5892480"/>
          </a:xfrm>
          <a:prstGeom prst="rect">
            <a:avLst/>
          </a:prstGeom>
          <a:noFill/>
          <a:ln w="0">
            <a:noFill/>
          </a:ln>
        </p:spPr>
        <p:txBody>
          <a:bodyPr lIns="0" rIns="0" tIns="0" bIns="0" anchor="t">
            <a:normAutofit fontScale="92500" lnSpcReduction="9999"/>
          </a:bodyPr>
          <a:p>
            <a:pPr marL="228600" indent="-228600" defTabSz="914400">
              <a:lnSpc>
                <a:spcPct val="120000"/>
              </a:lnSpc>
              <a:spcBef>
                <a:spcPts val="1001"/>
              </a:spcBef>
              <a:buClr>
                <a:srgbClr val="ffffff"/>
              </a:buClr>
              <a:buFont typeface="Arial"/>
              <a:buChar char="•"/>
            </a:pPr>
            <a:r>
              <a:rPr b="0" lang="en-US" sz="2000" strike="noStrike" u="none">
                <a:solidFill>
                  <a:schemeClr val="lt1"/>
                </a:solidFill>
                <a:effectLst/>
                <a:uFillTx/>
                <a:latin typeface="Latin Modern Roman Demi"/>
              </a:rPr>
              <a:t>1. Hvad tænker I patienten fejler?</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en-US" sz="1800" strike="noStrike" u="none">
                <a:solidFill>
                  <a:schemeClr val="lt1"/>
                </a:solidFill>
                <a:effectLst/>
                <a:uFillTx/>
                <a:latin typeface="Latin Modern Roman Demi"/>
              </a:rPr>
              <a:t>Kronisk nyresvigt (CKD), sandsynligvis stadie 4, med diabetisk nefropati som den primære årsag. </a:t>
            </a:r>
            <a:endParaRPr b="0" lang="da-DK" sz="18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en-US" sz="1600" strike="noStrike" u="none">
                <a:solidFill>
                  <a:schemeClr val="lt1"/>
                </a:solidFill>
                <a:effectLst/>
                <a:uFillTx/>
                <a:latin typeface="Latin Modern Roman Demi"/>
              </a:rPr>
              <a:t>Langvarig diabetes (15 år) – hovedrisikofaktor for nyreskade.</a:t>
            </a:r>
            <a:endParaRPr b="0" lang="da-DK" sz="16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en-US" sz="1600" strike="noStrike" u="none">
                <a:solidFill>
                  <a:schemeClr val="lt1"/>
                </a:solidFill>
                <a:effectLst/>
                <a:uFillTx/>
                <a:latin typeface="Latin Modern Roman Demi"/>
              </a:rPr>
              <a:t>Symptomer på nyresvigt: træthed (anæmi/uræmi), ødemer (væskeretention), kløe (hyperfosfatæmi/uræmi).</a:t>
            </a:r>
            <a:endParaRPr b="0" lang="da-DK" sz="16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en-US" sz="1600" strike="noStrike" u="none">
                <a:solidFill>
                  <a:schemeClr val="lt1"/>
                </a:solidFill>
                <a:effectLst/>
                <a:uFillTx/>
                <a:latin typeface="Latin Modern Roman Demi"/>
              </a:rPr>
              <a:t>Blodprøver: Forhøjet kreatinin, anæmi, hyperfosfatæmi.</a:t>
            </a:r>
            <a:endParaRPr b="0" lang="da-DK" sz="16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en-US" sz="2000" strike="noStrike" u="none">
                <a:solidFill>
                  <a:schemeClr val="lt1"/>
                </a:solidFill>
                <a:effectLst/>
                <a:uFillTx/>
                <a:latin typeface="Latin Modern Roman Demi"/>
              </a:rPr>
              <a:t>2. Hvordan forklarer I symptomerne?</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en-US" sz="1800" strike="noStrike" u="none">
                <a:solidFill>
                  <a:schemeClr val="lt1"/>
                </a:solidFill>
                <a:effectLst/>
                <a:uFillTx/>
                <a:latin typeface="Latin Modern Roman Demi"/>
              </a:rPr>
              <a:t>Træthed: Anæmi (manglende erytropoietin fra nyrerne) + uræmisk toxicitet.</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en-US" sz="1800" strike="noStrike" u="none">
                <a:solidFill>
                  <a:schemeClr val="lt1"/>
                </a:solidFill>
                <a:effectLst/>
                <a:uFillTx/>
                <a:latin typeface="Latin Modern Roman Demi"/>
              </a:rPr>
              <a:t>Ødemer: Nedsat salt- og vandudskillelse → væskeretention.</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en-US" sz="1800" strike="noStrike" u="none">
                <a:solidFill>
                  <a:schemeClr val="lt1"/>
                </a:solidFill>
                <a:effectLst/>
                <a:uFillTx/>
                <a:latin typeface="Latin Modern Roman Demi"/>
              </a:rPr>
              <a:t>Kløe: Hyperfosfatæmi (fosfataflejring i huden) eller uræmisk pruritus.</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en-US" sz="1800" strike="noStrike" u="none">
                <a:solidFill>
                  <a:schemeClr val="lt1"/>
                </a:solidFill>
                <a:effectLst/>
                <a:uFillTx/>
                <a:latin typeface="Latin Modern Roman Demi"/>
              </a:rPr>
              <a:t>Nedsat appetit: Uræmi.</a:t>
            </a:r>
            <a:endParaRPr b="0" lang="da-DK" sz="1800" strike="noStrike" u="none">
              <a:solidFill>
                <a:schemeClr val="lt1"/>
              </a:solidFill>
              <a:effectLst/>
              <a:uFillTx/>
              <a:latin typeface="Latin Modern Roman Demi"/>
            </a:endParaRPr>
          </a:p>
        </p:txBody>
      </p:sp>
      <p:sp>
        <p:nvSpPr>
          <p:cNvPr id="258" name="Content Placeholder 2"/>
          <p:cNvSpPr/>
          <p:nvPr/>
        </p:nvSpPr>
        <p:spPr>
          <a:xfrm>
            <a:off x="6143040" y="590400"/>
            <a:ext cx="5781960" cy="5892480"/>
          </a:xfrm>
          <a:prstGeom prst="rect">
            <a:avLst/>
          </a:prstGeom>
          <a:noFill/>
          <a:ln w="0">
            <a:noFill/>
          </a:ln>
        </p:spPr>
        <p:style>
          <a:lnRef idx="0"/>
          <a:fillRef idx="0"/>
          <a:effectRef idx="0"/>
          <a:fontRef idx="minor"/>
        </p:style>
        <p:txBody>
          <a:bodyPr lIns="0" rIns="0" tIns="0" bIns="0" anchor="t">
            <a:noAutofit/>
          </a:bodyPr>
          <a:p>
            <a:pPr marL="228600" indent="-228600" defTabSz="914400">
              <a:lnSpc>
                <a:spcPct val="120000"/>
              </a:lnSpc>
              <a:spcBef>
                <a:spcPts val="1001"/>
              </a:spcBef>
              <a:buClr>
                <a:srgbClr val="ffffff"/>
              </a:buClr>
              <a:buFont typeface="Arial"/>
              <a:buChar char="•"/>
            </a:pPr>
            <a:r>
              <a:rPr b="0" lang="en-US" sz="1600" strike="noStrike" u="none">
                <a:solidFill>
                  <a:schemeClr val="lt1"/>
                </a:solidFill>
                <a:effectLst/>
                <a:uFillTx/>
                <a:latin typeface="Latin Modern Roman Demi"/>
              </a:rPr>
              <a:t>3. Hvad vil den videre udredning bestå af?</a:t>
            </a:r>
            <a:endParaRPr b="0" lang="en-DK" sz="1600" strike="noStrike" u="none">
              <a:solidFill>
                <a:srgbClr val="ffffff"/>
              </a:solidFill>
              <a:effectLst/>
              <a:uFillTx/>
              <a:latin typeface="Arial"/>
            </a:endParaRPr>
          </a:p>
          <a:p>
            <a:pPr lvl="1" marL="685800" indent="-228600" defTabSz="914400">
              <a:lnSpc>
                <a:spcPct val="120000"/>
              </a:lnSpc>
              <a:spcBef>
                <a:spcPts val="499"/>
              </a:spcBef>
              <a:buClr>
                <a:srgbClr val="ffffff"/>
              </a:buClr>
              <a:buFont typeface="Arial"/>
              <a:buChar char="•"/>
            </a:pPr>
            <a:r>
              <a:rPr b="0" lang="en-US" sz="1200" strike="noStrike" u="none">
                <a:solidFill>
                  <a:schemeClr val="lt1"/>
                </a:solidFill>
                <a:effectLst/>
                <a:uFillTx/>
                <a:latin typeface="Latin Modern Roman Demi"/>
              </a:rPr>
              <a:t>Beregn eGFR (baseret på kreatinin, alder, køn) for at stadieinddele CKD.</a:t>
            </a:r>
            <a:endParaRPr b="0" lang="en-DK" sz="1200" strike="noStrike" u="none">
              <a:solidFill>
                <a:srgbClr val="ffffff"/>
              </a:solidFill>
              <a:effectLst/>
              <a:uFillTx/>
              <a:latin typeface="Arial"/>
            </a:endParaRPr>
          </a:p>
          <a:p>
            <a:pPr lvl="1" marL="685800" indent="-228600" defTabSz="914400">
              <a:lnSpc>
                <a:spcPct val="120000"/>
              </a:lnSpc>
              <a:spcBef>
                <a:spcPts val="499"/>
              </a:spcBef>
              <a:buClr>
                <a:srgbClr val="ffffff"/>
              </a:buClr>
              <a:buFont typeface="Arial"/>
              <a:buChar char="•"/>
            </a:pPr>
            <a:r>
              <a:rPr b="0" lang="en-US" sz="1200" strike="noStrike" u="none">
                <a:solidFill>
                  <a:schemeClr val="lt1"/>
                </a:solidFill>
                <a:effectLst/>
                <a:uFillTx/>
                <a:latin typeface="Latin Modern Roman Demi"/>
              </a:rPr>
              <a:t>Urinprøver: Albumin/kreatinin-ratio (ACR) for at påvise proteinuri (diabetisk nefropati starter typisk med mikroalbuminuri).</a:t>
            </a:r>
            <a:endParaRPr b="0" lang="en-DK" sz="1200" strike="noStrike" u="none">
              <a:solidFill>
                <a:srgbClr val="ffffff"/>
              </a:solidFill>
              <a:effectLst/>
              <a:uFillTx/>
              <a:latin typeface="Arial"/>
            </a:endParaRPr>
          </a:p>
          <a:p>
            <a:pPr lvl="1" marL="685800" indent="-228600" defTabSz="914400">
              <a:lnSpc>
                <a:spcPct val="120000"/>
              </a:lnSpc>
              <a:spcBef>
                <a:spcPts val="499"/>
              </a:spcBef>
              <a:buClr>
                <a:srgbClr val="ffffff"/>
              </a:buClr>
              <a:buFont typeface="Arial"/>
              <a:buChar char="•"/>
            </a:pPr>
            <a:r>
              <a:rPr b="0" lang="en-US" sz="1200" strike="noStrike" u="none">
                <a:solidFill>
                  <a:schemeClr val="lt1"/>
                </a:solidFill>
                <a:effectLst/>
                <a:uFillTx/>
                <a:latin typeface="Latin Modern Roman Demi"/>
              </a:rPr>
              <a:t>UL af nyrer: Vurdér nyrestørrelse/struktur (små, arrigede nyrer tyder på kronisk skade).</a:t>
            </a:r>
            <a:endParaRPr b="0" lang="en-DK" sz="1200" strike="noStrike" u="none">
              <a:solidFill>
                <a:srgbClr val="ffffff"/>
              </a:solidFill>
              <a:effectLst/>
              <a:uFillTx/>
              <a:latin typeface="Arial"/>
            </a:endParaRPr>
          </a:p>
          <a:p>
            <a:pPr marL="228600" indent="-228600" defTabSz="914400">
              <a:lnSpc>
                <a:spcPct val="120000"/>
              </a:lnSpc>
              <a:spcBef>
                <a:spcPts val="1001"/>
              </a:spcBef>
              <a:buClr>
                <a:srgbClr val="ffffff"/>
              </a:buClr>
              <a:buFont typeface="Arial"/>
              <a:buChar char="•"/>
            </a:pPr>
            <a:r>
              <a:rPr b="0" lang="en-US" sz="1600" strike="noStrike" u="none">
                <a:solidFill>
                  <a:schemeClr val="lt1"/>
                </a:solidFill>
                <a:effectLst/>
                <a:uFillTx/>
                <a:latin typeface="Latin Modern Roman Demi"/>
              </a:rPr>
              <a:t>4. Hvad bliver behandlngsplanen?</a:t>
            </a:r>
            <a:endParaRPr b="0" lang="en-DK" sz="1600" strike="noStrike" u="none">
              <a:solidFill>
                <a:srgbClr val="ffffff"/>
              </a:solidFill>
              <a:effectLst/>
              <a:uFillTx/>
              <a:latin typeface="Arial"/>
            </a:endParaRPr>
          </a:p>
          <a:p>
            <a:pPr lvl="1" marL="685800" indent="-228600" defTabSz="914400">
              <a:lnSpc>
                <a:spcPct val="120000"/>
              </a:lnSpc>
              <a:spcBef>
                <a:spcPts val="499"/>
              </a:spcBef>
              <a:buClr>
                <a:srgbClr val="ffffff"/>
              </a:buClr>
              <a:buFont typeface="Arial"/>
              <a:buChar char="•"/>
            </a:pPr>
            <a:r>
              <a:rPr b="0" lang="en-US" sz="1400" strike="noStrike" u="none">
                <a:solidFill>
                  <a:schemeClr val="lt1"/>
                </a:solidFill>
                <a:effectLst/>
                <a:uFillTx/>
                <a:latin typeface="Latin Modern Roman Demi"/>
              </a:rPr>
              <a:t>Undgå progression af CKD:</a:t>
            </a:r>
            <a:endParaRPr b="0" lang="en-DK" sz="1400" strike="noStrike" u="none">
              <a:solidFill>
                <a:srgbClr val="ffffff"/>
              </a:solidFill>
              <a:effectLst/>
              <a:uFillTx/>
              <a:latin typeface="Arial"/>
            </a:endParaRPr>
          </a:p>
          <a:p>
            <a:pPr lvl="2" marL="1143000" indent="-228600" defTabSz="914400">
              <a:lnSpc>
                <a:spcPct val="120000"/>
              </a:lnSpc>
              <a:spcBef>
                <a:spcPts val="499"/>
              </a:spcBef>
              <a:buClr>
                <a:srgbClr val="ffffff"/>
              </a:buClr>
              <a:buFont typeface="Arial"/>
              <a:buChar char="•"/>
            </a:pPr>
            <a:r>
              <a:rPr b="0" lang="en-US" sz="1200" strike="noStrike" u="none">
                <a:solidFill>
                  <a:schemeClr val="lt1"/>
                </a:solidFill>
                <a:effectLst/>
                <a:uFillTx/>
                <a:latin typeface="Latin Modern Roman Demi"/>
              </a:rPr>
              <a:t>Optimal blodsukkerkontrol.</a:t>
            </a:r>
            <a:endParaRPr b="0" lang="en-DK" sz="1200" strike="noStrike" u="none">
              <a:solidFill>
                <a:srgbClr val="ffffff"/>
              </a:solidFill>
              <a:effectLst/>
              <a:uFillTx/>
              <a:latin typeface="Arial"/>
            </a:endParaRPr>
          </a:p>
          <a:p>
            <a:pPr lvl="2" marL="1143000" indent="-228600" defTabSz="914400">
              <a:lnSpc>
                <a:spcPct val="120000"/>
              </a:lnSpc>
              <a:spcBef>
                <a:spcPts val="499"/>
              </a:spcBef>
              <a:buClr>
                <a:srgbClr val="ffffff"/>
              </a:buClr>
              <a:buFont typeface="Arial"/>
              <a:buChar char="•"/>
            </a:pPr>
            <a:r>
              <a:rPr b="0" lang="en-US" sz="1200" strike="noStrike" u="none">
                <a:solidFill>
                  <a:schemeClr val="lt1"/>
                </a:solidFill>
                <a:effectLst/>
                <a:uFillTx/>
                <a:latin typeface="Latin Modern Roman Demi"/>
              </a:rPr>
              <a:t>Blodtrykskontrol (mål: &lt;130/80 mmHg) med ACE-hæmmer/ARB (mindsker proteinuri og bremser nyreskade).</a:t>
            </a:r>
            <a:endParaRPr b="0" lang="en-DK" sz="1200" strike="noStrike" u="none">
              <a:solidFill>
                <a:srgbClr val="ffffff"/>
              </a:solidFill>
              <a:effectLst/>
              <a:uFillTx/>
              <a:latin typeface="Arial"/>
            </a:endParaRPr>
          </a:p>
          <a:p>
            <a:pPr lvl="1" marL="685800" indent="-228600" defTabSz="914400">
              <a:lnSpc>
                <a:spcPct val="120000"/>
              </a:lnSpc>
              <a:spcBef>
                <a:spcPts val="499"/>
              </a:spcBef>
              <a:buClr>
                <a:srgbClr val="ffffff"/>
              </a:buClr>
              <a:buFont typeface="Arial"/>
              <a:buChar char="•"/>
            </a:pPr>
            <a:r>
              <a:rPr b="0" lang="en-US" sz="1400" strike="noStrike" u="none">
                <a:solidFill>
                  <a:schemeClr val="lt1"/>
                </a:solidFill>
                <a:effectLst/>
                <a:uFillTx/>
                <a:latin typeface="Latin Modern Roman Demi"/>
              </a:rPr>
              <a:t>Symptomatisk behandling:</a:t>
            </a:r>
            <a:endParaRPr b="0" lang="en-DK" sz="1400" strike="noStrike" u="none">
              <a:solidFill>
                <a:srgbClr val="ffffff"/>
              </a:solidFill>
              <a:effectLst/>
              <a:uFillTx/>
              <a:latin typeface="Arial"/>
            </a:endParaRPr>
          </a:p>
          <a:p>
            <a:pPr lvl="2" marL="1143000" indent="-228600" defTabSz="914400">
              <a:lnSpc>
                <a:spcPct val="120000"/>
              </a:lnSpc>
              <a:spcBef>
                <a:spcPts val="499"/>
              </a:spcBef>
              <a:buClr>
                <a:srgbClr val="ffffff"/>
              </a:buClr>
              <a:buFont typeface="Arial"/>
              <a:buChar char="•"/>
            </a:pPr>
            <a:r>
              <a:rPr b="0" lang="en-US" sz="1200" strike="noStrike" u="none">
                <a:solidFill>
                  <a:schemeClr val="lt1"/>
                </a:solidFill>
                <a:effectLst/>
                <a:uFillTx/>
                <a:latin typeface="Latin Modern Roman Demi"/>
              </a:rPr>
              <a:t>Anæmi: Jernsupplementering ± erytropoietin-stimulerende midler (EPO).</a:t>
            </a:r>
            <a:endParaRPr b="0" lang="en-DK" sz="1200" strike="noStrike" u="none">
              <a:solidFill>
                <a:srgbClr val="ffffff"/>
              </a:solidFill>
              <a:effectLst/>
              <a:uFillTx/>
              <a:latin typeface="Arial"/>
            </a:endParaRPr>
          </a:p>
          <a:p>
            <a:pPr lvl="2" marL="1143000" indent="-228600" defTabSz="914400">
              <a:lnSpc>
                <a:spcPct val="120000"/>
              </a:lnSpc>
              <a:spcBef>
                <a:spcPts val="499"/>
              </a:spcBef>
              <a:buClr>
                <a:srgbClr val="ffffff"/>
              </a:buClr>
              <a:buFont typeface="Arial"/>
              <a:buChar char="•"/>
            </a:pPr>
            <a:r>
              <a:rPr b="0" lang="en-US" sz="1200" strike="noStrike" u="none">
                <a:solidFill>
                  <a:schemeClr val="lt1"/>
                </a:solidFill>
                <a:effectLst/>
                <a:uFillTx/>
                <a:latin typeface="Latin Modern Roman Demi"/>
              </a:rPr>
              <a:t>Hyperfosfatæmi: Fosfatbindende medicin (f.eks. calciumcarbonat) + diæt med lavt fosfatindtag.</a:t>
            </a:r>
            <a:endParaRPr b="0" lang="en-DK" sz="1200" strike="noStrike" u="none">
              <a:solidFill>
                <a:srgbClr val="ffffff"/>
              </a:solidFill>
              <a:effectLst/>
              <a:uFillTx/>
              <a:latin typeface="Arial"/>
            </a:endParaRPr>
          </a:p>
          <a:p>
            <a:pPr lvl="2" marL="1143000" indent="-228600" defTabSz="914400">
              <a:lnSpc>
                <a:spcPct val="120000"/>
              </a:lnSpc>
              <a:spcBef>
                <a:spcPts val="499"/>
              </a:spcBef>
              <a:buClr>
                <a:srgbClr val="ffffff"/>
              </a:buClr>
              <a:buFont typeface="Arial"/>
              <a:buChar char="•"/>
            </a:pPr>
            <a:r>
              <a:rPr b="0" lang="en-US" sz="1000" strike="noStrike" u="none">
                <a:solidFill>
                  <a:schemeClr val="lt1"/>
                </a:solidFill>
                <a:effectLst/>
                <a:uFillTx/>
                <a:latin typeface="Latin Modern Roman Demi"/>
              </a:rPr>
              <a:t>Kløe: Antihistaminer, fugtighedscreme eller fosfatbindere.</a:t>
            </a:r>
            <a:endParaRPr b="0" lang="en-DK" sz="1000" strike="noStrike" u="none">
              <a:solidFill>
                <a:srgbClr val="ffffff"/>
              </a:solidFill>
              <a:effectLst/>
              <a:uFillTx/>
              <a:latin typeface="Arial"/>
            </a:endParaRPr>
          </a:p>
          <a:p>
            <a:pPr lvl="2" marL="1143000" indent="-228600" defTabSz="914400">
              <a:lnSpc>
                <a:spcPct val="120000"/>
              </a:lnSpc>
              <a:spcBef>
                <a:spcPts val="499"/>
              </a:spcBef>
              <a:buClr>
                <a:srgbClr val="ffffff"/>
              </a:buClr>
              <a:buFont typeface="Arial"/>
              <a:buChar char="•"/>
            </a:pPr>
            <a:r>
              <a:rPr b="0" lang="en-US" sz="1000" strike="noStrike" u="none">
                <a:solidFill>
                  <a:schemeClr val="lt1"/>
                </a:solidFill>
                <a:effectLst/>
                <a:uFillTx/>
                <a:latin typeface="Latin Modern Roman Demi"/>
              </a:rPr>
              <a:t>Ødemer: Begræns saltindtag + diuretika (furosemid) under forsigtig overvågning.</a:t>
            </a:r>
            <a:endParaRPr b="0" lang="en-DK" sz="1000" strike="noStrike" u="none">
              <a:solidFill>
                <a:srgbClr val="ffffff"/>
              </a:solidFill>
              <a:effectLst/>
              <a:uFillTx/>
              <a:latin typeface="Arial"/>
            </a:endParaRPr>
          </a:p>
          <a:p>
            <a:pPr lvl="2" marL="1143000" indent="-228600" defTabSz="914400">
              <a:lnSpc>
                <a:spcPct val="120000"/>
              </a:lnSpc>
              <a:spcBef>
                <a:spcPts val="499"/>
              </a:spcBef>
              <a:buClr>
                <a:srgbClr val="ffffff"/>
              </a:buClr>
              <a:buFont typeface="Arial"/>
              <a:buChar char="•"/>
            </a:pPr>
            <a:r>
              <a:rPr b="0" lang="en-US" sz="1000" strike="noStrike" u="none">
                <a:solidFill>
                  <a:schemeClr val="lt1"/>
                </a:solidFill>
                <a:effectLst/>
                <a:uFillTx/>
                <a:latin typeface="Latin Modern Roman Demi"/>
              </a:rPr>
              <a:t>Diæt:</a:t>
            </a:r>
            <a:endParaRPr b="0" lang="en-DK" sz="1000" strike="noStrike" u="none">
              <a:solidFill>
                <a:srgbClr val="ffffff"/>
              </a:solidFill>
              <a:effectLst/>
              <a:uFillTx/>
              <a:latin typeface="Arial"/>
            </a:endParaRPr>
          </a:p>
          <a:p>
            <a:pPr lvl="3" marL="1600200" indent="-228600" defTabSz="914400">
              <a:lnSpc>
                <a:spcPct val="120000"/>
              </a:lnSpc>
              <a:spcBef>
                <a:spcPts val="499"/>
              </a:spcBef>
              <a:buClr>
                <a:srgbClr val="ffffff"/>
              </a:buClr>
              <a:buFont typeface="Arial"/>
              <a:buChar char="•"/>
            </a:pPr>
            <a:r>
              <a:rPr b="0" lang="en-US" sz="1000" strike="noStrike" u="none">
                <a:solidFill>
                  <a:schemeClr val="lt1"/>
                </a:solidFill>
                <a:effectLst/>
                <a:uFillTx/>
                <a:latin typeface="Latin Modern Roman Demi"/>
              </a:rPr>
              <a:t>Proteinbegrænsning (0,8 g/kg/dag ved CKD stadie 3-4).</a:t>
            </a:r>
            <a:endParaRPr b="0" lang="en-DK" sz="1000" strike="noStrike" u="none">
              <a:solidFill>
                <a:srgbClr val="ffffff"/>
              </a:solidFill>
              <a:effectLst/>
              <a:uFillTx/>
              <a:latin typeface="Arial"/>
            </a:endParaRPr>
          </a:p>
          <a:p>
            <a:pPr lvl="3" marL="1600200" indent="-228600" defTabSz="914400">
              <a:lnSpc>
                <a:spcPct val="120000"/>
              </a:lnSpc>
              <a:spcBef>
                <a:spcPts val="499"/>
              </a:spcBef>
              <a:buClr>
                <a:srgbClr val="ffffff"/>
              </a:buClr>
              <a:buFont typeface="Arial"/>
              <a:buChar char="•"/>
            </a:pPr>
            <a:r>
              <a:rPr b="0" lang="en-US" sz="1000" strike="noStrike" u="none">
                <a:solidFill>
                  <a:schemeClr val="lt1"/>
                </a:solidFill>
                <a:effectLst/>
                <a:uFillTx/>
                <a:latin typeface="Latin Modern Roman Demi"/>
              </a:rPr>
              <a:t>Lavt kaliumindtag (selvom kalium er normalt nu, skal det monitoreres).</a:t>
            </a:r>
            <a:endParaRPr b="0" lang="en-DK" sz="1000" strike="noStrike" u="none">
              <a:solidFill>
                <a:srgbClr val="ffffff"/>
              </a:solidFill>
              <a:effectLst/>
              <a:uFillTx/>
              <a:latin typeface="Arial"/>
            </a:endParaRPr>
          </a:p>
        </p:txBody>
      </p:sp>
      <p:sp>
        <p:nvSpPr>
          <p:cNvPr id="5" name="PlaceHolder 4"/>
          <p:cNvSpPr>
            <a:spLocks noGrp="1"/>
          </p:cNvSpPr>
          <p:nvPr>
            <p:ph type="ftr" idx="32"/>
          </p:nvPr>
        </p:nvSpPr>
        <p:spPr/>
        <p:txBody>
          <a:bodyPr/>
          <a:p>
            <a:r>
              <a:t>Andreas Svendsen</a:t>
            </a:r>
          </a:p>
        </p:txBody>
      </p:sp>
      <p:sp>
        <p:nvSpPr>
          <p:cNvPr id="6" name="PlaceHolder 5"/>
          <p:cNvSpPr>
            <a:spLocks noGrp="1"/>
          </p:cNvSpPr>
          <p:nvPr>
            <p:ph type="sldNum" idx="33"/>
          </p:nvPr>
        </p:nvSpPr>
        <p:spPr/>
        <p:txBody>
          <a:bodyPr/>
          <a:p>
            <a:fld id="{8F4036F6-A3B3-4FAE-9959-CC7E42E9A95D}" type="slidenum">
              <a:t>35</a:t>
            </a:fld>
          </a:p>
        </p:txBody>
      </p:sp>
      <p:sp>
        <p:nvSpPr>
          <p:cNvPr id="7" name="PlaceHolder 6"/>
          <p:cNvSpPr>
            <a:spLocks noGrp="1"/>
          </p:cNvSpPr>
          <p:nvPr>
            <p:ph type="dt" idx="31"/>
          </p:nvPr>
        </p:nvSpPr>
        <p:spPr/>
        <p:txBody>
          <a:bodyPr/>
          <a:p>
            <a:fld id="{23ABCECF-72AF-46B2-818C-AAAD7DCF51E6}" type="datetime1">
              <a:rPr lang="en-DK"/>
              <a:t>2025-12-09</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algn="ctr"/>
            <a:endParaRPr b="0" lang="en-US" sz="2600" strike="noStrike" u="none">
              <a:ln>
                <a:solidFill>
                  <a:schemeClr val="accent5"/>
                </a:solidFill>
              </a:ln>
              <a:solidFill>
                <a:srgbClr val="ffffff"/>
              </a:solidFill>
              <a:effectLst/>
              <a:uFillTx/>
              <a:latin typeface="Arial Black"/>
            </a:endParaRPr>
          </a:p>
        </p:txBody>
      </p:sp>
      <p:sp>
        <p:nvSpPr>
          <p:cNvPr id="260" name="PlaceHolder 2"/>
          <p:cNvSpPr>
            <a:spLocks noGrp="1"/>
          </p:cNvSpPr>
          <p:nvPr>
            <p:ph/>
          </p:nvPr>
        </p:nvSpPr>
        <p:spPr>
          <a:xfrm>
            <a:off x="325080" y="560880"/>
            <a:ext cx="6761880" cy="5892480"/>
          </a:xfrm>
          <a:prstGeom prst="rect">
            <a:avLst/>
          </a:prstGeom>
          <a:noFill/>
          <a:ln w="0">
            <a:noFill/>
          </a:ln>
        </p:spPr>
        <p:txBody>
          <a:bodyPr lIns="0" rIns="0" tIns="0" bIns="0" anchor="t">
            <a:normAutofit fontScale="85000" lnSpcReduction="9999"/>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Glomerulus = funktionelle enhed i nefronet </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0000"/>
                </a:solidFill>
                <a:effectLst/>
                <a:uFillTx/>
                <a:latin typeface="Latin Modern Roman Demi"/>
              </a:rPr>
              <a:t>Inflammatorisk nyresygdom, hvor kroppens immunforsvar angriber nyrernes filtreringssystem (glomeruli).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600" strike="noStrike" u="none">
                <a:solidFill>
                  <a:srgbClr val="ff0000"/>
                </a:solidFill>
                <a:effectLst/>
                <a:uFillTx/>
                <a:latin typeface="Latin Modern Roman Demi"/>
              </a:rPr>
              <a:t>Nedsætter glomerulær funktion -&gt; En af årsagerne til renal nyresvigt.</a:t>
            </a:r>
            <a:endParaRPr b="0" lang="da-DK" sz="1600" strike="noStrike" u="none">
              <a:solidFill>
                <a:schemeClr val="lt1"/>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0000"/>
                </a:solidFill>
                <a:effectLst/>
                <a:uFillTx/>
                <a:latin typeface="Latin Modern Roman Demi"/>
              </a:rPr>
              <a:t>Skaden kan være:</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600" strike="noStrike" u="none">
                <a:solidFill>
                  <a:srgbClr val="ff0000"/>
                </a:solidFill>
                <a:effectLst/>
                <a:uFillTx/>
                <a:latin typeface="Latin Modern Roman Demi"/>
              </a:rPr>
              <a:t>Akut - hvor hurtig behandling potentielt kan redde nyrefunktionen</a:t>
            </a:r>
            <a:endParaRPr b="0" lang="da-DK" sz="16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600" strike="noStrike" u="none">
                <a:solidFill>
                  <a:srgbClr val="ff0000"/>
                </a:solidFill>
                <a:effectLst/>
                <a:uFillTx/>
                <a:latin typeface="Latin Modern Roman Demi"/>
              </a:rPr>
              <a:t>Kronisk - hvor gentagen eller vedvarende inflammation fører til permanent skade gennem fibrosedannelse</a:t>
            </a:r>
            <a:br>
              <a:rPr sz="1600"/>
            </a:br>
            <a:r>
              <a:rPr b="0" lang="da-DK" sz="1600" strike="noStrike" u="none">
                <a:solidFill>
                  <a:schemeClr val="lt1"/>
                </a:solidFill>
                <a:effectLst/>
                <a:uFillTx/>
                <a:latin typeface="Latin Modern Roman Demi"/>
              </a:rPr>
              <a:t> </a:t>
            </a:r>
            <a:endParaRPr b="0" lang="da-DK" sz="16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Mange immunologiske sygdomme kan føre til glomerulonephritis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Infektioner (fx hepatitis)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HIV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Cancer</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Osv.</a:t>
            </a:r>
            <a:endParaRPr b="0" lang="da-DK" sz="1800" strike="noStrike" u="none">
              <a:solidFill>
                <a:schemeClr val="lt1"/>
              </a:solidFill>
              <a:effectLst/>
              <a:uFillTx/>
              <a:latin typeface="Latin Modern Roman Demi"/>
            </a:endParaRPr>
          </a:p>
          <a:p>
            <a:pPr marL="457200" indent="0" defTabSz="914400">
              <a:lnSpc>
                <a:spcPct val="120000"/>
              </a:lnSpc>
              <a:spcBef>
                <a:spcPts val="499"/>
              </a:spcBef>
              <a:buNone/>
              <a:tabLst>
                <a:tab algn="l" pos="0"/>
              </a:tabLst>
            </a:pP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tabLst>
                <a:tab algn="l" pos="0"/>
              </a:tabLst>
            </a:pPr>
            <a:r>
              <a:rPr b="0" lang="da-DK" sz="2000" strike="noStrike" u="none">
                <a:solidFill>
                  <a:schemeClr val="lt1"/>
                </a:solidFill>
                <a:effectLst/>
                <a:uFillTx/>
                <a:latin typeface="Latin Modern Roman Demi"/>
              </a:rPr>
              <a:t>Relativt sjældent med cirka 500 patienter årligt</a:t>
            </a:r>
            <a:endParaRPr b="0" lang="da-DK" sz="2000" strike="noStrike" u="none">
              <a:solidFill>
                <a:schemeClr val="lt1"/>
              </a:solidFill>
              <a:effectLst/>
              <a:uFillTx/>
              <a:latin typeface="Latin Modern Roman Demi"/>
            </a:endParaRPr>
          </a:p>
          <a:p>
            <a:pPr indent="0" defTabSz="914400">
              <a:lnSpc>
                <a:spcPct val="120000"/>
              </a:lnSpc>
              <a:spcBef>
                <a:spcPts val="1001"/>
              </a:spcBef>
              <a:buNone/>
              <a:tabLst>
                <a:tab algn="l" pos="0"/>
              </a:tabLst>
            </a:pPr>
            <a:endParaRPr b="0" lang="da-DK" sz="2000" strike="noStrike" u="none">
              <a:solidFill>
                <a:schemeClr val="lt1"/>
              </a:solidFill>
              <a:effectLst/>
              <a:uFillTx/>
              <a:latin typeface="Latin Modern Roman Demi"/>
            </a:endParaRPr>
          </a:p>
        </p:txBody>
      </p:sp>
      <p:pic>
        <p:nvPicPr>
          <p:cNvPr id="261" name="Picture 2" descr="Glomerulus and nephron: MedlinePlus Medical Encyclopedia Image"/>
          <p:cNvPicPr/>
          <p:nvPr/>
        </p:nvPicPr>
        <p:blipFill>
          <a:blip r:embed="rId1"/>
          <a:stretch/>
        </p:blipFill>
        <p:spPr>
          <a:xfrm>
            <a:off x="7221240" y="1383480"/>
            <a:ext cx="4524120" cy="3619080"/>
          </a:xfrm>
          <a:prstGeom prst="rect">
            <a:avLst/>
          </a:prstGeom>
          <a:noFill/>
          <a:ln w="0">
            <a:noFill/>
          </a:ln>
        </p:spPr>
      </p:pic>
      <p:sp>
        <p:nvSpPr>
          <p:cNvPr id="262" name="PlaceHolder 3"/>
          <p:cNvSpPr>
            <a:spLocks noGrp="1"/>
          </p:cNvSpPr>
          <p:nvPr>
            <p:ph type="title"/>
          </p:nvPr>
        </p:nvSpPr>
        <p:spPr>
          <a:xfrm>
            <a:off x="360720" y="171360"/>
            <a:ext cx="831384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Glomerulonephritis</a:t>
            </a:r>
            <a:endParaRPr b="0" lang="da-DK" sz="2600" strike="noStrike" u="none">
              <a:solidFill>
                <a:schemeClr val="dk1"/>
              </a:solidFill>
              <a:effectLst/>
              <a:uFillTx/>
              <a:latin typeface="Arial"/>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6D6BF7A9-1E11-4765-B857-7DD4A56A2D1A}" type="slidenum">
              <a:t>36</a:t>
            </a:fld>
          </a:p>
        </p:txBody>
      </p:sp>
      <p:sp>
        <p:nvSpPr>
          <p:cNvPr id="7" name="PlaceHolder 6"/>
          <p:cNvSpPr>
            <a:spLocks noGrp="1"/>
          </p:cNvSpPr>
          <p:nvPr>
            <p:ph type="dt" idx="1"/>
          </p:nvPr>
        </p:nvSpPr>
        <p:spPr/>
        <p:txBody>
          <a:bodyPr/>
          <a:p>
            <a:fld id="{6248F2F4-0924-4D56-B5BD-7FECDBE19A77}" type="datetime1">
              <a:rPr lang="en-DK"/>
              <a:t>2025-12-09</a:t>
            </a:fld>
          </a:p>
        </p:txBody>
      </p:sp>
    </p:spTree>
  </p:cSld>
  <mc:AlternateContent>
    <mc:Choice Requires="p14">
      <p:transition spd="slow" p14:dur="2000"/>
    </mc:Choice>
    <mc:Fallback>
      <p:transition spd="slow"/>
    </mc:Fallback>
  </mc:AlternateContent>
  <p:timing>
    <p:tnLst>
      <p:par>
        <p:cTn id="473" dur="indefinite" restart="never" nodeType="tmRoot">
          <p:childTnLst>
            <p:seq>
              <p:cTn id="474" dur="indefinite" nodeType="mainSeq">
                <p:childTnLst>
                  <p:par>
                    <p:cTn id="475" fill="hold">
                      <p:stCondLst>
                        <p:cond delay="indefinite"/>
                      </p:stCondLst>
                      <p:childTnLst>
                        <p:par>
                          <p:cTn id="476" fill="hold">
                            <p:stCondLst>
                              <p:cond delay="0"/>
                            </p:stCondLst>
                            <p:childTnLst>
                              <p:par>
                                <p:cTn id="477" nodeType="clickEffect" fill="hold" presetClass="entr" presetID="1">
                                  <p:stCondLst>
                                    <p:cond delay="0"/>
                                  </p:stCondLst>
                                  <p:childTnLst>
                                    <p:set>
                                      <p:cBhvr>
                                        <p:cTn id="478" dur="1" fill="hold">
                                          <p:stCondLst>
                                            <p:cond delay="0"/>
                                          </p:stCondLst>
                                        </p:cTn>
                                        <p:tgtEl>
                                          <p:spTgt spid="260">
                                            <p:txEl>
                                              <p:pRg st="0" end="0"/>
                                            </p:txEl>
                                          </p:spTgt>
                                        </p:tgtEl>
                                        <p:attrNameLst>
                                          <p:attrName>style.visibility</p:attrName>
                                        </p:attrNameLst>
                                      </p:cBhvr>
                                      <p:to>
                                        <p:strVal val="visible"/>
                                      </p:to>
                                    </p:set>
                                  </p:childTnLst>
                                </p:cTn>
                              </p:par>
                            </p:childTnLst>
                          </p:cTn>
                        </p:par>
                      </p:childTnLst>
                    </p:cTn>
                  </p:par>
                  <p:par>
                    <p:cTn id="479" fill="hold">
                      <p:stCondLst>
                        <p:cond delay="indefinite"/>
                      </p:stCondLst>
                      <p:childTnLst>
                        <p:par>
                          <p:cTn id="480" fill="hold">
                            <p:stCondLst>
                              <p:cond delay="0"/>
                            </p:stCondLst>
                            <p:childTnLst>
                              <p:par>
                                <p:cTn id="481" nodeType="clickEffect" fill="hold" presetClass="entr" presetID="1">
                                  <p:stCondLst>
                                    <p:cond delay="0"/>
                                  </p:stCondLst>
                                  <p:childTnLst>
                                    <p:set>
                                      <p:cBhvr>
                                        <p:cTn id="482" dur="1" fill="hold">
                                          <p:stCondLst>
                                            <p:cond delay="0"/>
                                          </p:stCondLst>
                                        </p:cTn>
                                        <p:tgtEl>
                                          <p:spTgt spid="260">
                                            <p:txEl>
                                              <p:pRg st="1" end="1"/>
                                            </p:txEl>
                                          </p:spTgt>
                                        </p:tgtEl>
                                        <p:attrNameLst>
                                          <p:attrName>style.visibility</p:attrName>
                                        </p:attrNameLst>
                                      </p:cBhvr>
                                      <p:to>
                                        <p:strVal val="visible"/>
                                      </p:to>
                                    </p:set>
                                  </p:childTnLst>
                                </p:cTn>
                              </p:par>
                              <p:par>
                                <p:cTn id="483" nodeType="withEffect" fill="hold" presetClass="entr" presetID="1">
                                  <p:stCondLst>
                                    <p:cond delay="0"/>
                                  </p:stCondLst>
                                  <p:childTnLst>
                                    <p:set>
                                      <p:cBhvr>
                                        <p:cTn id="484" dur="1" fill="hold">
                                          <p:stCondLst>
                                            <p:cond delay="0"/>
                                          </p:stCondLst>
                                        </p:cTn>
                                        <p:tgtEl>
                                          <p:spTgt spid="260">
                                            <p:txEl>
                                              <p:pRg st="2" end="2"/>
                                            </p:txEl>
                                          </p:spTgt>
                                        </p:tgtEl>
                                        <p:attrNameLst>
                                          <p:attrName>style.visibility</p:attrName>
                                        </p:attrNameLst>
                                      </p:cBhvr>
                                      <p:to>
                                        <p:strVal val="visible"/>
                                      </p:to>
                                    </p:set>
                                  </p:childTnLst>
                                </p:cTn>
                              </p:par>
                            </p:childTnLst>
                          </p:cTn>
                        </p:par>
                      </p:childTnLst>
                    </p:cTn>
                  </p:par>
                  <p:par>
                    <p:cTn id="485" fill="hold">
                      <p:stCondLst>
                        <p:cond delay="indefinite"/>
                      </p:stCondLst>
                      <p:childTnLst>
                        <p:par>
                          <p:cTn id="486" fill="hold">
                            <p:stCondLst>
                              <p:cond delay="0"/>
                            </p:stCondLst>
                            <p:childTnLst>
                              <p:par>
                                <p:cTn id="487" nodeType="clickEffect" fill="hold" presetClass="entr" presetID="1">
                                  <p:stCondLst>
                                    <p:cond delay="0"/>
                                  </p:stCondLst>
                                  <p:childTnLst>
                                    <p:set>
                                      <p:cBhvr>
                                        <p:cTn id="488" dur="1" fill="hold">
                                          <p:stCondLst>
                                            <p:cond delay="0"/>
                                          </p:stCondLst>
                                        </p:cTn>
                                        <p:tgtEl>
                                          <p:spTgt spid="260">
                                            <p:txEl>
                                              <p:pRg st="3" end="3"/>
                                            </p:txEl>
                                          </p:spTgt>
                                        </p:tgtEl>
                                        <p:attrNameLst>
                                          <p:attrName>style.visibility</p:attrName>
                                        </p:attrNameLst>
                                      </p:cBhvr>
                                      <p:to>
                                        <p:strVal val="visible"/>
                                      </p:to>
                                    </p:set>
                                  </p:childTnLst>
                                </p:cTn>
                              </p:par>
                              <p:par>
                                <p:cTn id="489" nodeType="withEffect" fill="hold" presetClass="entr" presetID="1">
                                  <p:stCondLst>
                                    <p:cond delay="0"/>
                                  </p:stCondLst>
                                  <p:childTnLst>
                                    <p:set>
                                      <p:cBhvr>
                                        <p:cTn id="490" dur="1" fill="hold">
                                          <p:stCondLst>
                                            <p:cond delay="0"/>
                                          </p:stCondLst>
                                        </p:cTn>
                                        <p:tgtEl>
                                          <p:spTgt spid="260">
                                            <p:txEl>
                                              <p:pRg st="4" end="4"/>
                                            </p:txEl>
                                          </p:spTgt>
                                        </p:tgtEl>
                                        <p:attrNameLst>
                                          <p:attrName>style.visibility</p:attrName>
                                        </p:attrNameLst>
                                      </p:cBhvr>
                                      <p:to>
                                        <p:strVal val="visible"/>
                                      </p:to>
                                    </p:set>
                                  </p:childTnLst>
                                </p:cTn>
                              </p:par>
                              <p:par>
                                <p:cTn id="491" nodeType="withEffect" fill="hold" presetClass="entr" presetID="1">
                                  <p:stCondLst>
                                    <p:cond delay="0"/>
                                  </p:stCondLst>
                                  <p:childTnLst>
                                    <p:set>
                                      <p:cBhvr>
                                        <p:cTn id="492" dur="1" fill="hold">
                                          <p:stCondLst>
                                            <p:cond delay="0"/>
                                          </p:stCondLst>
                                        </p:cTn>
                                        <p:tgtEl>
                                          <p:spTgt spid="260">
                                            <p:txEl>
                                              <p:pRg st="5" end="5"/>
                                            </p:txEl>
                                          </p:spTgt>
                                        </p:tgtEl>
                                        <p:attrNameLst>
                                          <p:attrName>style.visibility</p:attrName>
                                        </p:attrNameLst>
                                      </p:cBhvr>
                                      <p:to>
                                        <p:strVal val="visible"/>
                                      </p:to>
                                    </p:set>
                                  </p:childTnLst>
                                </p:cTn>
                              </p:par>
                            </p:childTnLst>
                          </p:cTn>
                        </p:par>
                      </p:childTnLst>
                    </p:cTn>
                  </p:par>
                  <p:par>
                    <p:cTn id="493" fill="hold">
                      <p:stCondLst>
                        <p:cond delay="indefinite"/>
                      </p:stCondLst>
                      <p:childTnLst>
                        <p:par>
                          <p:cTn id="494" fill="hold">
                            <p:stCondLst>
                              <p:cond delay="0"/>
                            </p:stCondLst>
                            <p:childTnLst>
                              <p:par>
                                <p:cTn id="495" nodeType="clickEffect" fill="hold" presetClass="entr" presetID="1">
                                  <p:stCondLst>
                                    <p:cond delay="0"/>
                                  </p:stCondLst>
                                  <p:childTnLst>
                                    <p:set>
                                      <p:cBhvr>
                                        <p:cTn id="496" dur="1" fill="hold">
                                          <p:stCondLst>
                                            <p:cond delay="0"/>
                                          </p:stCondLst>
                                        </p:cTn>
                                        <p:tgtEl>
                                          <p:spTgt spid="260">
                                            <p:txEl>
                                              <p:pRg st="6" end="6"/>
                                            </p:txEl>
                                          </p:spTgt>
                                        </p:tgtEl>
                                        <p:attrNameLst>
                                          <p:attrName>style.visibility</p:attrName>
                                        </p:attrNameLst>
                                      </p:cBhvr>
                                      <p:to>
                                        <p:strVal val="visible"/>
                                      </p:to>
                                    </p:set>
                                  </p:childTnLst>
                                </p:cTn>
                              </p:par>
                              <p:par>
                                <p:cTn id="497" nodeType="withEffect" fill="hold" presetClass="entr" presetID="1">
                                  <p:stCondLst>
                                    <p:cond delay="0"/>
                                  </p:stCondLst>
                                  <p:childTnLst>
                                    <p:set>
                                      <p:cBhvr>
                                        <p:cTn id="498" dur="1" fill="hold">
                                          <p:stCondLst>
                                            <p:cond delay="0"/>
                                          </p:stCondLst>
                                        </p:cTn>
                                        <p:tgtEl>
                                          <p:spTgt spid="260">
                                            <p:txEl>
                                              <p:pRg st="7" end="7"/>
                                            </p:txEl>
                                          </p:spTgt>
                                        </p:tgtEl>
                                        <p:attrNameLst>
                                          <p:attrName>style.visibility</p:attrName>
                                        </p:attrNameLst>
                                      </p:cBhvr>
                                      <p:to>
                                        <p:strVal val="visible"/>
                                      </p:to>
                                    </p:set>
                                  </p:childTnLst>
                                </p:cTn>
                              </p:par>
                              <p:par>
                                <p:cTn id="499" nodeType="withEffect" fill="hold" presetClass="entr" presetID="1">
                                  <p:stCondLst>
                                    <p:cond delay="0"/>
                                  </p:stCondLst>
                                  <p:childTnLst>
                                    <p:set>
                                      <p:cBhvr>
                                        <p:cTn id="500" dur="1" fill="hold">
                                          <p:stCondLst>
                                            <p:cond delay="0"/>
                                          </p:stCondLst>
                                        </p:cTn>
                                        <p:tgtEl>
                                          <p:spTgt spid="260">
                                            <p:txEl>
                                              <p:pRg st="8" end="8"/>
                                            </p:txEl>
                                          </p:spTgt>
                                        </p:tgtEl>
                                        <p:attrNameLst>
                                          <p:attrName>style.visibility</p:attrName>
                                        </p:attrNameLst>
                                      </p:cBhvr>
                                      <p:to>
                                        <p:strVal val="visible"/>
                                      </p:to>
                                    </p:set>
                                  </p:childTnLst>
                                </p:cTn>
                              </p:par>
                              <p:par>
                                <p:cTn id="501" nodeType="withEffect" fill="hold" presetClass="entr" presetID="1">
                                  <p:stCondLst>
                                    <p:cond delay="0"/>
                                  </p:stCondLst>
                                  <p:childTnLst>
                                    <p:set>
                                      <p:cBhvr>
                                        <p:cTn id="502" dur="1" fill="hold">
                                          <p:stCondLst>
                                            <p:cond delay="0"/>
                                          </p:stCondLst>
                                        </p:cTn>
                                        <p:tgtEl>
                                          <p:spTgt spid="260">
                                            <p:txEl>
                                              <p:pRg st="9" end="9"/>
                                            </p:txEl>
                                          </p:spTgt>
                                        </p:tgtEl>
                                        <p:attrNameLst>
                                          <p:attrName>style.visibility</p:attrName>
                                        </p:attrNameLst>
                                      </p:cBhvr>
                                      <p:to>
                                        <p:strVal val="visible"/>
                                      </p:to>
                                    </p:set>
                                  </p:childTnLst>
                                </p:cTn>
                              </p:par>
                              <p:par>
                                <p:cTn id="503" nodeType="withEffect" fill="hold" presetClass="entr" presetID="1">
                                  <p:stCondLst>
                                    <p:cond delay="0"/>
                                  </p:stCondLst>
                                  <p:childTnLst>
                                    <p:set>
                                      <p:cBhvr>
                                        <p:cTn id="504" dur="1" fill="hold">
                                          <p:stCondLst>
                                            <p:cond delay="0"/>
                                          </p:stCondLst>
                                        </p:cTn>
                                        <p:tgtEl>
                                          <p:spTgt spid="260">
                                            <p:txEl>
                                              <p:pRg st="10" end="10"/>
                                            </p:txEl>
                                          </p:spTgt>
                                        </p:tgtEl>
                                        <p:attrNameLst>
                                          <p:attrName>style.visibility</p:attrName>
                                        </p:attrNameLst>
                                      </p:cBhvr>
                                      <p:to>
                                        <p:strVal val="visible"/>
                                      </p:to>
                                    </p:set>
                                  </p:childTnLst>
                                </p:cTn>
                              </p:par>
                            </p:childTnLst>
                          </p:cTn>
                        </p:par>
                      </p:childTnLst>
                    </p:cTn>
                  </p:par>
                  <p:par>
                    <p:cTn id="505" fill="hold">
                      <p:stCondLst>
                        <p:cond delay="indefinite"/>
                      </p:stCondLst>
                      <p:childTnLst>
                        <p:par>
                          <p:cTn id="506" fill="hold">
                            <p:stCondLst>
                              <p:cond delay="0"/>
                            </p:stCondLst>
                            <p:childTnLst>
                              <p:par>
                                <p:cTn id="507" nodeType="clickEffect" fill="hold" presetClass="entr" presetID="1">
                                  <p:stCondLst>
                                    <p:cond delay="0"/>
                                  </p:stCondLst>
                                  <p:childTnLst>
                                    <p:set>
                                      <p:cBhvr>
                                        <p:cTn id="508" dur="1" fill="hold">
                                          <p:stCondLst>
                                            <p:cond delay="0"/>
                                          </p:stCondLst>
                                        </p:cTn>
                                        <p:tgtEl>
                                          <p:spTgt spid="260">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Picture 2" descr="Glomerulonefritis postinfecciosa (PIGN) - HealthyChildren.org"/>
          <p:cNvPicPr/>
          <p:nvPr/>
        </p:nvPicPr>
        <p:blipFill>
          <a:blip r:embed="rId1"/>
          <a:stretch/>
        </p:blipFill>
        <p:spPr>
          <a:xfrm>
            <a:off x="6874200" y="2293920"/>
            <a:ext cx="4734000" cy="3676680"/>
          </a:xfrm>
          <a:prstGeom prst="rect">
            <a:avLst/>
          </a:prstGeom>
          <a:noFill/>
          <a:ln w="0">
            <a:noFill/>
          </a:ln>
        </p:spPr>
      </p:pic>
      <p:sp>
        <p:nvSpPr>
          <p:cNvPr id="264" name="PlaceHolder 1"/>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algn="ctr"/>
            <a:endParaRPr b="0" lang="en-US" sz="2600" strike="noStrike" u="none">
              <a:ln>
                <a:solidFill>
                  <a:schemeClr val="accent5"/>
                </a:solidFill>
              </a:ln>
              <a:solidFill>
                <a:srgbClr val="ffffff"/>
              </a:solidFill>
              <a:effectLst/>
              <a:uFillTx/>
              <a:latin typeface="Arial Black"/>
            </a:endParaRPr>
          </a:p>
        </p:txBody>
      </p:sp>
      <p:sp>
        <p:nvSpPr>
          <p:cNvPr id="265" name="PlaceHolder 2"/>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Glomerulonephritis</a:t>
            </a:r>
            <a:endParaRPr b="0" lang="da-DK" sz="2600" strike="noStrike" u="none">
              <a:solidFill>
                <a:schemeClr val="dk1"/>
              </a:solidFill>
              <a:effectLst/>
              <a:uFillTx/>
              <a:latin typeface="Arial"/>
            </a:endParaRPr>
          </a:p>
        </p:txBody>
      </p:sp>
      <p:sp>
        <p:nvSpPr>
          <p:cNvPr id="266"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0000"/>
              </a:buClr>
              <a:buFont typeface="Arial"/>
              <a:buChar char="•"/>
            </a:pPr>
            <a:r>
              <a:rPr b="0" lang="da-DK" sz="2000" strike="noStrike" u="none">
                <a:solidFill>
                  <a:srgbClr val="ff0000"/>
                </a:solidFill>
                <a:effectLst/>
                <a:uFillTx/>
                <a:latin typeface="Latin Modern Roman Demi"/>
              </a:rPr>
              <a:t>Kan føre til fibroseudvikling </a:t>
            </a:r>
            <a:r>
              <a:rPr b="0" lang="da-DK" sz="2000" strike="noStrike" u="none">
                <a:solidFill>
                  <a:srgbClr val="ff0000"/>
                </a:solidFill>
                <a:effectLst/>
                <a:uFillTx/>
                <a:latin typeface="Wingdings"/>
              </a:rPr>
              <a:t></a:t>
            </a:r>
            <a:r>
              <a:rPr b="0" lang="da-DK" sz="2000" strike="noStrike" u="none">
                <a:solidFill>
                  <a:srgbClr val="ff0000"/>
                </a:solidFill>
                <a:effectLst/>
                <a:uFillTx/>
                <a:latin typeface="Latin Modern Roman Demi"/>
              </a:rPr>
              <a:t> kronisk nyresvigt</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Symptomer</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Almensymptomer (ledsmerter, feber, infektionstendens)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800" strike="noStrike" u="none">
                <a:solidFill>
                  <a:srgbClr val="ff0000"/>
                </a:solidFill>
                <a:effectLst/>
                <a:uFillTx/>
                <a:latin typeface="Latin Modern Roman Demi"/>
              </a:rPr>
              <a:t>Proteinuri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800" strike="noStrike" u="none">
                <a:solidFill>
                  <a:srgbClr val="ff0000"/>
                </a:solidFill>
                <a:effectLst/>
                <a:uFillTx/>
                <a:latin typeface="Latin Modern Roman Demi"/>
              </a:rPr>
              <a:t>Hæmaturi (oftest mikroskopisk)</a:t>
            </a:r>
            <a:endParaRPr b="0" lang="da-DK" sz="1800" strike="noStrike" u="none">
              <a:solidFill>
                <a:schemeClr val="lt1"/>
              </a:solidFill>
              <a:effectLst/>
              <a:uFillTx/>
              <a:latin typeface="Latin Modern Roman Demi"/>
            </a:endParaRPr>
          </a:p>
          <a:p>
            <a:pPr indent="0" defTabSz="914400">
              <a:lnSpc>
                <a:spcPct val="120000"/>
              </a:lnSpc>
              <a:spcBef>
                <a:spcPts val="1001"/>
              </a:spcBef>
              <a:buNone/>
              <a:tabLst>
                <a:tab algn="l" pos="0"/>
              </a:tabLst>
            </a:pPr>
            <a:r>
              <a:rPr b="0" lang="da-DK" sz="2000" strike="noStrike" u="none">
                <a:solidFill>
                  <a:schemeClr val="lt1"/>
                </a:solidFill>
                <a:effectLst/>
                <a:uFillTx/>
                <a:latin typeface="Latin Modern Roman Demi"/>
              </a:rPr>
              <a:t>Der er ikke altid nedsat nyrefunktion ved debut </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tabLst>
                <a:tab algn="l" pos="0"/>
              </a:tabLst>
            </a:pPr>
            <a:r>
              <a:rPr b="1" lang="da-DK" sz="2000" strike="noStrike" u="none">
                <a:solidFill>
                  <a:schemeClr val="lt1"/>
                </a:solidFill>
                <a:effectLst/>
                <a:uFillTx/>
                <a:latin typeface="Latin Modern Roman Demi"/>
              </a:rPr>
              <a:t>Diagnose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tabLst>
                <a:tab algn="l" pos="0"/>
              </a:tabLst>
            </a:pPr>
            <a:r>
              <a:rPr b="0" lang="da-DK" sz="1800" strike="noStrike" u="none">
                <a:solidFill>
                  <a:schemeClr val="lt1"/>
                </a:solidFill>
                <a:effectLst/>
                <a:uFillTx/>
                <a:latin typeface="Latin Modern Roman Demi"/>
              </a:rPr>
              <a:t>En del har forhøjede autoimmune antistoffer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tabLst>
                <a:tab algn="l" pos="0"/>
              </a:tabLst>
            </a:pPr>
            <a:r>
              <a:rPr b="0" lang="da-DK" sz="1800" strike="noStrike" u="none">
                <a:solidFill>
                  <a:srgbClr val="ff0000"/>
                </a:solidFill>
                <a:effectLst/>
                <a:uFillTx/>
                <a:latin typeface="Latin Modern Roman Demi"/>
              </a:rPr>
              <a:t>Nyrebiopsi = endelig diagnose </a:t>
            </a:r>
            <a:endParaRPr b="0" lang="da-DK" sz="1800" strike="noStrike" u="none">
              <a:solidFill>
                <a:schemeClr val="lt1"/>
              </a:solidFill>
              <a:effectLst/>
              <a:uFillTx/>
              <a:latin typeface="Latin Modern Roman Demi"/>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1299A0A7-7D3E-4C6D-AAD2-05F5CDF74B66}" type="slidenum">
              <a:t>37</a:t>
            </a:fld>
          </a:p>
        </p:txBody>
      </p:sp>
      <p:sp>
        <p:nvSpPr>
          <p:cNvPr id="7" name="PlaceHolder 6"/>
          <p:cNvSpPr>
            <a:spLocks noGrp="1"/>
          </p:cNvSpPr>
          <p:nvPr>
            <p:ph type="dt" idx="1"/>
          </p:nvPr>
        </p:nvSpPr>
        <p:spPr/>
        <p:txBody>
          <a:bodyPr/>
          <a:p>
            <a:fld id="{261A6199-43D7-4E09-A9EE-F8BA3E71514A}" type="datetime1">
              <a:rPr lang="en-DK"/>
              <a:t>2025-12-09</a:t>
            </a:fld>
          </a:p>
        </p:txBody>
      </p:sp>
    </p:spTree>
  </p:cSld>
  <mc:AlternateContent>
    <mc:Choice Requires="p14">
      <p:transition spd="slow" p14:dur="2000"/>
    </mc:Choice>
    <mc:Fallback>
      <p:transition spd="slow"/>
    </mc:Fallback>
  </mc:AlternateContent>
  <p:timing>
    <p:tnLst>
      <p:par>
        <p:cTn id="509" dur="indefinite" restart="never" nodeType="tmRoot">
          <p:childTnLst>
            <p:seq>
              <p:cTn id="510" dur="indefinite" nodeType="mainSeq">
                <p:childTnLst>
                  <p:par>
                    <p:cTn id="511" fill="hold">
                      <p:stCondLst>
                        <p:cond delay="indefinite"/>
                      </p:stCondLst>
                      <p:childTnLst>
                        <p:par>
                          <p:cTn id="512" fill="hold">
                            <p:stCondLst>
                              <p:cond delay="0"/>
                            </p:stCondLst>
                            <p:childTnLst>
                              <p:par>
                                <p:cTn id="513" nodeType="clickEffect" fill="hold" presetClass="entr" presetID="1">
                                  <p:stCondLst>
                                    <p:cond delay="0"/>
                                  </p:stCondLst>
                                  <p:childTnLst>
                                    <p:set>
                                      <p:cBhvr>
                                        <p:cTn id="514" dur="1" fill="hold">
                                          <p:stCondLst>
                                            <p:cond delay="0"/>
                                          </p:stCondLst>
                                        </p:cTn>
                                        <p:tgtEl>
                                          <p:spTgt spid="266">
                                            <p:txEl>
                                              <p:pRg st="1" end="1"/>
                                            </p:txEl>
                                          </p:spTgt>
                                        </p:tgtEl>
                                        <p:attrNameLst>
                                          <p:attrName>style.visibility</p:attrName>
                                        </p:attrNameLst>
                                      </p:cBhvr>
                                      <p:to>
                                        <p:strVal val="visible"/>
                                      </p:to>
                                    </p:set>
                                  </p:childTnLst>
                                </p:cTn>
                              </p:par>
                              <p:par>
                                <p:cTn id="515" nodeType="withEffect" fill="hold" presetClass="entr" presetID="1">
                                  <p:stCondLst>
                                    <p:cond delay="0"/>
                                  </p:stCondLst>
                                  <p:childTnLst>
                                    <p:set>
                                      <p:cBhvr>
                                        <p:cTn id="516" dur="1" fill="hold">
                                          <p:stCondLst>
                                            <p:cond delay="0"/>
                                          </p:stCondLst>
                                        </p:cTn>
                                        <p:tgtEl>
                                          <p:spTgt spid="266">
                                            <p:txEl>
                                              <p:pRg st="2" end="2"/>
                                            </p:txEl>
                                          </p:spTgt>
                                        </p:tgtEl>
                                        <p:attrNameLst>
                                          <p:attrName>style.visibility</p:attrName>
                                        </p:attrNameLst>
                                      </p:cBhvr>
                                      <p:to>
                                        <p:strVal val="visible"/>
                                      </p:to>
                                    </p:set>
                                  </p:childTnLst>
                                </p:cTn>
                              </p:par>
                              <p:par>
                                <p:cTn id="517" nodeType="withEffect" fill="hold" presetClass="entr" presetID="1">
                                  <p:stCondLst>
                                    <p:cond delay="0"/>
                                  </p:stCondLst>
                                  <p:childTnLst>
                                    <p:set>
                                      <p:cBhvr>
                                        <p:cTn id="518" dur="1" fill="hold">
                                          <p:stCondLst>
                                            <p:cond delay="0"/>
                                          </p:stCondLst>
                                        </p:cTn>
                                        <p:tgtEl>
                                          <p:spTgt spid="266">
                                            <p:txEl>
                                              <p:pRg st="3" end="3"/>
                                            </p:txEl>
                                          </p:spTgt>
                                        </p:tgtEl>
                                        <p:attrNameLst>
                                          <p:attrName>style.visibility</p:attrName>
                                        </p:attrNameLst>
                                      </p:cBhvr>
                                      <p:to>
                                        <p:strVal val="visible"/>
                                      </p:to>
                                    </p:set>
                                  </p:childTnLst>
                                </p:cTn>
                              </p:par>
                              <p:par>
                                <p:cTn id="519" nodeType="withEffect" fill="hold" presetClass="entr" presetID="1">
                                  <p:stCondLst>
                                    <p:cond delay="0"/>
                                  </p:stCondLst>
                                  <p:childTnLst>
                                    <p:set>
                                      <p:cBhvr>
                                        <p:cTn id="520" dur="1" fill="hold">
                                          <p:stCondLst>
                                            <p:cond delay="0"/>
                                          </p:stCondLst>
                                        </p:cTn>
                                        <p:tgtEl>
                                          <p:spTgt spid="266">
                                            <p:txEl>
                                              <p:pRg st="4" end="4"/>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266">
                                            <p:txEl>
                                              <p:pRg st="5" end="5"/>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nodeType="clickEffect" fill="hold" presetClass="entr" presetID="1">
                                  <p:stCondLst>
                                    <p:cond delay="0"/>
                                  </p:stCondLst>
                                  <p:childTnLst>
                                    <p:set>
                                      <p:cBhvr>
                                        <p:cTn id="528" dur="1" fill="hold">
                                          <p:stCondLst>
                                            <p:cond delay="0"/>
                                          </p:stCondLst>
                                        </p:cTn>
                                        <p:tgtEl>
                                          <p:spTgt spid="266">
                                            <p:txEl>
                                              <p:pRg st="6" end="6"/>
                                            </p:txEl>
                                          </p:spTgt>
                                        </p:tgtEl>
                                        <p:attrNameLst>
                                          <p:attrName>style.visibility</p:attrName>
                                        </p:attrNameLst>
                                      </p:cBhvr>
                                      <p:to>
                                        <p:strVal val="visible"/>
                                      </p:to>
                                    </p:set>
                                  </p:childTnLst>
                                </p:cTn>
                              </p:par>
                              <p:par>
                                <p:cTn id="529" nodeType="withEffect" fill="hold" presetClass="entr" presetID="1">
                                  <p:stCondLst>
                                    <p:cond delay="0"/>
                                  </p:stCondLst>
                                  <p:childTnLst>
                                    <p:set>
                                      <p:cBhvr>
                                        <p:cTn id="530" dur="1" fill="hold">
                                          <p:stCondLst>
                                            <p:cond delay="0"/>
                                          </p:stCondLst>
                                        </p:cTn>
                                        <p:tgtEl>
                                          <p:spTgt spid="266">
                                            <p:txEl>
                                              <p:pRg st="7" end="7"/>
                                            </p:txEl>
                                          </p:spTgt>
                                        </p:tgtEl>
                                        <p:attrNameLst>
                                          <p:attrName>style.visibility</p:attrName>
                                        </p:attrNameLst>
                                      </p:cBhvr>
                                      <p:to>
                                        <p:strVal val="visible"/>
                                      </p:to>
                                    </p:set>
                                  </p:childTnLst>
                                </p:cTn>
                              </p:par>
                              <p:par>
                                <p:cTn id="531" nodeType="withEffect" fill="hold" presetClass="entr" presetID="1">
                                  <p:stCondLst>
                                    <p:cond delay="0"/>
                                  </p:stCondLst>
                                  <p:childTnLst>
                                    <p:set>
                                      <p:cBhvr>
                                        <p:cTn id="532" dur="1" fill="hold">
                                          <p:stCondLst>
                                            <p:cond delay="0"/>
                                          </p:stCondLst>
                                        </p:cTn>
                                        <p:tgtEl>
                                          <p:spTgt spid="266">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Billede 3" descr=""/>
          <p:cNvPicPr/>
          <p:nvPr/>
        </p:nvPicPr>
        <p:blipFill>
          <a:blip r:embed="rId1"/>
          <a:stretch/>
        </p:blipFill>
        <p:spPr>
          <a:xfrm>
            <a:off x="8809920" y="666720"/>
            <a:ext cx="2955600" cy="2955600"/>
          </a:xfrm>
          <a:prstGeom prst="rect">
            <a:avLst/>
          </a:prstGeom>
          <a:noFill/>
          <a:ln w="0">
            <a:noFill/>
          </a:ln>
        </p:spPr>
      </p:pic>
      <p:sp>
        <p:nvSpPr>
          <p:cNvPr id="268" name="PlaceHolder 1"/>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algn="ctr"/>
            <a:endParaRPr b="0" lang="en-US" sz="2600" strike="noStrike" u="none">
              <a:ln>
                <a:solidFill>
                  <a:schemeClr val="accent5"/>
                </a:solidFill>
              </a:ln>
              <a:solidFill>
                <a:srgbClr val="ffffff"/>
              </a:solidFill>
              <a:effectLst/>
              <a:uFillTx/>
              <a:latin typeface="Arial Black"/>
            </a:endParaRPr>
          </a:p>
        </p:txBody>
      </p:sp>
      <p:sp>
        <p:nvSpPr>
          <p:cNvPr id="269" name="PlaceHolder 2"/>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Cystenyrer</a:t>
            </a:r>
            <a:endParaRPr b="0" lang="da-DK" sz="2600" strike="noStrike" u="none">
              <a:solidFill>
                <a:schemeClr val="dk1"/>
              </a:solidFill>
              <a:effectLst/>
              <a:uFillTx/>
              <a:latin typeface="Arial"/>
            </a:endParaRPr>
          </a:p>
        </p:txBody>
      </p:sp>
      <p:sp>
        <p:nvSpPr>
          <p:cNvPr id="270" name="PlaceHolder 3"/>
          <p:cNvSpPr>
            <a:spLocks noGrp="1"/>
          </p:cNvSpPr>
          <p:nvPr>
            <p:ph/>
          </p:nvPr>
        </p:nvSpPr>
        <p:spPr>
          <a:xfrm>
            <a:off x="325080" y="560880"/>
            <a:ext cx="7536600" cy="5892480"/>
          </a:xfrm>
          <a:prstGeom prst="rect">
            <a:avLst/>
          </a:prstGeom>
          <a:noFill/>
          <a:ln w="0">
            <a:noFill/>
          </a:ln>
        </p:spPr>
        <p:txBody>
          <a:bodyPr lIns="0" rIns="0" tIns="0" bIns="0" anchor="t">
            <a:normAutofit fontScale="85000" lnSpcReduction="9999"/>
          </a:bodyPr>
          <a:p>
            <a:pPr marL="228600" indent="-228600" defTabSz="914400">
              <a:lnSpc>
                <a:spcPct val="150000"/>
              </a:lnSpc>
              <a:spcBef>
                <a:spcPts val="1001"/>
              </a:spcBef>
              <a:buClr>
                <a:srgbClr val="ff0000"/>
              </a:buClr>
              <a:buFont typeface="Arial"/>
              <a:buChar char="•"/>
            </a:pPr>
            <a:r>
              <a:rPr b="0" lang="da-DK" sz="2400" strike="noStrike" u="none">
                <a:solidFill>
                  <a:srgbClr val="ff0000"/>
                </a:solidFill>
                <a:effectLst/>
                <a:uFillTx/>
                <a:latin typeface="Latin Modern Roman Demi"/>
              </a:rPr>
              <a:t>Oftest arveligt </a:t>
            </a:r>
            <a:endParaRPr b="0" lang="da-DK" sz="2400" strike="noStrike" u="none">
              <a:solidFill>
                <a:schemeClr val="lt1"/>
              </a:solidFill>
              <a:effectLst/>
              <a:uFillTx/>
              <a:latin typeface="Latin Modern Roman Demi"/>
            </a:endParaRPr>
          </a:p>
          <a:p>
            <a:pPr marL="228600" indent="-228600" defTabSz="914400">
              <a:lnSpc>
                <a:spcPct val="150000"/>
              </a:lnSpc>
              <a:spcBef>
                <a:spcPts val="1001"/>
              </a:spcBef>
              <a:buClr>
                <a:srgbClr val="ff0000"/>
              </a:buClr>
              <a:buFont typeface="Arial"/>
              <a:buChar char="•"/>
            </a:pPr>
            <a:r>
              <a:rPr b="0" lang="da-DK" sz="2400" strike="noStrike" u="none">
                <a:solidFill>
                  <a:srgbClr val="ff0000"/>
                </a:solidFill>
                <a:effectLst/>
                <a:uFillTx/>
                <a:latin typeface="Latin Modern Roman Demi"/>
              </a:rPr>
              <a:t>Kan føre til kronisk nyresvigt (gradvist faldende nyrefunktion)</a:t>
            </a:r>
            <a:endParaRPr b="0" lang="da-DK" sz="24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2000" strike="noStrike" u="none">
                <a:solidFill>
                  <a:srgbClr val="ff0000"/>
                </a:solidFill>
                <a:effectLst/>
                <a:uFillTx/>
                <a:latin typeface="Latin Modern Roman Demi"/>
              </a:rPr>
              <a:t>Oftest i 30-40 års alderen </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400" strike="noStrike" u="none">
                <a:solidFill>
                  <a:schemeClr val="lt1"/>
                </a:solidFill>
                <a:effectLst/>
                <a:uFillTx/>
                <a:latin typeface="Latin Modern Roman Demi"/>
              </a:rPr>
              <a:t>Kan være en del af et syndrom</a:t>
            </a:r>
            <a:endParaRPr b="0" lang="da-DK" sz="24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400" strike="noStrike" u="none">
                <a:solidFill>
                  <a:schemeClr val="lt1"/>
                </a:solidFill>
                <a:effectLst/>
                <a:uFillTx/>
                <a:latin typeface="Latin Modern Roman Demi"/>
              </a:rPr>
              <a:t>Oftest asymptomatisk – tilfældigt fund evt. pba. familieanamnese </a:t>
            </a:r>
            <a:endParaRPr b="0" lang="da-DK" sz="24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400" strike="noStrike" u="none">
                <a:solidFill>
                  <a:schemeClr val="lt1"/>
                </a:solidFill>
                <a:effectLst/>
                <a:uFillTx/>
                <a:latin typeface="Latin Modern Roman Demi"/>
              </a:rPr>
              <a:t>Cysteruptur giver mavesmerter</a:t>
            </a:r>
            <a:endParaRPr b="0" lang="da-DK" sz="24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400" strike="noStrike" u="none">
                <a:solidFill>
                  <a:schemeClr val="lt1"/>
                </a:solidFill>
                <a:effectLst/>
                <a:uFillTx/>
                <a:latin typeface="Latin Modern Roman Demi"/>
              </a:rPr>
              <a:t>Øget risiko for hjerneblødning og kardiovaskulær sygdom </a:t>
            </a:r>
            <a:endParaRPr b="0" lang="da-DK" sz="24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400" strike="noStrike" u="none">
                <a:solidFill>
                  <a:schemeClr val="lt1"/>
                </a:solidFill>
                <a:effectLst/>
                <a:uFillTx/>
                <a:latin typeface="Latin Modern Roman Demi"/>
              </a:rPr>
              <a:t>Behandling afhænger af symptomer og sværhedsgrad</a:t>
            </a:r>
            <a:endParaRPr b="0" lang="da-DK" sz="24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2000" strike="noStrike" u="none">
                <a:solidFill>
                  <a:schemeClr val="lt1"/>
                </a:solidFill>
                <a:effectLst/>
                <a:uFillTx/>
                <a:latin typeface="Latin Modern Roman Demi"/>
              </a:rPr>
              <a:t>Specialistopgave</a:t>
            </a:r>
            <a:endParaRPr b="0" lang="da-DK" sz="20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271" name="Picture 4" descr="Specimen 1340092 Polycystic Kidneys"/>
          <p:cNvPicPr/>
          <p:nvPr/>
        </p:nvPicPr>
        <p:blipFill>
          <a:blip r:embed="rId2"/>
          <a:stretch/>
        </p:blipFill>
        <p:spPr>
          <a:xfrm>
            <a:off x="8610480" y="3877920"/>
            <a:ext cx="3135960" cy="234900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AF9D5DFF-C779-4AA5-997E-030374BA3D70}" type="slidenum">
              <a:t>38</a:t>
            </a:fld>
          </a:p>
        </p:txBody>
      </p:sp>
      <p:sp>
        <p:nvSpPr>
          <p:cNvPr id="7" name="PlaceHolder 6"/>
          <p:cNvSpPr>
            <a:spLocks noGrp="1"/>
          </p:cNvSpPr>
          <p:nvPr>
            <p:ph type="dt" idx="1"/>
          </p:nvPr>
        </p:nvSpPr>
        <p:spPr/>
        <p:txBody>
          <a:bodyPr/>
          <a:p>
            <a:fld id="{039C94B4-9E2A-4906-A5E3-EAB3ED68797F}" type="datetime1">
              <a:rPr lang="en-DK"/>
              <a:t>2025-12-09</a:t>
            </a:fld>
          </a:p>
        </p:txBody>
      </p:sp>
    </p:spTree>
  </p:cSld>
  <mc:AlternateContent>
    <mc:Choice Requires="p14">
      <p:transition spd="slow" p14:dur="2000"/>
    </mc:Choice>
    <mc:Fallback>
      <p:transition spd="slow"/>
    </mc:Fallback>
  </mc:AlternateContent>
  <p:timing>
    <p:tnLst>
      <p:par>
        <p:cTn id="533" dur="indefinite" restart="never" nodeType="tmRoot">
          <p:childTnLst>
            <p:seq>
              <p:cTn id="534" dur="indefinite" nodeType="mainSeq">
                <p:childTnLst>
                  <p:par>
                    <p:cTn id="535" fill="hold">
                      <p:stCondLst>
                        <p:cond delay="indefinite"/>
                      </p:stCondLst>
                      <p:childTnLst>
                        <p:par>
                          <p:cTn id="536" fill="hold">
                            <p:stCondLst>
                              <p:cond delay="0"/>
                            </p:stCondLst>
                            <p:childTnLst>
                              <p:par>
                                <p:cTn id="537" nodeType="clickEffect" fill="hold" presetClass="entr" presetID="1">
                                  <p:stCondLst>
                                    <p:cond delay="0"/>
                                  </p:stCondLst>
                                  <p:childTnLst>
                                    <p:set>
                                      <p:cBhvr>
                                        <p:cTn id="538" dur="1" fill="hold">
                                          <p:stCondLst>
                                            <p:cond delay="0"/>
                                          </p:stCondLst>
                                        </p:cTn>
                                        <p:tgtEl>
                                          <p:spTgt spid="270">
                                            <p:txEl>
                                              <p:pRg st="0" end="0"/>
                                            </p:txEl>
                                          </p:spTgt>
                                        </p:tgtEl>
                                        <p:attrNameLst>
                                          <p:attrName>style.visibility</p:attrName>
                                        </p:attrNameLst>
                                      </p:cBhvr>
                                      <p:to>
                                        <p:strVal val="visible"/>
                                      </p:to>
                                    </p:set>
                                  </p:childTnLst>
                                </p:cTn>
                              </p:par>
                              <p:par>
                                <p:cTn id="539" nodeType="withEffect" fill="hold" presetClass="entr" presetID="1">
                                  <p:stCondLst>
                                    <p:cond delay="0"/>
                                  </p:stCondLst>
                                  <p:childTnLst>
                                    <p:set>
                                      <p:cBhvr>
                                        <p:cTn id="540" dur="1" fill="hold">
                                          <p:stCondLst>
                                            <p:cond delay="0"/>
                                          </p:stCondLst>
                                        </p:cTn>
                                        <p:tgtEl>
                                          <p:spTgt spid="270">
                                            <p:txEl>
                                              <p:pRg st="1" end="1"/>
                                            </p:txEl>
                                          </p:spTgt>
                                        </p:tgtEl>
                                        <p:attrNameLst>
                                          <p:attrName>style.visibility</p:attrName>
                                        </p:attrNameLst>
                                      </p:cBhvr>
                                      <p:to>
                                        <p:strVal val="visible"/>
                                      </p:to>
                                    </p:set>
                                  </p:childTnLst>
                                </p:cTn>
                              </p:par>
                              <p:par>
                                <p:cTn id="541" nodeType="withEffect" fill="hold" presetClass="entr" presetID="1">
                                  <p:stCondLst>
                                    <p:cond delay="0"/>
                                  </p:stCondLst>
                                  <p:childTnLst>
                                    <p:set>
                                      <p:cBhvr>
                                        <p:cTn id="542" dur="1" fill="hold">
                                          <p:stCondLst>
                                            <p:cond delay="0"/>
                                          </p:stCondLst>
                                        </p:cTn>
                                        <p:tgtEl>
                                          <p:spTgt spid="270">
                                            <p:txEl>
                                              <p:pRg st="2" end="2"/>
                                            </p:txEl>
                                          </p:spTgt>
                                        </p:tgtEl>
                                        <p:attrNameLst>
                                          <p:attrName>style.visibility</p:attrName>
                                        </p:attrNameLst>
                                      </p:cBhvr>
                                      <p:to>
                                        <p:strVal val="visible"/>
                                      </p:to>
                                    </p:set>
                                  </p:childTnLst>
                                </p:cTn>
                              </p:par>
                            </p:childTnLst>
                          </p:cTn>
                        </p:par>
                      </p:childTnLst>
                    </p:cTn>
                  </p:par>
                  <p:par>
                    <p:cTn id="543" fill="hold">
                      <p:stCondLst>
                        <p:cond delay="indefinite"/>
                      </p:stCondLst>
                      <p:childTnLst>
                        <p:par>
                          <p:cTn id="544" fill="hold">
                            <p:stCondLst>
                              <p:cond delay="0"/>
                            </p:stCondLst>
                            <p:childTnLst>
                              <p:par>
                                <p:cTn id="545" nodeType="clickEffect" fill="hold" presetClass="entr" presetID="1">
                                  <p:stCondLst>
                                    <p:cond delay="0"/>
                                  </p:stCondLst>
                                  <p:childTnLst>
                                    <p:set>
                                      <p:cBhvr>
                                        <p:cTn id="546" dur="1" fill="hold">
                                          <p:stCondLst>
                                            <p:cond delay="0"/>
                                          </p:stCondLst>
                                        </p:cTn>
                                        <p:tgtEl>
                                          <p:spTgt spid="270">
                                            <p:txEl>
                                              <p:pRg st="3" end="3"/>
                                            </p:txEl>
                                          </p:spTgt>
                                        </p:tgtEl>
                                        <p:attrNameLst>
                                          <p:attrName>style.visibility</p:attrName>
                                        </p:attrNameLst>
                                      </p:cBhvr>
                                      <p:to>
                                        <p:strVal val="visible"/>
                                      </p:to>
                                    </p:set>
                                  </p:childTnLst>
                                </p:cTn>
                              </p:par>
                            </p:childTnLst>
                          </p:cTn>
                        </p:par>
                      </p:childTnLst>
                    </p:cTn>
                  </p:par>
                  <p:par>
                    <p:cTn id="547" fill="hold">
                      <p:stCondLst>
                        <p:cond delay="indefinite"/>
                      </p:stCondLst>
                      <p:childTnLst>
                        <p:par>
                          <p:cTn id="548" fill="hold">
                            <p:stCondLst>
                              <p:cond delay="0"/>
                            </p:stCondLst>
                            <p:childTnLst>
                              <p:par>
                                <p:cTn id="549" nodeType="clickEffect" fill="hold" presetClass="entr" presetID="1">
                                  <p:stCondLst>
                                    <p:cond delay="0"/>
                                  </p:stCondLst>
                                  <p:childTnLst>
                                    <p:set>
                                      <p:cBhvr>
                                        <p:cTn id="550" dur="1" fill="hold">
                                          <p:stCondLst>
                                            <p:cond delay="0"/>
                                          </p:stCondLst>
                                        </p:cTn>
                                        <p:tgtEl>
                                          <p:spTgt spid="270">
                                            <p:txEl>
                                              <p:pRg st="4" end="4"/>
                                            </p:txEl>
                                          </p:spTgt>
                                        </p:tgtEl>
                                        <p:attrNameLst>
                                          <p:attrName>style.visibility</p:attrName>
                                        </p:attrNameLst>
                                      </p:cBhvr>
                                      <p:to>
                                        <p:strVal val="visible"/>
                                      </p:to>
                                    </p:set>
                                  </p:childTnLst>
                                </p:cTn>
                              </p:par>
                            </p:childTnLst>
                          </p:cTn>
                        </p:par>
                      </p:childTnLst>
                    </p:cTn>
                  </p:par>
                  <p:par>
                    <p:cTn id="551" fill="hold">
                      <p:stCondLst>
                        <p:cond delay="indefinite"/>
                      </p:stCondLst>
                      <p:childTnLst>
                        <p:par>
                          <p:cTn id="552" fill="hold">
                            <p:stCondLst>
                              <p:cond delay="0"/>
                            </p:stCondLst>
                            <p:childTnLst>
                              <p:par>
                                <p:cTn id="553" nodeType="clickEffect" fill="hold" presetClass="entr" presetID="1">
                                  <p:stCondLst>
                                    <p:cond delay="0"/>
                                  </p:stCondLst>
                                  <p:childTnLst>
                                    <p:set>
                                      <p:cBhvr>
                                        <p:cTn id="554" dur="1" fill="hold">
                                          <p:stCondLst>
                                            <p:cond delay="0"/>
                                          </p:stCondLst>
                                        </p:cTn>
                                        <p:tgtEl>
                                          <p:spTgt spid="270">
                                            <p:txEl>
                                              <p:pRg st="5" end="5"/>
                                            </p:txEl>
                                          </p:spTgt>
                                        </p:tgtEl>
                                        <p:attrNameLst>
                                          <p:attrName>style.visibility</p:attrName>
                                        </p:attrNameLst>
                                      </p:cBhvr>
                                      <p:to>
                                        <p:strVal val="visible"/>
                                      </p:to>
                                    </p:set>
                                  </p:childTnLst>
                                </p:cTn>
                              </p:par>
                            </p:childTnLst>
                          </p:cTn>
                        </p:par>
                      </p:childTnLst>
                    </p:cTn>
                  </p:par>
                  <p:par>
                    <p:cTn id="555" fill="hold">
                      <p:stCondLst>
                        <p:cond delay="indefinite"/>
                      </p:stCondLst>
                      <p:childTnLst>
                        <p:par>
                          <p:cTn id="556" fill="hold">
                            <p:stCondLst>
                              <p:cond delay="0"/>
                            </p:stCondLst>
                            <p:childTnLst>
                              <p:par>
                                <p:cTn id="557" nodeType="clickEffect" fill="hold" presetClass="entr" presetID="1">
                                  <p:stCondLst>
                                    <p:cond delay="0"/>
                                  </p:stCondLst>
                                  <p:childTnLst>
                                    <p:set>
                                      <p:cBhvr>
                                        <p:cTn id="558" dur="1" fill="hold">
                                          <p:stCondLst>
                                            <p:cond delay="0"/>
                                          </p:stCondLst>
                                        </p:cTn>
                                        <p:tgtEl>
                                          <p:spTgt spid="270">
                                            <p:txEl>
                                              <p:pRg st="6" end="6"/>
                                            </p:txEl>
                                          </p:spTgt>
                                        </p:tgtEl>
                                        <p:attrNameLst>
                                          <p:attrName>style.visibility</p:attrName>
                                        </p:attrNameLst>
                                      </p:cBhvr>
                                      <p:to>
                                        <p:strVal val="visible"/>
                                      </p:to>
                                    </p:set>
                                  </p:childTnLst>
                                </p:cTn>
                              </p:par>
                            </p:childTnLst>
                          </p:cTn>
                        </p:par>
                      </p:childTnLst>
                    </p:cTn>
                  </p:par>
                  <p:par>
                    <p:cTn id="559" fill="hold">
                      <p:stCondLst>
                        <p:cond delay="indefinite"/>
                      </p:stCondLst>
                      <p:childTnLst>
                        <p:par>
                          <p:cTn id="560" fill="hold">
                            <p:stCondLst>
                              <p:cond delay="0"/>
                            </p:stCondLst>
                            <p:childTnLst>
                              <p:par>
                                <p:cTn id="561" nodeType="clickEffect" fill="hold" presetClass="entr" presetID="1">
                                  <p:stCondLst>
                                    <p:cond delay="0"/>
                                  </p:stCondLst>
                                  <p:childTnLst>
                                    <p:set>
                                      <p:cBhvr>
                                        <p:cTn id="562" dur="1" fill="hold">
                                          <p:stCondLst>
                                            <p:cond delay="0"/>
                                          </p:stCondLst>
                                        </p:cTn>
                                        <p:tgtEl>
                                          <p:spTgt spid="270">
                                            <p:txEl>
                                              <p:pRg st="7" end="7"/>
                                            </p:txEl>
                                          </p:spTgt>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1">
                                  <p:stCondLst>
                                    <p:cond delay="0"/>
                                  </p:stCondLst>
                                  <p:childTnLst>
                                    <p:set>
                                      <p:cBhvr>
                                        <p:cTn id="566" dur="1" fill="hold">
                                          <p:stCondLst>
                                            <p:cond delay="0"/>
                                          </p:stCondLst>
                                        </p:cTn>
                                        <p:tgtEl>
                                          <p:spTgt spid="270">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Nyrecancer</a:t>
            </a:r>
            <a:endParaRPr b="0" lang="da-DK" sz="2600" strike="noStrike" u="none">
              <a:solidFill>
                <a:schemeClr val="dk1"/>
              </a:solidFill>
              <a:effectLst/>
              <a:uFillTx/>
              <a:latin typeface="Arial"/>
            </a:endParaRPr>
          </a:p>
        </p:txBody>
      </p:sp>
      <p:sp>
        <p:nvSpPr>
          <p:cNvPr id="273"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74" name="PlaceHolder 3"/>
          <p:cNvSpPr>
            <a:spLocks noGrp="1"/>
          </p:cNvSpPr>
          <p:nvPr>
            <p:ph/>
          </p:nvPr>
        </p:nvSpPr>
        <p:spPr>
          <a:xfrm>
            <a:off x="325080" y="560880"/>
            <a:ext cx="11527920" cy="5892480"/>
          </a:xfrm>
          <a:prstGeom prst="rect">
            <a:avLst/>
          </a:prstGeom>
          <a:noFill/>
          <a:ln w="0">
            <a:noFill/>
          </a:ln>
        </p:spPr>
        <p:txBody>
          <a:bodyPr lIns="0" rIns="0" tIns="0" bIns="0" anchor="t">
            <a:normAutofit fontScale="77500" lnSpcReduction="19999"/>
          </a:bodyPr>
          <a:p>
            <a:pPr marL="228600" indent="-228600" defTabSz="914400">
              <a:lnSpc>
                <a:spcPct val="120000"/>
              </a:lnSpc>
              <a:spcBef>
                <a:spcPts val="1001"/>
              </a:spcBef>
              <a:buClr>
                <a:srgbClr val="ffffff"/>
              </a:buClr>
              <a:buFont typeface="Arial"/>
              <a:buChar char="•"/>
            </a:pPr>
            <a:r>
              <a:rPr b="0" lang="da-DK" sz="2900" strike="noStrike" u="none">
                <a:solidFill>
                  <a:schemeClr val="lt1"/>
                </a:solidFill>
                <a:effectLst/>
                <a:uFillTx/>
                <a:latin typeface="Latin Modern Roman Demi"/>
              </a:rPr>
              <a:t>Renalcellecarcinom (RCC) = hyppigste form for kræft i nyren </a:t>
            </a:r>
            <a:endParaRPr b="0" lang="da-DK" sz="29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900" strike="noStrike" u="none">
                <a:solidFill>
                  <a:schemeClr val="lt1"/>
                </a:solidFill>
                <a:effectLst/>
                <a:uFillTx/>
                <a:latin typeface="Latin Modern Roman Demi"/>
              </a:rPr>
              <a:t>2/3 mænd – oftest 60-70 år </a:t>
            </a:r>
            <a:endParaRPr b="0" lang="da-DK" sz="29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900" strike="noStrike" u="none">
                <a:solidFill>
                  <a:schemeClr val="lt1"/>
                </a:solidFill>
                <a:effectLst/>
                <a:uFillTx/>
                <a:latin typeface="Latin Modern Roman Demi"/>
              </a:rPr>
              <a:t>800 årligt tilfælde </a:t>
            </a:r>
            <a:endParaRPr b="0" lang="da-DK" sz="29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900" strike="noStrike" u="none">
                <a:solidFill>
                  <a:schemeClr val="lt1"/>
                </a:solidFill>
                <a:effectLst/>
                <a:uFillTx/>
                <a:latin typeface="Latin Modern Roman Demi"/>
              </a:rPr>
              <a:t>Risikofaktorer</a:t>
            </a:r>
            <a:endParaRPr b="0" lang="da-DK" sz="29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2500" strike="noStrike" u="none">
                <a:solidFill>
                  <a:schemeClr val="lt1"/>
                </a:solidFill>
                <a:effectLst/>
                <a:uFillTx/>
                <a:latin typeface="Latin Modern Roman Demi"/>
              </a:rPr>
              <a:t>Rygning </a:t>
            </a:r>
            <a:endParaRPr b="0" lang="da-DK" sz="25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2500" strike="noStrike" u="none">
                <a:solidFill>
                  <a:schemeClr val="lt1"/>
                </a:solidFill>
                <a:effectLst/>
                <a:uFillTx/>
                <a:latin typeface="Latin Modern Roman Demi"/>
              </a:rPr>
              <a:t>Fedme </a:t>
            </a:r>
            <a:endParaRPr b="0" lang="da-DK" sz="25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2500" strike="noStrike" u="none">
                <a:solidFill>
                  <a:schemeClr val="lt1"/>
                </a:solidFill>
                <a:effectLst/>
                <a:uFillTx/>
                <a:latin typeface="Latin Modern Roman Demi"/>
              </a:rPr>
              <a:t>Genetisk disposition </a:t>
            </a:r>
            <a:endParaRPr b="0" lang="da-DK" sz="25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900" strike="noStrike" u="none">
                <a:solidFill>
                  <a:schemeClr val="lt1"/>
                </a:solidFill>
                <a:effectLst/>
                <a:uFillTx/>
                <a:latin typeface="Latin Modern Roman Demi"/>
              </a:rPr>
              <a:t>Symptomer er uspecifikke, men: </a:t>
            </a:r>
            <a:endParaRPr b="0" lang="da-DK" sz="29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1" lang="da-DK" sz="2500" strike="noStrike" u="none">
                <a:solidFill>
                  <a:srgbClr val="ff0000"/>
                </a:solidFill>
                <a:effectLst/>
                <a:uFillTx/>
                <a:latin typeface="Latin Modern Roman Demi"/>
              </a:rPr>
              <a:t>Hæmaturi (blod i urinen) = FARESIGNAL </a:t>
            </a:r>
            <a:endParaRPr b="0" lang="da-DK" sz="25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900" strike="noStrike" u="none">
                <a:solidFill>
                  <a:schemeClr val="lt1"/>
                </a:solidFill>
                <a:effectLst/>
                <a:uFillTx/>
                <a:latin typeface="Latin Modern Roman Demi"/>
              </a:rPr>
              <a:t>Diagnostik </a:t>
            </a:r>
            <a:endParaRPr b="0" lang="da-DK" sz="29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2500" strike="noStrike" u="none">
                <a:solidFill>
                  <a:schemeClr val="lt1"/>
                </a:solidFill>
                <a:effectLst/>
                <a:uFillTx/>
                <a:latin typeface="Latin Modern Roman Demi"/>
              </a:rPr>
              <a:t>Opdages ofte tilfældigt</a:t>
            </a:r>
            <a:endParaRPr b="0" lang="da-DK" sz="25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2500" strike="noStrike" u="none">
                <a:solidFill>
                  <a:schemeClr val="lt1"/>
                </a:solidFill>
                <a:effectLst/>
                <a:uFillTx/>
                <a:latin typeface="Latin Modern Roman Demi"/>
              </a:rPr>
              <a:t>Inddeles efter TNM-klassifikation</a:t>
            </a:r>
            <a:endParaRPr b="0" lang="da-DK" sz="25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900" strike="noStrike" u="none">
                <a:solidFill>
                  <a:schemeClr val="lt1"/>
                </a:solidFill>
                <a:effectLst/>
                <a:uFillTx/>
                <a:latin typeface="Latin Modern Roman Demi"/>
              </a:rPr>
              <a:t>Behandling </a:t>
            </a:r>
            <a:endParaRPr b="0" lang="da-DK" sz="29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2500" strike="noStrike" u="none">
                <a:solidFill>
                  <a:schemeClr val="lt1"/>
                </a:solidFill>
                <a:effectLst/>
                <a:uFillTx/>
                <a:latin typeface="Latin Modern Roman Demi"/>
              </a:rPr>
              <a:t>Nefrektomi hvis ingen spredning - kryoterapi er det nye! </a:t>
            </a:r>
            <a:endParaRPr b="0" lang="da-DK" sz="25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2500" strike="noStrike" u="none">
                <a:solidFill>
                  <a:schemeClr val="lt1"/>
                </a:solidFill>
                <a:effectLst/>
                <a:uFillTx/>
                <a:latin typeface="Latin Modern Roman Demi"/>
              </a:rPr>
              <a:t>Ved spredning = kemoterapi, evt. stråler, immunterapi </a:t>
            </a:r>
            <a:endParaRPr b="0" lang="da-DK" sz="25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275" name="Billede 3" descr=""/>
          <p:cNvPicPr/>
          <p:nvPr/>
        </p:nvPicPr>
        <p:blipFill>
          <a:blip r:embed="rId1"/>
          <a:stretch/>
        </p:blipFill>
        <p:spPr>
          <a:xfrm>
            <a:off x="6963840" y="1289160"/>
            <a:ext cx="4969080" cy="4945320"/>
          </a:xfrm>
          <a:prstGeom prst="rect">
            <a:avLst/>
          </a:prstGeom>
          <a:noFill/>
          <a:ln w="0">
            <a:noFill/>
          </a:ln>
        </p:spPr>
      </p:pic>
      <p:sp>
        <p:nvSpPr>
          <p:cNvPr id="276" name="Ellipse 4"/>
          <p:cNvSpPr/>
          <p:nvPr/>
        </p:nvSpPr>
        <p:spPr>
          <a:xfrm>
            <a:off x="8003880" y="1937880"/>
            <a:ext cx="1329840" cy="13536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a-DK" sz="1800" strike="noStrike" u="none">
              <a:solidFill>
                <a:schemeClr val="lt1"/>
              </a:solidFill>
              <a:effectLst/>
              <a:uFillTx/>
              <a:latin typeface="Arial"/>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8E3E7F6E-9032-4655-AB90-A7266F47C63F}" type="slidenum">
              <a:t>39</a:t>
            </a:fld>
          </a:p>
        </p:txBody>
      </p:sp>
      <p:sp>
        <p:nvSpPr>
          <p:cNvPr id="7" name="PlaceHolder 6"/>
          <p:cNvSpPr>
            <a:spLocks noGrp="1"/>
          </p:cNvSpPr>
          <p:nvPr>
            <p:ph type="dt" idx="1"/>
          </p:nvPr>
        </p:nvSpPr>
        <p:spPr/>
        <p:txBody>
          <a:bodyPr/>
          <a:p>
            <a:fld id="{2F6C81CA-BB96-48E2-8E4E-E81309678BB0}" type="datetime1">
              <a:rPr lang="en-DK"/>
              <a:t>2025-12-09</a:t>
            </a:fld>
          </a:p>
        </p:txBody>
      </p:sp>
    </p:spTree>
  </p:cSld>
  <mc:AlternateContent>
    <mc:Choice Requires="p14">
      <p:transition spd="slow" p14:dur="2000"/>
    </mc:Choice>
    <mc:Fallback>
      <p:transition spd="slow"/>
    </mc:Fallback>
  </mc:AlternateContent>
  <p:timing>
    <p:tnLst>
      <p:par>
        <p:cTn id="567" dur="indefinite" restart="never" nodeType="tmRoot">
          <p:childTnLst>
            <p:seq>
              <p:cTn id="568" dur="indefinite" nodeType="mainSeq">
                <p:childTnLst>
                  <p:par>
                    <p:cTn id="569" fill="hold">
                      <p:stCondLst>
                        <p:cond delay="indefinite"/>
                      </p:stCondLst>
                      <p:childTnLst>
                        <p:par>
                          <p:cTn id="570" fill="hold">
                            <p:stCondLst>
                              <p:cond delay="0"/>
                            </p:stCondLst>
                            <p:childTnLst>
                              <p:par>
                                <p:cTn id="571" nodeType="clickEffect" fill="hold" presetClass="entr" presetID="1">
                                  <p:stCondLst>
                                    <p:cond delay="0"/>
                                  </p:stCondLst>
                                  <p:childTnLst>
                                    <p:set>
                                      <p:cBhvr>
                                        <p:cTn id="572" dur="1" fill="hold">
                                          <p:stCondLst>
                                            <p:cond delay="0"/>
                                          </p:stCondLst>
                                        </p:cTn>
                                        <p:tgtEl>
                                          <p:spTgt spid="274">
                                            <p:txEl>
                                              <p:pRg st="3" end="3"/>
                                            </p:txEl>
                                          </p:spTgt>
                                        </p:tgtEl>
                                        <p:attrNameLst>
                                          <p:attrName>style.visibility</p:attrName>
                                        </p:attrNameLst>
                                      </p:cBhvr>
                                      <p:to>
                                        <p:strVal val="visible"/>
                                      </p:to>
                                    </p:set>
                                  </p:childTnLst>
                                </p:cTn>
                              </p:par>
                              <p:par>
                                <p:cTn id="573" nodeType="withEffect" fill="hold" presetClass="entr" presetID="1">
                                  <p:stCondLst>
                                    <p:cond delay="0"/>
                                  </p:stCondLst>
                                  <p:childTnLst>
                                    <p:set>
                                      <p:cBhvr>
                                        <p:cTn id="574" dur="1" fill="hold">
                                          <p:stCondLst>
                                            <p:cond delay="0"/>
                                          </p:stCondLst>
                                        </p:cTn>
                                        <p:tgtEl>
                                          <p:spTgt spid="274">
                                            <p:txEl>
                                              <p:pRg st="4" end="4"/>
                                            </p:txEl>
                                          </p:spTgt>
                                        </p:tgtEl>
                                        <p:attrNameLst>
                                          <p:attrName>style.visibility</p:attrName>
                                        </p:attrNameLst>
                                      </p:cBhvr>
                                      <p:to>
                                        <p:strVal val="visible"/>
                                      </p:to>
                                    </p:set>
                                  </p:childTnLst>
                                </p:cTn>
                              </p:par>
                              <p:par>
                                <p:cTn id="575" nodeType="withEffect" fill="hold" presetClass="entr" presetID="1">
                                  <p:stCondLst>
                                    <p:cond delay="0"/>
                                  </p:stCondLst>
                                  <p:childTnLst>
                                    <p:set>
                                      <p:cBhvr>
                                        <p:cTn id="576" dur="1" fill="hold">
                                          <p:stCondLst>
                                            <p:cond delay="0"/>
                                          </p:stCondLst>
                                        </p:cTn>
                                        <p:tgtEl>
                                          <p:spTgt spid="274">
                                            <p:txEl>
                                              <p:pRg st="5" end="5"/>
                                            </p:txEl>
                                          </p:spTgt>
                                        </p:tgtEl>
                                        <p:attrNameLst>
                                          <p:attrName>style.visibility</p:attrName>
                                        </p:attrNameLst>
                                      </p:cBhvr>
                                      <p:to>
                                        <p:strVal val="visible"/>
                                      </p:to>
                                    </p:set>
                                  </p:childTnLst>
                                </p:cTn>
                              </p:par>
                              <p:par>
                                <p:cTn id="577" nodeType="withEffect" fill="hold" presetClass="entr" presetID="1">
                                  <p:stCondLst>
                                    <p:cond delay="0"/>
                                  </p:stCondLst>
                                  <p:childTnLst>
                                    <p:set>
                                      <p:cBhvr>
                                        <p:cTn id="578" dur="1" fill="hold">
                                          <p:stCondLst>
                                            <p:cond delay="0"/>
                                          </p:stCondLst>
                                        </p:cTn>
                                        <p:tgtEl>
                                          <p:spTgt spid="274">
                                            <p:txEl>
                                              <p:pRg st="6" end="6"/>
                                            </p:txEl>
                                          </p:spTgt>
                                        </p:tgtEl>
                                        <p:attrNameLst>
                                          <p:attrName>style.visibility</p:attrName>
                                        </p:attrNameLst>
                                      </p:cBhvr>
                                      <p:to>
                                        <p:strVal val="visible"/>
                                      </p:to>
                                    </p:set>
                                  </p:childTnLst>
                                </p:cTn>
                              </p:par>
                            </p:childTnLst>
                          </p:cTn>
                        </p:par>
                      </p:childTnLst>
                    </p:cTn>
                  </p:par>
                  <p:par>
                    <p:cTn id="579" fill="hold">
                      <p:stCondLst>
                        <p:cond delay="indefinite"/>
                      </p:stCondLst>
                      <p:childTnLst>
                        <p:par>
                          <p:cTn id="580" fill="hold">
                            <p:stCondLst>
                              <p:cond delay="0"/>
                            </p:stCondLst>
                            <p:childTnLst>
                              <p:par>
                                <p:cTn id="581" nodeType="clickEffect" fill="hold" presetClass="entr" presetID="1">
                                  <p:stCondLst>
                                    <p:cond delay="0"/>
                                  </p:stCondLst>
                                  <p:childTnLst>
                                    <p:set>
                                      <p:cBhvr>
                                        <p:cTn id="582" dur="1" fill="hold">
                                          <p:stCondLst>
                                            <p:cond delay="0"/>
                                          </p:stCondLst>
                                        </p:cTn>
                                        <p:tgtEl>
                                          <p:spTgt spid="274">
                                            <p:txEl>
                                              <p:pRg st="7" end="7"/>
                                            </p:txEl>
                                          </p:spTgt>
                                        </p:tgtEl>
                                        <p:attrNameLst>
                                          <p:attrName>style.visibility</p:attrName>
                                        </p:attrNameLst>
                                      </p:cBhvr>
                                      <p:to>
                                        <p:strVal val="visible"/>
                                      </p:to>
                                    </p:set>
                                  </p:childTnLst>
                                </p:cTn>
                              </p:par>
                              <p:par>
                                <p:cTn id="583" nodeType="withEffect" fill="hold" presetClass="entr" presetID="1">
                                  <p:stCondLst>
                                    <p:cond delay="0"/>
                                  </p:stCondLst>
                                  <p:childTnLst>
                                    <p:set>
                                      <p:cBhvr>
                                        <p:cTn id="584" dur="1" fill="hold">
                                          <p:stCondLst>
                                            <p:cond delay="0"/>
                                          </p:stCondLst>
                                        </p:cTn>
                                        <p:tgtEl>
                                          <p:spTgt spid="274">
                                            <p:txEl>
                                              <p:pRg st="8" end="8"/>
                                            </p:txEl>
                                          </p:spTgt>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nodeType="clickEffect" fill="hold" presetClass="entr" presetID="1">
                                  <p:stCondLst>
                                    <p:cond delay="0"/>
                                  </p:stCondLst>
                                  <p:childTnLst>
                                    <p:set>
                                      <p:cBhvr>
                                        <p:cTn id="588" dur="1" fill="hold">
                                          <p:stCondLst>
                                            <p:cond delay="0"/>
                                          </p:stCondLst>
                                        </p:cTn>
                                        <p:tgtEl>
                                          <p:spTgt spid="274">
                                            <p:txEl>
                                              <p:pRg st="9" end="9"/>
                                            </p:txEl>
                                          </p:spTgt>
                                        </p:tgtEl>
                                        <p:attrNameLst>
                                          <p:attrName>style.visibility</p:attrName>
                                        </p:attrNameLst>
                                      </p:cBhvr>
                                      <p:to>
                                        <p:strVal val="visible"/>
                                      </p:to>
                                    </p:set>
                                  </p:childTnLst>
                                </p:cTn>
                              </p:par>
                              <p:par>
                                <p:cTn id="589" nodeType="withEffect" fill="hold" presetClass="entr" presetID="1">
                                  <p:stCondLst>
                                    <p:cond delay="0"/>
                                  </p:stCondLst>
                                  <p:childTnLst>
                                    <p:set>
                                      <p:cBhvr>
                                        <p:cTn id="590" dur="1" fill="hold">
                                          <p:stCondLst>
                                            <p:cond delay="0"/>
                                          </p:stCondLst>
                                        </p:cTn>
                                        <p:tgtEl>
                                          <p:spTgt spid="274">
                                            <p:txEl>
                                              <p:pRg st="10" end="10"/>
                                            </p:txEl>
                                          </p:spTgt>
                                        </p:tgtEl>
                                        <p:attrNameLst>
                                          <p:attrName>style.visibility</p:attrName>
                                        </p:attrNameLst>
                                      </p:cBhvr>
                                      <p:to>
                                        <p:strVal val="visible"/>
                                      </p:to>
                                    </p:set>
                                  </p:childTnLst>
                                </p:cTn>
                              </p:par>
                              <p:par>
                                <p:cTn id="591" nodeType="withEffect" fill="hold" presetClass="entr" presetID="1">
                                  <p:stCondLst>
                                    <p:cond delay="0"/>
                                  </p:stCondLst>
                                  <p:childTnLst>
                                    <p:set>
                                      <p:cBhvr>
                                        <p:cTn id="592" dur="1" fill="hold">
                                          <p:stCondLst>
                                            <p:cond delay="0"/>
                                          </p:stCondLst>
                                        </p:cTn>
                                        <p:tgtEl>
                                          <p:spTgt spid="274">
                                            <p:txEl>
                                              <p:pRg st="11" end="11"/>
                                            </p:txEl>
                                          </p:spTgt>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0"/>
                                          </p:stCondLst>
                                        </p:cTn>
                                        <p:tgtEl>
                                          <p:spTgt spid="274">
                                            <p:txEl>
                                              <p:pRg st="12" end="12"/>
                                            </p:txEl>
                                          </p:spTgt>
                                        </p:tgtEl>
                                        <p:attrNameLst>
                                          <p:attrName>style.visibility</p:attrName>
                                        </p:attrNameLst>
                                      </p:cBhvr>
                                      <p:to>
                                        <p:strVal val="visible"/>
                                      </p:to>
                                    </p:set>
                                  </p:childTnLst>
                                </p:cTn>
                              </p:par>
                              <p:par>
                                <p:cTn id="597" nodeType="withEffect" fill="hold" presetClass="entr" presetID="1">
                                  <p:stCondLst>
                                    <p:cond delay="0"/>
                                  </p:stCondLst>
                                  <p:childTnLst>
                                    <p:set>
                                      <p:cBhvr>
                                        <p:cTn id="598" dur="1" fill="hold">
                                          <p:stCondLst>
                                            <p:cond delay="0"/>
                                          </p:stCondLst>
                                        </p:cTn>
                                        <p:tgtEl>
                                          <p:spTgt spid="274">
                                            <p:txEl>
                                              <p:pRg st="13" end="13"/>
                                            </p:txEl>
                                          </p:spTgt>
                                        </p:tgtEl>
                                        <p:attrNameLst>
                                          <p:attrName>style.visibility</p:attrName>
                                        </p:attrNameLst>
                                      </p:cBhvr>
                                      <p:to>
                                        <p:strVal val="visible"/>
                                      </p:to>
                                    </p:set>
                                  </p:childTnLst>
                                </p:cTn>
                              </p:par>
                              <p:par>
                                <p:cTn id="599" nodeType="withEffect" fill="hold" presetClass="entr" presetID="1">
                                  <p:stCondLst>
                                    <p:cond delay="0"/>
                                  </p:stCondLst>
                                  <p:childTnLst>
                                    <p:set>
                                      <p:cBhvr>
                                        <p:cTn id="600" dur="1" fill="hold">
                                          <p:stCondLst>
                                            <p:cond delay="0"/>
                                          </p:stCondLst>
                                        </p:cTn>
                                        <p:tgtEl>
                                          <p:spTgt spid="274">
                                            <p:txEl>
                                              <p:pRg st="14" end="14"/>
                                            </p:txEl>
                                          </p:spTgt>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nodeType="clickEffect" fill="hold" presetClass="entr" presetID="1">
                                  <p:stCondLst>
                                    <p:cond delay="0"/>
                                  </p:stCondLst>
                                  <p:childTnLst>
                                    <p:set>
                                      <p:cBhvr>
                                        <p:cTn id="604"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Dagens agenda </a:t>
            </a:r>
            <a:endParaRPr b="0" lang="da-DK" sz="2600" strike="noStrike" u="none">
              <a:solidFill>
                <a:schemeClr val="dk1"/>
              </a:solidFill>
              <a:effectLst/>
              <a:uFillTx/>
              <a:latin typeface="Arial"/>
            </a:endParaRPr>
          </a:p>
        </p:txBody>
      </p:sp>
      <p:sp>
        <p:nvSpPr>
          <p:cNvPr id="134"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graphicFrame>
        <p:nvGraphicFramePr>
          <p:cNvPr id="1" name="Diagram1"/>
          <p:cNvGraphicFramePr/>
          <p:nvPr>
            <p:extLst>
              <p:ext uri="{D42A27DB-BD31-4B8C-83A1-F6EECF244321}">
                <p14:modId xmlns:p14="http://schemas.microsoft.com/office/powerpoint/2010/main" val="3192272649"/>
              </p:ext>
            </p:extLst>
          </p:nvPr>
        </p:nvGraphicFramePr>
        <p:xfrm>
          <a:off x="1468080" y="1346760"/>
          <a:ext cx="9717840" cy="41644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9BE2A4AC-330C-4F92-B174-0ECC5816FCE6}" type="slidenum">
              <a:t>4</a:t>
            </a:fld>
          </a:p>
        </p:txBody>
      </p:sp>
      <p:sp>
        <p:nvSpPr>
          <p:cNvPr id="6" name="PlaceHolder 5"/>
          <p:cNvSpPr>
            <a:spLocks noGrp="1"/>
          </p:cNvSpPr>
          <p:nvPr>
            <p:ph type="dt" idx="1"/>
          </p:nvPr>
        </p:nvSpPr>
        <p:spPr/>
        <p:txBody>
          <a:bodyPr/>
          <a:p>
            <a:fld id="{7918349C-CA32-48FF-BBD2-AA4DAEB4367B}" type="datetime1">
              <a:rPr lang="en-DK"/>
              <a:t>2025-12-09</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lgn="ctr" defTabSz="914400">
              <a:lnSpc>
                <a:spcPct val="90000"/>
              </a:lnSpc>
              <a:buNone/>
            </a:pPr>
            <a:r>
              <a:rPr b="1" lang="da-DK" sz="4000" strike="noStrike" u="none">
                <a:ln>
                  <a:solidFill>
                    <a:schemeClr val="accent5"/>
                  </a:solidFill>
                </a:ln>
                <a:solidFill>
                  <a:srgbClr val="ffffff"/>
                </a:solidFill>
                <a:effectLst/>
                <a:uFillTx/>
                <a:latin typeface="Arial Black"/>
              </a:rPr>
              <a:t>Videre til urologi… </a:t>
            </a:r>
            <a:r>
              <a:rPr b="1" lang="da-DK" sz="4000" strike="noStrike" u="none">
                <a:ln>
                  <a:solidFill>
                    <a:schemeClr val="accent5"/>
                  </a:solidFill>
                </a:ln>
                <a:solidFill>
                  <a:srgbClr val="ffffff"/>
                </a:solidFill>
                <a:effectLst/>
                <a:uFillTx/>
                <a:latin typeface="Wingdings"/>
              </a:rPr>
              <a:t></a:t>
            </a:r>
            <a:r>
              <a:rPr b="1" lang="da-DK" sz="4000" strike="noStrike" u="none">
                <a:ln>
                  <a:solidFill>
                    <a:schemeClr val="accent5"/>
                  </a:solidFill>
                </a:ln>
                <a:solidFill>
                  <a:srgbClr val="ffffff"/>
                </a:solidFill>
                <a:effectLst/>
                <a:uFillTx/>
                <a:latin typeface="Arial Black"/>
              </a:rPr>
              <a:t> </a:t>
            </a:r>
            <a:endParaRPr b="0" lang="da-DK" sz="4000" strike="noStrike" u="none">
              <a:solidFill>
                <a:schemeClr val="dk1"/>
              </a:solidFill>
              <a:effectLst/>
              <a:uFillTx/>
              <a:latin typeface="Arial"/>
            </a:endParaRPr>
          </a:p>
        </p:txBody>
      </p:sp>
      <p:sp>
        <p:nvSpPr>
          <p:cNvPr id="278"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a:lnSpc>
                <a:spcPct val="90000"/>
              </a:lnSpc>
              <a:spcBef>
                <a:spcPts val="1417"/>
              </a:spcBef>
              <a:buNone/>
            </a:pPr>
            <a:endParaRPr b="0" lang="da-DK" sz="1800" strike="noStrike" u="none">
              <a:solidFill>
                <a:schemeClr val="lt1"/>
              </a:solidFill>
              <a:effectLst/>
              <a:uFillTx/>
              <a:latin typeface="Latin Modern Roman Demi"/>
            </a:endParaRPr>
          </a:p>
        </p:txBody>
      </p:sp>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05527F9C-D74C-4C51-8224-15220528FE77}" type="slidenum">
              <a:t>40</a:t>
            </a:fld>
          </a:p>
        </p:txBody>
      </p:sp>
      <p:sp>
        <p:nvSpPr>
          <p:cNvPr id="6" name="PlaceHolder 5"/>
          <p:cNvSpPr>
            <a:spLocks noGrp="1"/>
          </p:cNvSpPr>
          <p:nvPr>
            <p:ph type="dt" idx="1"/>
          </p:nvPr>
        </p:nvSpPr>
        <p:spPr/>
        <p:txBody>
          <a:bodyPr/>
          <a:p>
            <a:fld id="{5462CCFF-090E-4061-96B9-CD872765E0CA}" type="datetime1">
              <a:rPr lang="en-DK"/>
              <a:t>2025-12-09</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Picture 2" descr="E. coli bacteria: There are good and bad ones | BIOMES"/>
          <p:cNvPicPr/>
          <p:nvPr/>
        </p:nvPicPr>
        <p:blipFill>
          <a:blip r:embed="rId1"/>
          <a:stretch/>
        </p:blipFill>
        <p:spPr>
          <a:xfrm>
            <a:off x="7628760" y="3629160"/>
            <a:ext cx="4224240" cy="2674800"/>
          </a:xfrm>
          <a:prstGeom prst="rect">
            <a:avLst/>
          </a:prstGeom>
          <a:noFill/>
          <a:ln w="0">
            <a:noFill/>
          </a:ln>
        </p:spPr>
      </p:pic>
      <p:sp>
        <p:nvSpPr>
          <p:cNvPr id="280" name="PlaceHolder 1"/>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algn="ctr"/>
            <a:endParaRPr b="0" lang="en-US" sz="2600" strike="noStrike" u="none">
              <a:ln>
                <a:solidFill>
                  <a:schemeClr val="accent5"/>
                </a:solidFill>
              </a:ln>
              <a:solidFill>
                <a:srgbClr val="ffffff"/>
              </a:solidFill>
              <a:effectLst/>
              <a:uFillTx/>
              <a:latin typeface="Arial Black"/>
            </a:endParaRPr>
          </a:p>
        </p:txBody>
      </p:sp>
      <p:sp>
        <p:nvSpPr>
          <p:cNvPr id="281" name="PlaceHolder 2"/>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Urinvejsinfektion (UVI)</a:t>
            </a:r>
            <a:endParaRPr b="0" lang="da-DK" sz="2600" strike="noStrike" u="none">
              <a:solidFill>
                <a:schemeClr val="dk1"/>
              </a:solidFill>
              <a:effectLst/>
              <a:uFillTx/>
              <a:latin typeface="Arial"/>
            </a:endParaRPr>
          </a:p>
        </p:txBody>
      </p:sp>
      <p:sp>
        <p:nvSpPr>
          <p:cNvPr id="282"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Infektion et sted i urinvejene mellem nyrebækkenet og blæren </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0000"/>
              </a:buClr>
              <a:buFont typeface="Arial"/>
              <a:buChar char="•"/>
            </a:pPr>
            <a:r>
              <a:rPr b="1" lang="da-DK" sz="2000" strike="noStrike" u="none">
                <a:solidFill>
                  <a:srgbClr val="ff0000"/>
                </a:solidFill>
                <a:effectLst/>
                <a:uFillTx/>
                <a:latin typeface="Latin Modern Roman Demi"/>
              </a:rPr>
              <a:t>Meget hyppigt – ser det dagligt i AP </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Simpel blærebetændelse (cystitis) absolut mest hyppigt </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Oftest </a:t>
            </a:r>
            <a:r>
              <a:rPr b="0" i="1" lang="da-DK" sz="1800" strike="noStrike" u="none">
                <a:solidFill>
                  <a:schemeClr val="lt1"/>
                </a:solidFill>
                <a:effectLst/>
                <a:uFillTx/>
                <a:latin typeface="Latin Modern Roman Demi"/>
              </a:rPr>
              <a:t>e.coli </a:t>
            </a:r>
            <a:endParaRPr b="0" lang="da-DK" sz="18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Langt hyppigere hos kvinder end hos mænd</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Hvorfor? </a:t>
            </a:r>
            <a:endParaRPr b="0" lang="da-DK" sz="1800" strike="noStrike" u="none">
              <a:solidFill>
                <a:schemeClr val="lt1"/>
              </a:solidFill>
              <a:effectLst/>
              <a:uFillTx/>
              <a:latin typeface="Latin Modern Roman Demi"/>
            </a:endParaRPr>
          </a:p>
        </p:txBody>
      </p:sp>
      <p:pic>
        <p:nvPicPr>
          <p:cNvPr id="283" name="Picture 4" descr="Escherichia coli bacteria (E. coli). Medically accurate 3D illustration_2  Stock-illustration | Adobe Stock"/>
          <p:cNvPicPr/>
          <p:nvPr/>
        </p:nvPicPr>
        <p:blipFill>
          <a:blip r:embed="rId2"/>
          <a:stretch/>
        </p:blipFill>
        <p:spPr>
          <a:xfrm>
            <a:off x="8153280" y="746280"/>
            <a:ext cx="3432960" cy="257472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9065D6E6-9528-4FFE-8B4F-3FD805205F9D}" type="slidenum">
              <a:t>41</a:t>
            </a:fld>
          </a:p>
        </p:txBody>
      </p:sp>
      <p:sp>
        <p:nvSpPr>
          <p:cNvPr id="7" name="PlaceHolder 6"/>
          <p:cNvSpPr>
            <a:spLocks noGrp="1"/>
          </p:cNvSpPr>
          <p:nvPr>
            <p:ph type="dt" idx="1"/>
          </p:nvPr>
        </p:nvSpPr>
        <p:spPr/>
        <p:txBody>
          <a:bodyPr/>
          <a:p>
            <a:fld id="{7DB0C76E-433D-42D7-862A-00C11F51E339}" type="datetime1">
              <a:rPr lang="en-DK"/>
              <a:t>2025-12-09</a:t>
            </a:fld>
          </a:p>
        </p:txBody>
      </p:sp>
    </p:spTree>
  </p:cSld>
  <mc:AlternateContent>
    <mc:Choice Requires="p14">
      <p:transition spd="slow" p14:dur="2000"/>
    </mc:Choice>
    <mc:Fallback>
      <p:transition spd="slow"/>
    </mc:Fallback>
  </mc:AlternateContent>
  <p:timing>
    <p:tnLst>
      <p:par>
        <p:cTn id="605" dur="indefinite" restart="never" nodeType="tmRoot">
          <p:childTnLst>
            <p:seq>
              <p:cTn id="606" dur="indefinite" nodeType="mainSeq">
                <p:childTnLst>
                  <p:par>
                    <p:cTn id="607" fill="hold">
                      <p:stCondLst>
                        <p:cond delay="indefinite"/>
                      </p:stCondLst>
                      <p:childTnLst>
                        <p:par>
                          <p:cTn id="608" fill="hold">
                            <p:stCondLst>
                              <p:cond delay="0"/>
                            </p:stCondLst>
                            <p:childTnLst>
                              <p:par>
                                <p:cTn id="609" nodeType="clickEffect" fill="hold" presetClass="entr" presetID="1">
                                  <p:stCondLst>
                                    <p:cond delay="0"/>
                                  </p:stCondLst>
                                  <p:childTnLst>
                                    <p:set>
                                      <p:cBhvr>
                                        <p:cTn id="610" dur="1" fill="hold">
                                          <p:stCondLst>
                                            <p:cond delay="0"/>
                                          </p:stCondLst>
                                        </p:cTn>
                                        <p:tgtEl>
                                          <p:spTgt spid="282">
                                            <p:txEl>
                                              <p:pRg st="1" end="1"/>
                                            </p:txEl>
                                          </p:spTgt>
                                        </p:tgtEl>
                                        <p:attrNameLst>
                                          <p:attrName>style.visibility</p:attrName>
                                        </p:attrNameLst>
                                      </p:cBhvr>
                                      <p:to>
                                        <p:strVal val="visible"/>
                                      </p:to>
                                    </p:set>
                                  </p:childTnLst>
                                </p:cTn>
                              </p:par>
                            </p:childTnLst>
                          </p:cTn>
                        </p:par>
                      </p:childTnLst>
                    </p:cTn>
                  </p:par>
                  <p:par>
                    <p:cTn id="611" fill="hold">
                      <p:stCondLst>
                        <p:cond delay="indefinite"/>
                      </p:stCondLst>
                      <p:childTnLst>
                        <p:par>
                          <p:cTn id="612" fill="hold">
                            <p:stCondLst>
                              <p:cond delay="0"/>
                            </p:stCondLst>
                            <p:childTnLst>
                              <p:par>
                                <p:cTn id="613" nodeType="clickEffect" fill="hold" presetClass="entr" presetID="1">
                                  <p:stCondLst>
                                    <p:cond delay="0"/>
                                  </p:stCondLst>
                                  <p:childTnLst>
                                    <p:set>
                                      <p:cBhvr>
                                        <p:cTn id="614" dur="1" fill="hold">
                                          <p:stCondLst>
                                            <p:cond delay="0"/>
                                          </p:stCondLst>
                                        </p:cTn>
                                        <p:tgtEl>
                                          <p:spTgt spid="282">
                                            <p:txEl>
                                              <p:pRg st="2" end="2"/>
                                            </p:txEl>
                                          </p:spTgt>
                                        </p:tgtEl>
                                        <p:attrNameLst>
                                          <p:attrName>style.visibility</p:attrName>
                                        </p:attrNameLst>
                                      </p:cBhvr>
                                      <p:to>
                                        <p:strVal val="visible"/>
                                      </p:to>
                                    </p:set>
                                  </p:childTnLst>
                                </p:cTn>
                              </p:par>
                              <p:par>
                                <p:cTn id="615" nodeType="withEffect" fill="hold" presetClass="entr" presetID="1">
                                  <p:stCondLst>
                                    <p:cond delay="0"/>
                                  </p:stCondLst>
                                  <p:childTnLst>
                                    <p:set>
                                      <p:cBhvr>
                                        <p:cTn id="616" dur="1" fill="hold">
                                          <p:stCondLst>
                                            <p:cond delay="0"/>
                                          </p:stCondLst>
                                        </p:cTn>
                                        <p:tgtEl>
                                          <p:spTgt spid="282">
                                            <p:txEl>
                                              <p:pRg st="3" end="3"/>
                                            </p:txEl>
                                          </p:spTgt>
                                        </p:tgtEl>
                                        <p:attrNameLst>
                                          <p:attrName>style.visibility</p:attrName>
                                        </p:attrNameLst>
                                      </p:cBhvr>
                                      <p:to>
                                        <p:strVal val="visible"/>
                                      </p:to>
                                    </p:set>
                                  </p:childTnLst>
                                </p:cTn>
                              </p:par>
                            </p:childTnLst>
                          </p:cTn>
                        </p:par>
                      </p:childTnLst>
                    </p:cTn>
                  </p:par>
                  <p:par>
                    <p:cTn id="617" fill="hold">
                      <p:stCondLst>
                        <p:cond delay="indefinite"/>
                      </p:stCondLst>
                      <p:childTnLst>
                        <p:par>
                          <p:cTn id="618" fill="hold">
                            <p:stCondLst>
                              <p:cond delay="0"/>
                            </p:stCondLst>
                            <p:childTnLst>
                              <p:par>
                                <p:cTn id="619" nodeType="clickEffect" fill="hold" presetClass="entr" presetID="1">
                                  <p:stCondLst>
                                    <p:cond delay="0"/>
                                  </p:stCondLst>
                                  <p:childTnLst>
                                    <p:set>
                                      <p:cBhvr>
                                        <p:cTn id="620" dur="1" fill="hold">
                                          <p:stCondLst>
                                            <p:cond delay="0"/>
                                          </p:stCondLst>
                                        </p:cTn>
                                        <p:tgtEl>
                                          <p:spTgt spid="282">
                                            <p:txEl>
                                              <p:pRg st="4" end="4"/>
                                            </p:txEl>
                                          </p:spTgt>
                                        </p:tgtEl>
                                        <p:attrNameLst>
                                          <p:attrName>style.visibility</p:attrName>
                                        </p:attrNameLst>
                                      </p:cBhvr>
                                      <p:to>
                                        <p:strVal val="visible"/>
                                      </p:to>
                                    </p:set>
                                  </p:childTnLst>
                                </p:cTn>
                              </p:par>
                            </p:childTnLst>
                          </p:cTn>
                        </p:par>
                      </p:childTnLst>
                    </p:cTn>
                  </p:par>
                  <p:par>
                    <p:cTn id="621" fill="hold">
                      <p:stCondLst>
                        <p:cond delay="indefinite"/>
                      </p:stCondLst>
                      <p:childTnLst>
                        <p:par>
                          <p:cTn id="622" fill="hold">
                            <p:stCondLst>
                              <p:cond delay="0"/>
                            </p:stCondLst>
                            <p:childTnLst>
                              <p:par>
                                <p:cTn id="623" nodeType="clickEffect" fill="hold" presetClass="entr" presetID="1">
                                  <p:stCondLst>
                                    <p:cond delay="0"/>
                                  </p:stCondLst>
                                  <p:childTnLst>
                                    <p:set>
                                      <p:cBhvr>
                                        <p:cTn id="624" dur="1" fill="hold">
                                          <p:stCondLst>
                                            <p:cond delay="0"/>
                                          </p:stCondLst>
                                        </p:cTn>
                                        <p:tgtEl>
                                          <p:spTgt spid="28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Urinvejsinfektion (UVI)</a:t>
            </a:r>
            <a:endParaRPr b="0" lang="da-DK" sz="2600" strike="noStrike" u="none">
              <a:solidFill>
                <a:schemeClr val="dk1"/>
              </a:solidFill>
              <a:effectLst/>
              <a:uFillTx/>
              <a:latin typeface="Arial"/>
            </a:endParaRPr>
          </a:p>
        </p:txBody>
      </p:sp>
      <p:sp>
        <p:nvSpPr>
          <p:cNvPr id="285"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86"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0000"/>
              </a:buClr>
              <a:buFont typeface="Arial"/>
              <a:buChar char="•"/>
            </a:pPr>
            <a:r>
              <a:rPr b="1" lang="da-DK" sz="2000" strike="noStrike" u="none">
                <a:solidFill>
                  <a:srgbClr val="ff0000"/>
                </a:solidFill>
                <a:effectLst/>
                <a:uFillTx/>
                <a:latin typeface="Latin Modern Roman Demi"/>
              </a:rPr>
              <a:t>Disponerende faktorer</a:t>
            </a:r>
            <a:endParaRPr b="0" lang="da-DK" sz="20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Dårlig blæretømning (residualurin) </a:t>
            </a:r>
            <a:endParaRPr b="0" lang="da-DK" sz="18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Tidligere infektioner</a:t>
            </a:r>
            <a:endParaRPr b="0" lang="da-DK" sz="18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Seksuel aktivitet (</a:t>
            </a:r>
            <a:r>
              <a:rPr b="0" i="1" lang="da-DK" sz="1800" strike="noStrike" u="none">
                <a:solidFill>
                  <a:schemeClr val="lt1"/>
                </a:solidFill>
                <a:effectLst/>
                <a:uFillTx/>
                <a:latin typeface="Latin Modern Roman Demi"/>
              </a:rPr>
              <a:t>honeymoon cystitis</a:t>
            </a:r>
            <a:r>
              <a:rPr b="0" lang="da-DK" sz="1800" strike="noStrike" u="none">
                <a:solidFill>
                  <a:schemeClr val="lt1"/>
                </a:solidFill>
                <a:effectLst/>
                <a:uFillTx/>
                <a:latin typeface="Latin Modern Roman Demi"/>
              </a:rPr>
              <a:t>)</a:t>
            </a:r>
            <a:endParaRPr b="0" lang="da-DK" sz="18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Graviditet</a:t>
            </a:r>
            <a:endParaRPr b="0" lang="da-DK" sz="18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Østrogenmangel hos postmenopausale</a:t>
            </a:r>
            <a:endParaRPr b="0" lang="da-DK" sz="18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Diabetes </a:t>
            </a:r>
            <a:endParaRPr b="0" lang="da-DK" sz="18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Immunsuppression</a:t>
            </a:r>
            <a:endParaRPr b="0" lang="da-DK" sz="18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Kateter</a:t>
            </a:r>
            <a:endParaRPr b="0" lang="da-DK" sz="18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Anatomiske forhold </a:t>
            </a:r>
            <a:endParaRPr b="0" lang="da-DK" sz="1800" strike="noStrike" u="none">
              <a:solidFill>
                <a:schemeClr val="lt1"/>
              </a:solidFill>
              <a:effectLst/>
              <a:uFillTx/>
              <a:latin typeface="Latin Modern Roman Demi"/>
            </a:endParaRPr>
          </a:p>
          <a:p>
            <a:pPr indent="0" defTabSz="914400">
              <a:lnSpc>
                <a:spcPct val="120000"/>
              </a:lnSpc>
              <a:spcBef>
                <a:spcPts val="1001"/>
              </a:spcBef>
              <a:buNone/>
              <a:tabLst>
                <a:tab algn="l" pos="0"/>
              </a:tabLst>
            </a:pPr>
            <a:endParaRPr b="0" lang="da-DK" sz="2000" strike="noStrike" u="none">
              <a:solidFill>
                <a:schemeClr val="lt1"/>
              </a:solidFill>
              <a:effectLst/>
              <a:uFillTx/>
              <a:latin typeface="Latin Modern Roman Demi"/>
            </a:endParaRPr>
          </a:p>
        </p:txBody>
      </p:sp>
      <p:pic>
        <p:nvPicPr>
          <p:cNvPr id="287" name="Picture 2" descr="Hvorfor er tis gult?"/>
          <p:cNvPicPr/>
          <p:nvPr/>
        </p:nvPicPr>
        <p:blipFill>
          <a:blip r:embed="rId1"/>
          <a:stretch/>
        </p:blipFill>
        <p:spPr>
          <a:xfrm>
            <a:off x="6905520" y="2348640"/>
            <a:ext cx="7589880" cy="414396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C42A46C4-580C-4795-A00D-D723C0757012}" type="slidenum">
              <a:t>42</a:t>
            </a:fld>
          </a:p>
        </p:txBody>
      </p:sp>
      <p:sp>
        <p:nvSpPr>
          <p:cNvPr id="7" name="PlaceHolder 6"/>
          <p:cNvSpPr>
            <a:spLocks noGrp="1"/>
          </p:cNvSpPr>
          <p:nvPr>
            <p:ph type="dt" idx="1"/>
          </p:nvPr>
        </p:nvSpPr>
        <p:spPr/>
        <p:txBody>
          <a:bodyPr/>
          <a:p>
            <a:fld id="{0F29A547-6B97-447B-8C64-A505DB7944A6}" type="datetime1">
              <a:rPr lang="en-DK"/>
              <a:t>2025-12-09</a:t>
            </a:fld>
          </a:p>
        </p:txBody>
      </p:sp>
    </p:spTree>
  </p:cSld>
  <mc:AlternateContent>
    <mc:Choice Requires="p14">
      <p:transition spd="slow" p14:dur="2000"/>
    </mc:Choice>
    <mc:Fallback>
      <p:transition spd="slow"/>
    </mc:Fallback>
  </mc:AlternateContent>
  <p:timing>
    <p:tnLst>
      <p:par>
        <p:cTn id="625" dur="indefinite" restart="never" nodeType="tmRoot">
          <p:childTnLst>
            <p:seq>
              <p:cTn id="626" dur="indefinite" nodeType="mainSeq">
                <p:childTnLst>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286">
                                            <p:txEl>
                                              <p:pRg st="0" end="0"/>
                                            </p:txEl>
                                          </p:spTgt>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286">
                                            <p:txEl>
                                              <p:pRg st="1" end="1"/>
                                            </p:txEl>
                                          </p:spTgt>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286">
                                            <p:txEl>
                                              <p:pRg st="2" end="2"/>
                                            </p:txEl>
                                          </p:spTgt>
                                        </p:tgtEl>
                                        <p:attrNameLst>
                                          <p:attrName>style.visibility</p:attrName>
                                        </p:attrNameLst>
                                      </p:cBhvr>
                                      <p:to>
                                        <p:strVal val="visible"/>
                                      </p:to>
                                    </p:set>
                                  </p:childTnLst>
                                </p:cTn>
                              </p:par>
                            </p:childTnLst>
                          </p:cTn>
                        </p:par>
                      </p:childTnLst>
                    </p:cTn>
                  </p:par>
                  <p:par>
                    <p:cTn id="639" fill="hold">
                      <p:stCondLst>
                        <p:cond delay="indefinite"/>
                      </p:stCondLst>
                      <p:childTnLst>
                        <p:par>
                          <p:cTn id="640" fill="hold">
                            <p:stCondLst>
                              <p:cond delay="0"/>
                            </p:stCondLst>
                            <p:childTnLst>
                              <p:par>
                                <p:cTn id="641" nodeType="clickEffect" fill="hold" presetClass="entr" presetID="1">
                                  <p:stCondLst>
                                    <p:cond delay="0"/>
                                  </p:stCondLst>
                                  <p:childTnLst>
                                    <p:set>
                                      <p:cBhvr>
                                        <p:cTn id="642" dur="1" fill="hold">
                                          <p:stCondLst>
                                            <p:cond delay="0"/>
                                          </p:stCondLst>
                                        </p:cTn>
                                        <p:tgtEl>
                                          <p:spTgt spid="286">
                                            <p:txEl>
                                              <p:pRg st="3" end="3"/>
                                            </p:txEl>
                                          </p:spTgt>
                                        </p:tgtEl>
                                        <p:attrNameLst>
                                          <p:attrName>style.visibility</p:attrName>
                                        </p:attrNameLst>
                                      </p:cBhvr>
                                      <p:to>
                                        <p:strVal val="visible"/>
                                      </p:to>
                                    </p:set>
                                  </p:childTnLst>
                                </p:cTn>
                              </p:par>
                            </p:childTnLst>
                          </p:cTn>
                        </p:par>
                      </p:childTnLst>
                    </p:cTn>
                  </p:par>
                  <p:par>
                    <p:cTn id="643" fill="hold">
                      <p:stCondLst>
                        <p:cond delay="indefinite"/>
                      </p:stCondLst>
                      <p:childTnLst>
                        <p:par>
                          <p:cTn id="644" fill="hold">
                            <p:stCondLst>
                              <p:cond delay="0"/>
                            </p:stCondLst>
                            <p:childTnLst>
                              <p:par>
                                <p:cTn id="645" nodeType="clickEffect" fill="hold" presetClass="entr" presetID="1">
                                  <p:stCondLst>
                                    <p:cond delay="0"/>
                                  </p:stCondLst>
                                  <p:childTnLst>
                                    <p:set>
                                      <p:cBhvr>
                                        <p:cTn id="646" dur="1" fill="hold">
                                          <p:stCondLst>
                                            <p:cond delay="0"/>
                                          </p:stCondLst>
                                        </p:cTn>
                                        <p:tgtEl>
                                          <p:spTgt spid="286">
                                            <p:txEl>
                                              <p:pRg st="4" end="4"/>
                                            </p:txEl>
                                          </p:spTgt>
                                        </p:tgtEl>
                                        <p:attrNameLst>
                                          <p:attrName>style.visibility</p:attrName>
                                        </p:attrNameLst>
                                      </p:cBhvr>
                                      <p:to>
                                        <p:strVal val="visible"/>
                                      </p:to>
                                    </p:set>
                                  </p:childTnLst>
                                </p:cTn>
                              </p:par>
                            </p:childTnLst>
                          </p:cTn>
                        </p:par>
                      </p:childTnLst>
                    </p:cTn>
                  </p:par>
                  <p:par>
                    <p:cTn id="647" fill="hold">
                      <p:stCondLst>
                        <p:cond delay="indefinite"/>
                      </p:stCondLst>
                      <p:childTnLst>
                        <p:par>
                          <p:cTn id="648" fill="hold">
                            <p:stCondLst>
                              <p:cond delay="0"/>
                            </p:stCondLst>
                            <p:childTnLst>
                              <p:par>
                                <p:cTn id="649" nodeType="clickEffect" fill="hold" presetClass="entr" presetID="1">
                                  <p:stCondLst>
                                    <p:cond delay="0"/>
                                  </p:stCondLst>
                                  <p:childTnLst>
                                    <p:set>
                                      <p:cBhvr>
                                        <p:cTn id="650" dur="1" fill="hold">
                                          <p:stCondLst>
                                            <p:cond delay="0"/>
                                          </p:stCondLst>
                                        </p:cTn>
                                        <p:tgtEl>
                                          <p:spTgt spid="286">
                                            <p:txEl>
                                              <p:pRg st="5" end="5"/>
                                            </p:txEl>
                                          </p:spTgt>
                                        </p:tgtEl>
                                        <p:attrNameLst>
                                          <p:attrName>style.visibility</p:attrName>
                                        </p:attrNameLst>
                                      </p:cBhvr>
                                      <p:to>
                                        <p:strVal val="visible"/>
                                      </p:to>
                                    </p:set>
                                  </p:childTnLst>
                                </p:cTn>
                              </p:par>
                            </p:childTnLst>
                          </p:cTn>
                        </p:par>
                      </p:childTnLst>
                    </p:cTn>
                  </p:par>
                  <p:par>
                    <p:cTn id="651" fill="hold">
                      <p:stCondLst>
                        <p:cond delay="indefinite"/>
                      </p:stCondLst>
                      <p:childTnLst>
                        <p:par>
                          <p:cTn id="652" fill="hold">
                            <p:stCondLst>
                              <p:cond delay="0"/>
                            </p:stCondLst>
                            <p:childTnLst>
                              <p:par>
                                <p:cTn id="653" nodeType="clickEffect" fill="hold" presetClass="entr" presetID="1">
                                  <p:stCondLst>
                                    <p:cond delay="0"/>
                                  </p:stCondLst>
                                  <p:childTnLst>
                                    <p:set>
                                      <p:cBhvr>
                                        <p:cTn id="654" dur="1" fill="hold">
                                          <p:stCondLst>
                                            <p:cond delay="0"/>
                                          </p:stCondLst>
                                        </p:cTn>
                                        <p:tgtEl>
                                          <p:spTgt spid="286">
                                            <p:txEl>
                                              <p:pRg st="6" end="6"/>
                                            </p:txEl>
                                          </p:spTgt>
                                        </p:tgtEl>
                                        <p:attrNameLst>
                                          <p:attrName>style.visibility</p:attrName>
                                        </p:attrNameLst>
                                      </p:cBhvr>
                                      <p:to>
                                        <p:strVal val="visible"/>
                                      </p:to>
                                    </p:set>
                                  </p:childTnLst>
                                </p:cTn>
                              </p:par>
                            </p:childTnLst>
                          </p:cTn>
                        </p:par>
                      </p:childTnLst>
                    </p:cTn>
                  </p:par>
                  <p:par>
                    <p:cTn id="655" fill="hold">
                      <p:stCondLst>
                        <p:cond delay="indefinite"/>
                      </p:stCondLst>
                      <p:childTnLst>
                        <p:par>
                          <p:cTn id="656" fill="hold">
                            <p:stCondLst>
                              <p:cond delay="0"/>
                            </p:stCondLst>
                            <p:childTnLst>
                              <p:par>
                                <p:cTn id="657" nodeType="clickEffect" fill="hold" presetClass="entr" presetID="1">
                                  <p:stCondLst>
                                    <p:cond delay="0"/>
                                  </p:stCondLst>
                                  <p:childTnLst>
                                    <p:set>
                                      <p:cBhvr>
                                        <p:cTn id="658" dur="1" fill="hold">
                                          <p:stCondLst>
                                            <p:cond delay="0"/>
                                          </p:stCondLst>
                                        </p:cTn>
                                        <p:tgtEl>
                                          <p:spTgt spid="286">
                                            <p:txEl>
                                              <p:pRg st="7" end="7"/>
                                            </p:txEl>
                                          </p:spTgt>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nodeType="clickEffect" fill="hold" presetClass="entr" presetID="1">
                                  <p:stCondLst>
                                    <p:cond delay="0"/>
                                  </p:stCondLst>
                                  <p:childTnLst>
                                    <p:set>
                                      <p:cBhvr>
                                        <p:cTn id="662" dur="1" fill="hold">
                                          <p:stCondLst>
                                            <p:cond delay="0"/>
                                          </p:stCondLst>
                                        </p:cTn>
                                        <p:tgtEl>
                                          <p:spTgt spid="286">
                                            <p:txEl>
                                              <p:pRg st="8" end="8"/>
                                            </p:txEl>
                                          </p:spTgt>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nodeType="clickEffect" fill="hold" presetClass="entr" presetID="1">
                                  <p:stCondLst>
                                    <p:cond delay="0"/>
                                  </p:stCondLst>
                                  <p:childTnLst>
                                    <p:set>
                                      <p:cBhvr>
                                        <p:cTn id="666" dur="1" fill="hold">
                                          <p:stCondLst>
                                            <p:cond delay="0"/>
                                          </p:stCondLst>
                                        </p:cTn>
                                        <p:tgtEl>
                                          <p:spTgt spid="286">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Urinvejsinfektion (UVI)</a:t>
            </a:r>
            <a:endParaRPr b="0" lang="da-DK" sz="2600" strike="noStrike" u="none">
              <a:solidFill>
                <a:schemeClr val="dk1"/>
              </a:solidFill>
              <a:effectLst/>
              <a:uFillTx/>
              <a:latin typeface="Arial"/>
            </a:endParaRPr>
          </a:p>
        </p:txBody>
      </p:sp>
      <p:sp>
        <p:nvSpPr>
          <p:cNvPr id="289"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90" name="PlaceHolder 3"/>
          <p:cNvSpPr>
            <a:spLocks noGrp="1"/>
          </p:cNvSpPr>
          <p:nvPr>
            <p:ph/>
          </p:nvPr>
        </p:nvSpPr>
        <p:spPr>
          <a:xfrm>
            <a:off x="325080" y="560880"/>
            <a:ext cx="11527920" cy="5892480"/>
          </a:xfrm>
          <a:prstGeom prst="rect">
            <a:avLst/>
          </a:prstGeom>
          <a:noFill/>
          <a:ln w="0">
            <a:noFill/>
          </a:ln>
        </p:spPr>
        <p:txBody>
          <a:bodyPr lIns="0" rIns="0" tIns="0" bIns="0" anchor="t">
            <a:normAutofit lnSpcReduction="9999"/>
          </a:bodyPr>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Symptomer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800" strike="noStrike" u="none">
                <a:solidFill>
                  <a:srgbClr val="ff0000"/>
                </a:solidFill>
                <a:effectLst/>
                <a:uFillTx/>
                <a:latin typeface="Latin Modern Roman Demi"/>
              </a:rPr>
              <a:t>Dysuri (smerter ved vandladning)</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800" strike="noStrike" u="none">
                <a:solidFill>
                  <a:srgbClr val="ff0000"/>
                </a:solidFill>
                <a:effectLst/>
                <a:uFillTx/>
                <a:latin typeface="Latin Modern Roman Demi"/>
              </a:rPr>
              <a:t>Pollakisuri (hyppig vandladning)</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Hæmaturi (blod i urinen)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Feber</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Smerter over blæren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*Hos ældre ofte konfusion*</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Paraklinik</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Forhøjede infektionstal</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U-stix pos. for blod, leukocytter og/eller nitrit</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Urin D+R med vækst af bakterier</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Billediagnostik bruges typisk kun ved recidiverende infektioner eller infektion mere proximalt i urinvejene </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Behandling </a:t>
            </a:r>
            <a:r>
              <a:rPr b="0" lang="da-DK" sz="2000" strike="noStrike" u="none">
                <a:solidFill>
                  <a:schemeClr val="lt1"/>
                </a:solidFill>
                <a:effectLst/>
                <a:uFillTx/>
                <a:latin typeface="Latin Modern Roman Demi"/>
              </a:rPr>
              <a:t>=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800" strike="noStrike" u="none">
                <a:solidFill>
                  <a:srgbClr val="ff0000"/>
                </a:solidFill>
                <a:effectLst/>
                <a:uFillTx/>
                <a:latin typeface="Latin Modern Roman Demi"/>
              </a:rPr>
              <a:t>AB</a:t>
            </a:r>
            <a:r>
              <a:rPr b="0" lang="da-DK" sz="1800" strike="noStrike" u="none">
                <a:solidFill>
                  <a:schemeClr val="lt1"/>
                </a:solidFill>
                <a:effectLst/>
                <a:uFillTx/>
                <a:latin typeface="Latin Modern Roman Demi"/>
              </a:rPr>
              <a:t> </a:t>
            </a:r>
            <a:r>
              <a:rPr b="0" lang="da-DK" sz="1800" strike="noStrike" u="none">
                <a:solidFill>
                  <a:srgbClr val="ff0000"/>
                </a:solidFill>
                <a:effectLst/>
                <a:uFillTx/>
                <a:latin typeface="Latin Modern Roman Demi"/>
              </a:rPr>
              <a:t>efter resistensbestemmelse </a:t>
            </a:r>
            <a:r>
              <a:rPr b="0" lang="da-DK" sz="1800" strike="noStrike" u="none">
                <a:solidFill>
                  <a:schemeClr val="lt1"/>
                </a:solidFill>
                <a:effectLst/>
                <a:uFillTx/>
                <a:latin typeface="Latin Modern Roman Demi"/>
              </a:rPr>
              <a:t>og sværhedsgrad </a:t>
            </a:r>
            <a:endParaRPr b="0" lang="da-DK" sz="18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291" name="Picture 2" descr="Urinprøve - Find information på Medicin.dk"/>
          <p:cNvPicPr/>
          <p:nvPr/>
        </p:nvPicPr>
        <p:blipFill>
          <a:blip r:embed="rId1"/>
          <a:stretch/>
        </p:blipFill>
        <p:spPr>
          <a:xfrm>
            <a:off x="5564880" y="1690560"/>
            <a:ext cx="6762240" cy="285732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BACC03EA-2765-447E-AAC5-3E4B5DF4C3B0}" type="slidenum">
              <a:t>43</a:t>
            </a:fld>
          </a:p>
        </p:txBody>
      </p:sp>
      <p:sp>
        <p:nvSpPr>
          <p:cNvPr id="7" name="PlaceHolder 6"/>
          <p:cNvSpPr>
            <a:spLocks noGrp="1"/>
          </p:cNvSpPr>
          <p:nvPr>
            <p:ph type="dt" idx="1"/>
          </p:nvPr>
        </p:nvSpPr>
        <p:spPr/>
        <p:txBody>
          <a:bodyPr/>
          <a:p>
            <a:fld id="{97C74609-B6FB-4C47-A7BB-2EDCC2BEFE21}" type="datetime1">
              <a:rPr lang="en-DK"/>
              <a:t>2025-12-09</a:t>
            </a:fld>
          </a:p>
        </p:txBody>
      </p:sp>
    </p:spTree>
  </p:cSld>
  <mc:AlternateContent>
    <mc:Choice Requires="p14">
      <p:transition spd="slow" p14:dur="2000"/>
    </mc:Choice>
    <mc:Fallback>
      <p:transition spd="slow"/>
    </mc:Fallback>
  </mc:AlternateContent>
  <p:timing>
    <p:tnLst>
      <p:par>
        <p:cTn id="667" dur="indefinite" restart="never" nodeType="tmRoot">
          <p:childTnLst>
            <p:seq>
              <p:cTn id="668" dur="indefinite" nodeType="mainSeq">
                <p:childTnLst>
                  <p:par>
                    <p:cTn id="669" fill="hold">
                      <p:stCondLst>
                        <p:cond delay="indefinite"/>
                      </p:stCondLst>
                      <p:childTnLst>
                        <p:par>
                          <p:cTn id="670" fill="hold">
                            <p:stCondLst>
                              <p:cond delay="0"/>
                            </p:stCondLst>
                            <p:childTnLst>
                              <p:par>
                                <p:cTn id="671" nodeType="clickEffect" fill="hold" presetClass="entr" presetID="1">
                                  <p:stCondLst>
                                    <p:cond delay="0"/>
                                  </p:stCondLst>
                                  <p:childTnLst>
                                    <p:set>
                                      <p:cBhvr>
                                        <p:cTn id="672"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673" fill="hold">
                      <p:stCondLst>
                        <p:cond delay="indefinite"/>
                      </p:stCondLst>
                      <p:childTnLst>
                        <p:par>
                          <p:cTn id="674" fill="hold">
                            <p:stCondLst>
                              <p:cond delay="0"/>
                            </p:stCondLst>
                            <p:childTnLst>
                              <p:par>
                                <p:cTn id="675" nodeType="clickEffect" fill="hold" presetClass="entr" presetID="1">
                                  <p:stCondLst>
                                    <p:cond delay="0"/>
                                  </p:stCondLst>
                                  <p:childTnLst>
                                    <p:set>
                                      <p:cBhvr>
                                        <p:cTn id="676" dur="1" fill="hold">
                                          <p:stCondLst>
                                            <p:cond delay="0"/>
                                          </p:stCondLst>
                                        </p:cTn>
                                        <p:tgtEl>
                                          <p:spTgt spid="290">
                                            <p:txEl>
                                              <p:pRg st="1" end="1"/>
                                            </p:txEl>
                                          </p:spTgt>
                                        </p:tgtEl>
                                        <p:attrNameLst>
                                          <p:attrName>style.visibility</p:attrName>
                                        </p:attrNameLst>
                                      </p:cBhvr>
                                      <p:to>
                                        <p:strVal val="visible"/>
                                      </p:to>
                                    </p:set>
                                  </p:childTnLst>
                                </p:cTn>
                              </p:par>
                              <p:par>
                                <p:cTn id="677" nodeType="withEffect" fill="hold" presetClass="entr" presetID="1">
                                  <p:stCondLst>
                                    <p:cond delay="0"/>
                                  </p:stCondLst>
                                  <p:childTnLst>
                                    <p:set>
                                      <p:cBhvr>
                                        <p:cTn id="678" dur="1" fill="hold">
                                          <p:stCondLst>
                                            <p:cond delay="0"/>
                                          </p:stCondLst>
                                        </p:cTn>
                                        <p:tgtEl>
                                          <p:spTgt spid="290">
                                            <p:txEl>
                                              <p:pRg st="2" end="2"/>
                                            </p:txEl>
                                          </p:spTgt>
                                        </p:tgtEl>
                                        <p:attrNameLst>
                                          <p:attrName>style.visibility</p:attrName>
                                        </p:attrNameLst>
                                      </p:cBhvr>
                                      <p:to>
                                        <p:strVal val="visible"/>
                                      </p:to>
                                    </p:set>
                                  </p:childTnLst>
                                </p:cTn>
                              </p:par>
                              <p:par>
                                <p:cTn id="679" nodeType="withEffect" fill="hold" presetClass="entr" presetID="1">
                                  <p:stCondLst>
                                    <p:cond delay="0"/>
                                  </p:stCondLst>
                                  <p:childTnLst>
                                    <p:set>
                                      <p:cBhvr>
                                        <p:cTn id="680" dur="1" fill="hold">
                                          <p:stCondLst>
                                            <p:cond delay="0"/>
                                          </p:stCondLst>
                                        </p:cTn>
                                        <p:tgtEl>
                                          <p:spTgt spid="290">
                                            <p:txEl>
                                              <p:pRg st="3" end="3"/>
                                            </p:txEl>
                                          </p:spTgt>
                                        </p:tgtEl>
                                        <p:attrNameLst>
                                          <p:attrName>style.visibility</p:attrName>
                                        </p:attrNameLst>
                                      </p:cBhvr>
                                      <p:to>
                                        <p:strVal val="visible"/>
                                      </p:to>
                                    </p:set>
                                  </p:childTnLst>
                                </p:cTn>
                              </p:par>
                              <p:par>
                                <p:cTn id="681" nodeType="withEffect" fill="hold" presetClass="entr" presetID="1">
                                  <p:stCondLst>
                                    <p:cond delay="0"/>
                                  </p:stCondLst>
                                  <p:childTnLst>
                                    <p:set>
                                      <p:cBhvr>
                                        <p:cTn id="682" dur="1" fill="hold">
                                          <p:stCondLst>
                                            <p:cond delay="0"/>
                                          </p:stCondLst>
                                        </p:cTn>
                                        <p:tgtEl>
                                          <p:spTgt spid="290">
                                            <p:txEl>
                                              <p:pRg st="4" end="4"/>
                                            </p:txEl>
                                          </p:spTgt>
                                        </p:tgtEl>
                                        <p:attrNameLst>
                                          <p:attrName>style.visibility</p:attrName>
                                        </p:attrNameLst>
                                      </p:cBhvr>
                                      <p:to>
                                        <p:strVal val="visible"/>
                                      </p:to>
                                    </p:set>
                                  </p:childTnLst>
                                </p:cTn>
                              </p:par>
                              <p:par>
                                <p:cTn id="683" nodeType="withEffect" fill="hold" presetClass="entr" presetID="1">
                                  <p:stCondLst>
                                    <p:cond delay="0"/>
                                  </p:stCondLst>
                                  <p:childTnLst>
                                    <p:set>
                                      <p:cBhvr>
                                        <p:cTn id="684" dur="1" fill="hold">
                                          <p:stCondLst>
                                            <p:cond delay="0"/>
                                          </p:stCondLst>
                                        </p:cTn>
                                        <p:tgtEl>
                                          <p:spTgt spid="290">
                                            <p:txEl>
                                              <p:pRg st="5" end="5"/>
                                            </p:txEl>
                                          </p:spTgt>
                                        </p:tgtEl>
                                        <p:attrNameLst>
                                          <p:attrName>style.visibility</p:attrName>
                                        </p:attrNameLst>
                                      </p:cBhvr>
                                      <p:to>
                                        <p:strVal val="visible"/>
                                      </p:to>
                                    </p:set>
                                  </p:childTnLst>
                                </p:cTn>
                              </p:par>
                              <p:par>
                                <p:cTn id="685" nodeType="withEffect" fill="hold" presetClass="entr" presetID="1">
                                  <p:stCondLst>
                                    <p:cond delay="0"/>
                                  </p:stCondLst>
                                  <p:childTnLst>
                                    <p:set>
                                      <p:cBhvr>
                                        <p:cTn id="686" dur="1" fill="hold">
                                          <p:stCondLst>
                                            <p:cond delay="0"/>
                                          </p:stCondLst>
                                        </p:cTn>
                                        <p:tgtEl>
                                          <p:spTgt spid="290">
                                            <p:txEl>
                                              <p:pRg st="6" end="6"/>
                                            </p:txEl>
                                          </p:spTgt>
                                        </p:tgtEl>
                                        <p:attrNameLst>
                                          <p:attrName>style.visibility</p:attrName>
                                        </p:attrNameLst>
                                      </p:cBhvr>
                                      <p:to>
                                        <p:strVal val="visible"/>
                                      </p:to>
                                    </p:set>
                                  </p:childTnLst>
                                </p:cTn>
                              </p:par>
                            </p:childTnLst>
                          </p:cTn>
                        </p:par>
                      </p:childTnLst>
                    </p:cTn>
                  </p:par>
                  <p:par>
                    <p:cTn id="687" fill="hold">
                      <p:stCondLst>
                        <p:cond delay="indefinite"/>
                      </p:stCondLst>
                      <p:childTnLst>
                        <p:par>
                          <p:cTn id="688" fill="hold">
                            <p:stCondLst>
                              <p:cond delay="0"/>
                            </p:stCondLst>
                            <p:childTnLst>
                              <p:par>
                                <p:cTn id="689" nodeType="clickEffect" fill="hold" presetClass="entr" presetID="1">
                                  <p:stCondLst>
                                    <p:cond delay="0"/>
                                  </p:stCondLst>
                                  <p:childTnLst>
                                    <p:set>
                                      <p:cBhvr>
                                        <p:cTn id="690" dur="1" fill="hold">
                                          <p:stCondLst>
                                            <p:cond delay="0"/>
                                          </p:stCondLst>
                                        </p:cTn>
                                        <p:tgtEl>
                                          <p:spTgt spid="290">
                                            <p:txEl>
                                              <p:pRg st="7" end="7"/>
                                            </p:txEl>
                                          </p:spTgt>
                                        </p:tgtEl>
                                        <p:attrNameLst>
                                          <p:attrName>style.visibility</p:attrName>
                                        </p:attrNameLst>
                                      </p:cBhvr>
                                      <p:to>
                                        <p:strVal val="visible"/>
                                      </p:to>
                                    </p:set>
                                  </p:childTnLst>
                                </p:cTn>
                              </p:par>
                            </p:childTnLst>
                          </p:cTn>
                        </p:par>
                      </p:childTnLst>
                    </p:cTn>
                  </p:par>
                  <p:par>
                    <p:cTn id="691" fill="hold">
                      <p:stCondLst>
                        <p:cond delay="indefinite"/>
                      </p:stCondLst>
                      <p:childTnLst>
                        <p:par>
                          <p:cTn id="692" fill="hold">
                            <p:stCondLst>
                              <p:cond delay="0"/>
                            </p:stCondLst>
                            <p:childTnLst>
                              <p:par>
                                <p:cTn id="693" nodeType="clickEffect" fill="hold" presetClass="entr" presetID="1">
                                  <p:stCondLst>
                                    <p:cond delay="0"/>
                                  </p:stCondLst>
                                  <p:childTnLst>
                                    <p:set>
                                      <p:cBhvr>
                                        <p:cTn id="694" dur="1" fill="hold">
                                          <p:stCondLst>
                                            <p:cond delay="0"/>
                                          </p:stCondLst>
                                        </p:cTn>
                                        <p:tgtEl>
                                          <p:spTgt spid="290">
                                            <p:txEl>
                                              <p:pRg st="8" end="8"/>
                                            </p:txEl>
                                          </p:spTgt>
                                        </p:tgtEl>
                                        <p:attrNameLst>
                                          <p:attrName>style.visibility</p:attrName>
                                        </p:attrNameLst>
                                      </p:cBhvr>
                                      <p:to>
                                        <p:strVal val="visible"/>
                                      </p:to>
                                    </p:set>
                                  </p:childTnLst>
                                </p:cTn>
                              </p:par>
                              <p:par>
                                <p:cTn id="695" nodeType="withEffect" fill="hold" presetClass="entr" presetID="1">
                                  <p:stCondLst>
                                    <p:cond delay="0"/>
                                  </p:stCondLst>
                                  <p:childTnLst>
                                    <p:set>
                                      <p:cBhvr>
                                        <p:cTn id="696" dur="1" fill="hold">
                                          <p:stCondLst>
                                            <p:cond delay="0"/>
                                          </p:stCondLst>
                                        </p:cTn>
                                        <p:tgtEl>
                                          <p:spTgt spid="290">
                                            <p:txEl>
                                              <p:pRg st="9" end="9"/>
                                            </p:txEl>
                                          </p:spTgt>
                                        </p:tgtEl>
                                        <p:attrNameLst>
                                          <p:attrName>style.visibility</p:attrName>
                                        </p:attrNameLst>
                                      </p:cBhvr>
                                      <p:to>
                                        <p:strVal val="visible"/>
                                      </p:to>
                                    </p:set>
                                  </p:childTnLst>
                                </p:cTn>
                              </p:par>
                              <p:par>
                                <p:cTn id="697" nodeType="withEffect" fill="hold" presetClass="entr" presetID="1">
                                  <p:stCondLst>
                                    <p:cond delay="0"/>
                                  </p:stCondLst>
                                  <p:childTnLst>
                                    <p:set>
                                      <p:cBhvr>
                                        <p:cTn id="698" dur="1" fill="hold">
                                          <p:stCondLst>
                                            <p:cond delay="0"/>
                                          </p:stCondLst>
                                        </p:cTn>
                                        <p:tgtEl>
                                          <p:spTgt spid="290">
                                            <p:txEl>
                                              <p:pRg st="10" end="10"/>
                                            </p:txEl>
                                          </p:spTgt>
                                        </p:tgtEl>
                                        <p:attrNameLst>
                                          <p:attrName>style.visibility</p:attrName>
                                        </p:attrNameLst>
                                      </p:cBhvr>
                                      <p:to>
                                        <p:strVal val="visible"/>
                                      </p:to>
                                    </p:set>
                                  </p:childTnLst>
                                </p:cTn>
                              </p:par>
                              <p:par>
                                <p:cTn id="699" nodeType="withEffect" fill="hold" presetClass="entr" presetID="1">
                                  <p:stCondLst>
                                    <p:cond delay="0"/>
                                  </p:stCondLst>
                                  <p:childTnLst>
                                    <p:set>
                                      <p:cBhvr>
                                        <p:cTn id="700" dur="1" fill="hold">
                                          <p:stCondLst>
                                            <p:cond delay="0"/>
                                          </p:stCondLst>
                                        </p:cTn>
                                        <p:tgtEl>
                                          <p:spTgt spid="290">
                                            <p:txEl>
                                              <p:pRg st="11" end="11"/>
                                            </p:txEl>
                                          </p:spTgt>
                                        </p:tgtEl>
                                        <p:attrNameLst>
                                          <p:attrName>style.visibility</p:attrName>
                                        </p:attrNameLst>
                                      </p:cBhvr>
                                      <p:to>
                                        <p:strVal val="visible"/>
                                      </p:to>
                                    </p:set>
                                  </p:childTnLst>
                                </p:cTn>
                              </p:par>
                            </p:childTnLst>
                          </p:cTn>
                        </p:par>
                      </p:childTnLst>
                    </p:cTn>
                  </p:par>
                  <p:par>
                    <p:cTn id="701" fill="hold">
                      <p:stCondLst>
                        <p:cond delay="indefinite"/>
                      </p:stCondLst>
                      <p:childTnLst>
                        <p:par>
                          <p:cTn id="702" fill="hold">
                            <p:stCondLst>
                              <p:cond delay="0"/>
                            </p:stCondLst>
                            <p:childTnLst>
                              <p:par>
                                <p:cTn id="703" nodeType="clickEffect" fill="hold" presetClass="entr" presetID="1">
                                  <p:stCondLst>
                                    <p:cond delay="0"/>
                                  </p:stCondLst>
                                  <p:childTnLst>
                                    <p:set>
                                      <p:cBhvr>
                                        <p:cTn id="704" dur="1" fill="hold">
                                          <p:stCondLst>
                                            <p:cond delay="0"/>
                                          </p:stCondLst>
                                        </p:cTn>
                                        <p:tgtEl>
                                          <p:spTgt spid="290">
                                            <p:txEl>
                                              <p:pRg st="12" end="12"/>
                                            </p:txEl>
                                          </p:spTgt>
                                        </p:tgtEl>
                                        <p:attrNameLst>
                                          <p:attrName>style.visibility</p:attrName>
                                        </p:attrNameLst>
                                      </p:cBhvr>
                                      <p:to>
                                        <p:strVal val="visible"/>
                                      </p:to>
                                    </p:set>
                                  </p:childTnLst>
                                </p:cTn>
                              </p:par>
                            </p:childTnLst>
                          </p:cTn>
                        </p:par>
                      </p:childTnLst>
                    </p:cTn>
                  </p:par>
                  <p:par>
                    <p:cTn id="705" fill="hold">
                      <p:stCondLst>
                        <p:cond delay="indefinite"/>
                      </p:stCondLst>
                      <p:childTnLst>
                        <p:par>
                          <p:cTn id="706" fill="hold">
                            <p:stCondLst>
                              <p:cond delay="0"/>
                            </p:stCondLst>
                            <p:childTnLst>
                              <p:par>
                                <p:cTn id="707" nodeType="clickEffect" fill="hold" presetClass="entr" presetID="1">
                                  <p:stCondLst>
                                    <p:cond delay="0"/>
                                  </p:stCondLst>
                                  <p:childTnLst>
                                    <p:set>
                                      <p:cBhvr>
                                        <p:cTn id="708" dur="1" fill="hold">
                                          <p:stCondLst>
                                            <p:cond delay="0"/>
                                          </p:stCondLst>
                                        </p:cTn>
                                        <p:tgtEl>
                                          <p:spTgt spid="290">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Pyelonefrit</a:t>
            </a:r>
            <a:endParaRPr b="0" lang="da-DK" sz="2600" strike="noStrike" u="none">
              <a:solidFill>
                <a:schemeClr val="dk1"/>
              </a:solidFill>
              <a:effectLst/>
              <a:uFillTx/>
              <a:latin typeface="Arial"/>
            </a:endParaRPr>
          </a:p>
        </p:txBody>
      </p:sp>
      <p:sp>
        <p:nvSpPr>
          <p:cNvPr id="293"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94"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0000"/>
              </a:buClr>
              <a:buFont typeface="Arial"/>
              <a:buChar char="•"/>
            </a:pPr>
            <a:r>
              <a:rPr b="0" lang="da-DK" sz="2000" strike="noStrike" u="none">
                <a:solidFill>
                  <a:srgbClr val="ff0000"/>
                </a:solidFill>
                <a:effectLst/>
                <a:uFillTx/>
                <a:latin typeface="Latin Modern Roman Demi"/>
              </a:rPr>
              <a:t>Øvre urinvejsinfektion = nyrebækkenbetændelse</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Skyldes oftest ascenderende infektion fra blæren</a:t>
            </a:r>
            <a:endParaRPr b="0" lang="da-DK" sz="2000" strike="noStrike" u="none">
              <a:solidFill>
                <a:schemeClr val="lt1"/>
              </a:solidFill>
              <a:effectLst/>
              <a:uFillTx/>
              <a:latin typeface="Latin Modern Roman Demi"/>
            </a:endParaRPr>
          </a:p>
          <a:p>
            <a:pPr indent="0" defTabSz="914400">
              <a:lnSpc>
                <a:spcPct val="120000"/>
              </a:lnSpc>
              <a:spcBef>
                <a:spcPts val="1001"/>
              </a:spcBef>
              <a:buNone/>
              <a:tabLst>
                <a:tab algn="l" pos="0"/>
              </a:tabLst>
            </a:pPr>
            <a:r>
              <a:rPr b="1" lang="da-DK" sz="2000" strike="noStrike" u="none">
                <a:solidFill>
                  <a:schemeClr val="lt1"/>
                </a:solidFill>
                <a:effectLst/>
                <a:uFillTx/>
                <a:latin typeface="Latin Modern Roman Demi"/>
              </a:rPr>
              <a:t>Kræver indlæggelse </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tabLst>
                <a:tab algn="l" pos="0"/>
              </a:tabLst>
            </a:pPr>
            <a:r>
              <a:rPr b="1" lang="da-DK" sz="2000" strike="noStrike" u="none">
                <a:solidFill>
                  <a:schemeClr val="lt1"/>
                </a:solidFill>
                <a:effectLst/>
                <a:uFillTx/>
                <a:latin typeface="Latin Modern Roman Demi"/>
              </a:rPr>
              <a:t>Symptomer</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tabLst>
                <a:tab algn="l" pos="0"/>
              </a:tabLst>
            </a:pPr>
            <a:r>
              <a:rPr b="0" lang="da-DK" sz="1800" strike="noStrike" u="none">
                <a:solidFill>
                  <a:schemeClr val="lt1"/>
                </a:solidFill>
                <a:effectLst/>
                <a:uFillTx/>
                <a:latin typeface="Latin Modern Roman Demi"/>
              </a:rPr>
              <a:t>Smerter over blære og nyrer/flanker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tabLst>
                <a:tab algn="l" pos="0"/>
              </a:tabLst>
            </a:pPr>
            <a:r>
              <a:rPr b="0" lang="da-DK" sz="1800" strike="noStrike" u="none">
                <a:solidFill>
                  <a:schemeClr val="lt1"/>
                </a:solidFill>
                <a:effectLst/>
                <a:uFillTx/>
                <a:latin typeface="Latin Modern Roman Demi"/>
              </a:rPr>
              <a:t>Feber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tabLst>
                <a:tab algn="l" pos="0"/>
              </a:tabLst>
            </a:pPr>
            <a:r>
              <a:rPr b="0" lang="en-US" sz="1800" strike="noStrike" u="none">
                <a:solidFill>
                  <a:schemeClr val="lt1"/>
                </a:solidFill>
                <a:effectLst/>
                <a:uFillTx/>
                <a:latin typeface="Latin Modern Roman Demi"/>
              </a:rPr>
              <a:t>Ofte</a:t>
            </a:r>
            <a:r>
              <a:rPr b="0" lang="da-DK" sz="1800" strike="noStrike" u="none">
                <a:solidFill>
                  <a:schemeClr val="lt1"/>
                </a:solidFill>
                <a:effectLst/>
                <a:uFillTx/>
                <a:latin typeface="Latin Modern Roman Demi"/>
              </a:rPr>
              <a:t> påvirket AT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tabLst>
                <a:tab algn="l" pos="0"/>
              </a:tabLst>
            </a:pPr>
            <a:r>
              <a:rPr b="0" lang="da-DK" sz="1800" strike="noStrike" u="none">
                <a:solidFill>
                  <a:srgbClr val="ff0000"/>
                </a:solidFill>
                <a:effectLst/>
                <a:uFillTx/>
                <a:latin typeface="Latin Modern Roman Demi"/>
              </a:rPr>
              <a:t>Kan ende ud i sepsis </a:t>
            </a:r>
            <a:r>
              <a:rPr b="0" lang="da-DK" sz="1800" strike="noStrike" u="none">
                <a:solidFill>
                  <a:schemeClr val="lt1"/>
                </a:solidFill>
                <a:effectLst/>
                <a:uFillTx/>
                <a:latin typeface="Latin Modern Roman Demi"/>
              </a:rPr>
              <a:t>- særligt ved afløbshindring (urosepsis)</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tabLst>
                <a:tab algn="l" pos="0"/>
              </a:tabLst>
            </a:pPr>
            <a:r>
              <a:rPr b="0" lang="en-US" sz="1800" strike="noStrike" u="none">
                <a:solidFill>
                  <a:schemeClr val="lt1"/>
                </a:solidFill>
                <a:effectLst/>
                <a:uFillTx/>
                <a:latin typeface="Latin Modern Roman Demi"/>
              </a:rPr>
              <a:t>Hvad er det nu sepsis er?</a:t>
            </a:r>
            <a:r>
              <a:rPr b="0" lang="da-DK" sz="1800" strike="noStrike" u="none">
                <a:solidFill>
                  <a:schemeClr val="lt1"/>
                </a:solidFill>
                <a:effectLst/>
                <a:uFillTx/>
                <a:latin typeface="Latin Modern Roman Demi"/>
              </a:rPr>
              <a:t> </a:t>
            </a:r>
            <a:endParaRPr b="0" lang="da-DK" sz="1800" strike="noStrike" u="none">
              <a:solidFill>
                <a:schemeClr val="lt1"/>
              </a:solidFill>
              <a:effectLst/>
              <a:uFillTx/>
              <a:latin typeface="Latin Modern Roman Demi"/>
            </a:endParaRPr>
          </a:p>
          <a:p>
            <a:pPr indent="0" defTabSz="914400">
              <a:lnSpc>
                <a:spcPct val="120000"/>
              </a:lnSpc>
              <a:spcBef>
                <a:spcPts val="1001"/>
              </a:spcBef>
              <a:buNone/>
              <a:tabLst>
                <a:tab algn="l" pos="0"/>
              </a:tabLst>
            </a:pPr>
            <a:endParaRPr b="0" lang="da-DK" sz="2000" strike="noStrike" u="none">
              <a:solidFill>
                <a:schemeClr val="lt1"/>
              </a:solidFill>
              <a:effectLst/>
              <a:uFillTx/>
              <a:latin typeface="Latin Modern Roman Demi"/>
            </a:endParaRPr>
          </a:p>
        </p:txBody>
      </p:sp>
      <p:pic>
        <p:nvPicPr>
          <p:cNvPr id="295" name="Picture 2" descr="Giver dine nyrer dig ondt i ryggen? - Tairo Klinik"/>
          <p:cNvPicPr/>
          <p:nvPr/>
        </p:nvPicPr>
        <p:blipFill>
          <a:blip r:embed="rId1"/>
          <a:stretch/>
        </p:blipFill>
        <p:spPr>
          <a:xfrm>
            <a:off x="7698600" y="3654360"/>
            <a:ext cx="3490200" cy="2460960"/>
          </a:xfrm>
          <a:prstGeom prst="rect">
            <a:avLst/>
          </a:prstGeom>
          <a:noFill/>
          <a:ln w="0">
            <a:noFill/>
          </a:ln>
        </p:spPr>
      </p:pic>
      <p:pic>
        <p:nvPicPr>
          <p:cNvPr id="296" name="Picture 4" descr="Akut nyrebetændelse (nefrit) - Patienthåndbogen på sundhed.dk"/>
          <p:cNvPicPr/>
          <p:nvPr/>
        </p:nvPicPr>
        <p:blipFill>
          <a:blip r:embed="rId2"/>
          <a:stretch/>
        </p:blipFill>
        <p:spPr>
          <a:xfrm>
            <a:off x="7782840" y="0"/>
            <a:ext cx="4318200" cy="328716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3CAE53E6-7B33-488F-A192-86C10932C5B1}" type="slidenum">
              <a:t>44</a:t>
            </a:fld>
          </a:p>
        </p:txBody>
      </p:sp>
      <p:sp>
        <p:nvSpPr>
          <p:cNvPr id="7" name="PlaceHolder 6"/>
          <p:cNvSpPr>
            <a:spLocks noGrp="1"/>
          </p:cNvSpPr>
          <p:nvPr>
            <p:ph type="dt" idx="1"/>
          </p:nvPr>
        </p:nvSpPr>
        <p:spPr/>
        <p:txBody>
          <a:bodyPr/>
          <a:p>
            <a:fld id="{B79414D7-1313-4221-8A5D-D31DDADAD518}" type="datetime1">
              <a:rPr lang="en-DK"/>
              <a:t>2025-12-09</a:t>
            </a:fld>
          </a:p>
        </p:txBody>
      </p:sp>
    </p:spTree>
  </p:cSld>
  <mc:AlternateContent>
    <mc:Choice Requires="p14">
      <p:transition spd="slow" p14:dur="2000"/>
    </mc:Choice>
    <mc:Fallback>
      <p:transition spd="slow"/>
    </mc:Fallback>
  </mc:AlternateContent>
  <p:timing>
    <p:tnLst>
      <p:par>
        <p:cTn id="709" dur="indefinite" restart="never" nodeType="tmRoot">
          <p:childTnLst>
            <p:seq>
              <p:cTn id="710" dur="indefinite" nodeType="mainSeq">
                <p:childTnLst>
                  <p:par>
                    <p:cTn id="711" fill="hold">
                      <p:stCondLst>
                        <p:cond delay="indefinite"/>
                      </p:stCondLst>
                      <p:childTnLst>
                        <p:par>
                          <p:cTn id="712" fill="hold">
                            <p:stCondLst>
                              <p:cond delay="0"/>
                            </p:stCondLst>
                            <p:childTnLst>
                              <p:par>
                                <p:cTn id="713" nodeType="clickEffect" fill="hold" presetClass="entr" presetID="1">
                                  <p:stCondLst>
                                    <p:cond delay="0"/>
                                  </p:stCondLst>
                                  <p:childTnLst>
                                    <p:set>
                                      <p:cBhvr>
                                        <p:cTn id="714" dur="1" fill="hold">
                                          <p:stCondLst>
                                            <p:cond delay="0"/>
                                          </p:stCondLst>
                                        </p:cTn>
                                        <p:tgtEl>
                                          <p:spTgt spid="294">
                                            <p:txEl>
                                              <p:pRg st="2" end="2"/>
                                            </p:txEl>
                                          </p:spTgt>
                                        </p:tgtEl>
                                        <p:attrNameLst>
                                          <p:attrName>style.visibility</p:attrName>
                                        </p:attrNameLst>
                                      </p:cBhvr>
                                      <p:to>
                                        <p:strVal val="visible"/>
                                      </p:to>
                                    </p:set>
                                  </p:childTnLst>
                                </p:cTn>
                              </p:par>
                            </p:childTnLst>
                          </p:cTn>
                        </p:par>
                      </p:childTnLst>
                    </p:cTn>
                  </p:par>
                  <p:par>
                    <p:cTn id="715" fill="hold">
                      <p:stCondLst>
                        <p:cond delay="indefinite"/>
                      </p:stCondLst>
                      <p:childTnLst>
                        <p:par>
                          <p:cTn id="716" fill="hold">
                            <p:stCondLst>
                              <p:cond delay="0"/>
                            </p:stCondLst>
                            <p:childTnLst>
                              <p:par>
                                <p:cTn id="717" nodeType="clickEffect" fill="hold" presetClass="entr" presetID="1">
                                  <p:stCondLst>
                                    <p:cond delay="0"/>
                                  </p:stCondLst>
                                  <p:childTnLst>
                                    <p:set>
                                      <p:cBhvr>
                                        <p:cTn id="718" dur="1" fill="hold">
                                          <p:stCondLst>
                                            <p:cond delay="0"/>
                                          </p:stCondLst>
                                        </p:cTn>
                                        <p:tgtEl>
                                          <p:spTgt spid="294">
                                            <p:txEl>
                                              <p:pRg st="3" end="3"/>
                                            </p:txEl>
                                          </p:spTgt>
                                        </p:tgtEl>
                                        <p:attrNameLst>
                                          <p:attrName>style.visibility</p:attrName>
                                        </p:attrNameLst>
                                      </p:cBhvr>
                                      <p:to>
                                        <p:strVal val="visible"/>
                                      </p:to>
                                    </p:set>
                                  </p:childTnLst>
                                </p:cTn>
                              </p:par>
                              <p:par>
                                <p:cTn id="719" nodeType="withEffect" fill="hold" presetClass="entr" presetID="1">
                                  <p:stCondLst>
                                    <p:cond delay="0"/>
                                  </p:stCondLst>
                                  <p:childTnLst>
                                    <p:set>
                                      <p:cBhvr>
                                        <p:cTn id="720" dur="1" fill="hold">
                                          <p:stCondLst>
                                            <p:cond delay="0"/>
                                          </p:stCondLst>
                                        </p:cTn>
                                        <p:tgtEl>
                                          <p:spTgt spid="294">
                                            <p:txEl>
                                              <p:pRg st="4" end="4"/>
                                            </p:txEl>
                                          </p:spTgt>
                                        </p:tgtEl>
                                        <p:attrNameLst>
                                          <p:attrName>style.visibility</p:attrName>
                                        </p:attrNameLst>
                                      </p:cBhvr>
                                      <p:to>
                                        <p:strVal val="visible"/>
                                      </p:to>
                                    </p:set>
                                  </p:childTnLst>
                                </p:cTn>
                              </p:par>
                              <p:par>
                                <p:cTn id="721" nodeType="withEffect" fill="hold" presetClass="entr" presetID="1">
                                  <p:stCondLst>
                                    <p:cond delay="0"/>
                                  </p:stCondLst>
                                  <p:childTnLst>
                                    <p:set>
                                      <p:cBhvr>
                                        <p:cTn id="722" dur="1" fill="hold">
                                          <p:stCondLst>
                                            <p:cond delay="0"/>
                                          </p:stCondLst>
                                        </p:cTn>
                                        <p:tgtEl>
                                          <p:spTgt spid="294">
                                            <p:txEl>
                                              <p:pRg st="5" end="5"/>
                                            </p:txEl>
                                          </p:spTgt>
                                        </p:tgtEl>
                                        <p:attrNameLst>
                                          <p:attrName>style.visibility</p:attrName>
                                        </p:attrNameLst>
                                      </p:cBhvr>
                                      <p:to>
                                        <p:strVal val="visible"/>
                                      </p:to>
                                    </p:set>
                                  </p:childTnLst>
                                </p:cTn>
                              </p:par>
                              <p:par>
                                <p:cTn id="723" nodeType="withEffect" fill="hold" presetClass="entr" presetID="1">
                                  <p:stCondLst>
                                    <p:cond delay="0"/>
                                  </p:stCondLst>
                                  <p:childTnLst>
                                    <p:set>
                                      <p:cBhvr>
                                        <p:cTn id="724" dur="1" fill="hold">
                                          <p:stCondLst>
                                            <p:cond delay="0"/>
                                          </p:stCondLst>
                                        </p:cTn>
                                        <p:tgtEl>
                                          <p:spTgt spid="294">
                                            <p:txEl>
                                              <p:pRg st="6" end="6"/>
                                            </p:txEl>
                                          </p:spTgt>
                                        </p:tgtEl>
                                        <p:attrNameLst>
                                          <p:attrName>style.visibility</p:attrName>
                                        </p:attrNameLst>
                                      </p:cBhvr>
                                      <p:to>
                                        <p:strVal val="visible"/>
                                      </p:to>
                                    </p:set>
                                  </p:childTnLst>
                                </p:cTn>
                              </p:par>
                              <p:par>
                                <p:cTn id="725" nodeType="withEffect" fill="hold" presetClass="entr" presetID="1">
                                  <p:stCondLst>
                                    <p:cond delay="0"/>
                                  </p:stCondLst>
                                  <p:childTnLst>
                                    <p:set>
                                      <p:cBhvr>
                                        <p:cTn id="726" dur="1" fill="hold">
                                          <p:stCondLst>
                                            <p:cond delay="0"/>
                                          </p:stCondLst>
                                        </p:cTn>
                                        <p:tgtEl>
                                          <p:spTgt spid="294">
                                            <p:txEl>
                                              <p:pRg st="7" end="7"/>
                                            </p:txEl>
                                          </p:spTgt>
                                        </p:tgtEl>
                                        <p:attrNameLst>
                                          <p:attrName>style.visibility</p:attrName>
                                        </p:attrNameLst>
                                      </p:cBhvr>
                                      <p:to>
                                        <p:strVal val="visible"/>
                                      </p:to>
                                    </p:set>
                                  </p:childTnLst>
                                </p:cTn>
                              </p:par>
                              <p:par>
                                <p:cTn id="727" nodeType="withEffect" fill="hold" presetClass="entr" presetID="1">
                                  <p:stCondLst>
                                    <p:cond delay="0"/>
                                  </p:stCondLst>
                                  <p:childTnLst>
                                    <p:set>
                                      <p:cBhvr>
                                        <p:cTn id="728" dur="1" fill="hold">
                                          <p:stCondLst>
                                            <p:cond delay="0"/>
                                          </p:stCondLst>
                                        </p:cTn>
                                        <p:tgtEl>
                                          <p:spTgt spid="29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Sepsis</a:t>
            </a:r>
            <a:endParaRPr b="0" lang="da-DK" sz="2600" strike="noStrike" u="none">
              <a:solidFill>
                <a:schemeClr val="dk1"/>
              </a:solidFill>
              <a:effectLst/>
              <a:uFillTx/>
              <a:latin typeface="Arial"/>
            </a:endParaRPr>
          </a:p>
        </p:txBody>
      </p:sp>
      <p:sp>
        <p:nvSpPr>
          <p:cNvPr id="298"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299" name="PlaceHolder 3"/>
          <p:cNvSpPr>
            <a:spLocks noGrp="1"/>
          </p:cNvSpPr>
          <p:nvPr>
            <p:ph/>
          </p:nvPr>
        </p:nvSpPr>
        <p:spPr>
          <a:xfrm>
            <a:off x="360000" y="720000"/>
            <a:ext cx="11527920" cy="5892480"/>
          </a:xfrm>
          <a:prstGeom prst="rect">
            <a:avLst/>
          </a:prstGeom>
          <a:noFill/>
          <a:ln w="0">
            <a:noFill/>
          </a:ln>
        </p:spPr>
        <p:txBody>
          <a:bodyPr lIns="0" rIns="0" tIns="0" bIns="0" anchor="t">
            <a:normAutofit fontScale="85000" lnSpcReduction="19999"/>
          </a:bodyPr>
          <a:p>
            <a:pPr marL="228600" indent="0" defTabSz="914400">
              <a:lnSpc>
                <a:spcPct val="120000"/>
              </a:lnSpc>
              <a:spcBef>
                <a:spcPts val="1001"/>
              </a:spcBef>
              <a:buNone/>
            </a:pPr>
            <a:endParaRPr b="0" lang="da-DK" sz="2000" strike="noStrike" u="none">
              <a:solidFill>
                <a:srgbClr val="ffffff"/>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ffff"/>
                </a:solidFill>
                <a:effectLst/>
                <a:uFillTx/>
                <a:latin typeface="Latin Modern Roman Demi"/>
              </a:rPr>
              <a:t>Sepsis er en livstruende tilstand defineret som organdysfunktion forårsaget af en dysreguleret værtsrespons (kroppens eget svar) på en infektion.</a:t>
            </a:r>
            <a:endParaRPr b="0" lang="da-DK" sz="2000" strike="noStrike" u="none">
              <a:solidFill>
                <a:srgbClr val="ffffff"/>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ffff"/>
                </a:solidFill>
                <a:effectLst/>
                <a:uFillTx/>
                <a:latin typeface="Latin Modern Roman Demi"/>
              </a:rPr>
              <a:t>Systemisk inflammation: En infektion (bakteriel, viral eller svamp) udløser en massiv frigivelse af inflammatoriske signalstoffer (cytokiner) i hele blodbanen.</a:t>
            </a:r>
            <a:endParaRPr b="0" lang="da-DK" sz="2000" strike="noStrike" u="none">
              <a:solidFill>
                <a:srgbClr val="ffffff"/>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ffff"/>
                </a:solidFill>
                <a:effectLst/>
                <a:uFillTx/>
                <a:latin typeface="Latin Modern Roman Demi"/>
              </a:rPr>
              <a:t>Karskade og lækage: Disse stoffer får blodkarrene til at udvide sig (vasodilation) og blive utætte (øget permeabilitet), hvilket får væske til at sive ud i vævet.</a:t>
            </a:r>
            <a:endParaRPr b="0" lang="da-DK" sz="2000" strike="noStrike" u="none">
              <a:solidFill>
                <a:srgbClr val="ffffff"/>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ffff"/>
                </a:solidFill>
                <a:effectLst/>
                <a:uFillTx/>
                <a:latin typeface="Latin Modern Roman Demi"/>
              </a:rPr>
              <a:t>Hypoperfusion: Kombinationen af lavt blodtryk og blokerede kar fører til manglende ilt (hypoxi) på celleplan.</a:t>
            </a:r>
            <a:endParaRPr b="0" lang="da-DK" sz="2000" strike="noStrike" u="none">
              <a:solidFill>
                <a:srgbClr val="ffffff"/>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ffff"/>
                </a:solidFill>
                <a:effectLst/>
                <a:uFillTx/>
                <a:latin typeface="Latin Modern Roman Demi"/>
              </a:rPr>
              <a:t>Organsvigt: Når cellerne ikke får ilt, ophobes mælkesyre (laktat), cellerne dør, og organer som nyrer, lunger og hjerne begynder at svigte.</a:t>
            </a:r>
            <a:endParaRPr b="0" lang="da-DK" sz="2000" strike="noStrike" u="none">
              <a:solidFill>
                <a:srgbClr val="ffffff"/>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ffff"/>
                </a:solidFill>
                <a:effectLst/>
                <a:uFillTx/>
                <a:latin typeface="Latin Modern Roman Demi"/>
              </a:rPr>
              <a:t>Man er særligt opmærksom på sepsis, hvis en patient med mistænkt infektion opfylder mindst to af følgende tre kriterier (qSOFA):</a:t>
            </a:r>
            <a:endParaRPr b="0" lang="da-DK" sz="2000" strike="noStrike" u="none">
              <a:solidFill>
                <a:srgbClr val="ffffff"/>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ffff"/>
                </a:solidFill>
                <a:effectLst/>
                <a:uFillTx/>
                <a:latin typeface="Latin Modern Roman Demi"/>
              </a:rPr>
              <a:t>Ændret mentalstatus: Forvirring, sløvhed eller nedsat bevidsthed (Glasgow Coma Scale &lt; 15).</a:t>
            </a:r>
            <a:endParaRPr b="0" lang="da-DK" sz="2000" strike="noStrike" u="none">
              <a:solidFill>
                <a:srgbClr val="ffffff"/>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ffff"/>
                </a:solidFill>
                <a:effectLst/>
                <a:uFillTx/>
                <a:latin typeface="Latin Modern Roman Demi"/>
              </a:rPr>
              <a:t>Hurtig respiration: Respirationsfrekvens ≥ 22 vejrtrækninger pr. minut.</a:t>
            </a:r>
            <a:endParaRPr b="0" lang="da-DK" sz="2000" strike="noStrike" u="none">
              <a:solidFill>
                <a:srgbClr val="ffffff"/>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ffff"/>
                </a:solidFill>
                <a:effectLst/>
                <a:uFillTx/>
                <a:latin typeface="Latin Modern Roman Demi"/>
              </a:rPr>
              <a:t>Lavt blodtryk: Systolisk blodtryk ≤ 100 mmHg.</a:t>
            </a:r>
            <a:endParaRPr b="0" lang="da-DK" sz="2000" strike="noStrike" u="none">
              <a:solidFill>
                <a:srgbClr val="ffffff"/>
              </a:solidFill>
              <a:effectLst/>
              <a:uFillTx/>
              <a:latin typeface="Latin Modern Roman Demi"/>
            </a:endParaRPr>
          </a:p>
          <a:p>
            <a:pPr marL="228600" indent="-228600" defTabSz="914400">
              <a:lnSpc>
                <a:spcPct val="120000"/>
              </a:lnSpc>
              <a:spcBef>
                <a:spcPts val="1001"/>
              </a:spcBef>
              <a:buClr>
                <a:srgbClr val="ff0000"/>
              </a:buClr>
              <a:buFont typeface="Arial"/>
              <a:buChar char="•"/>
            </a:pPr>
            <a:r>
              <a:rPr b="0" lang="da-DK" sz="2000" strike="noStrike" u="none">
                <a:solidFill>
                  <a:srgbClr val="ffffff"/>
                </a:solidFill>
                <a:effectLst/>
                <a:uFillTx/>
                <a:latin typeface="Latin Modern Roman Demi"/>
              </a:rPr>
              <a:t>Kernebehandling: Består primært af bredspektret antibiotika (iv) for at dræbe bakterierne og intravenøs væske for at opretholde blodtrykket og organperfusionen.</a:t>
            </a:r>
            <a:endParaRPr b="0" lang="da-DK" sz="2000" strike="noStrike" u="none">
              <a:solidFill>
                <a:srgbClr val="ffffff"/>
              </a:solidFill>
              <a:effectLst/>
              <a:uFillTx/>
              <a:latin typeface="Latin Modern Roman Demi"/>
            </a:endParaRPr>
          </a:p>
          <a:p>
            <a:pPr marL="228600" indent="0" defTabSz="914400">
              <a:lnSpc>
                <a:spcPct val="120000"/>
              </a:lnSpc>
              <a:spcBef>
                <a:spcPts val="1001"/>
              </a:spcBef>
              <a:buNone/>
            </a:pPr>
            <a:endParaRPr b="0" lang="da-DK" sz="2000" strike="noStrike" u="none">
              <a:solidFill>
                <a:srgbClr val="ffffff"/>
              </a:solidFill>
              <a:effectLst/>
              <a:uFillTx/>
              <a:latin typeface="Latin Modern Roman Demi"/>
            </a:endParaRPr>
          </a:p>
          <a:p>
            <a:pPr marL="228600" indent="0" defTabSz="914400">
              <a:lnSpc>
                <a:spcPct val="120000"/>
              </a:lnSpc>
              <a:spcBef>
                <a:spcPts val="1001"/>
              </a:spcBef>
              <a:buNone/>
            </a:pPr>
            <a:r>
              <a:rPr b="0" lang="da-DK" sz="2000" strike="noStrike" u="none">
                <a:solidFill>
                  <a:srgbClr val="ffffff"/>
                </a:solidFill>
                <a:effectLst/>
                <a:uFillTx/>
                <a:latin typeface="Latin Modern Roman Demi"/>
              </a:rPr>
              <a:t> </a:t>
            </a:r>
            <a:endParaRPr b="0" lang="da-DK" sz="2000" strike="noStrike" u="none">
              <a:solidFill>
                <a:srgbClr val="ffffff"/>
              </a:solidFill>
              <a:effectLst/>
              <a:uFillTx/>
              <a:latin typeface="Latin Modern Roman Demi"/>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512C60BE-F259-4705-9ADF-00DD308111CF}" type="slidenum">
              <a:t>45</a:t>
            </a:fld>
          </a:p>
        </p:txBody>
      </p:sp>
      <p:sp>
        <p:nvSpPr>
          <p:cNvPr id="7" name="PlaceHolder 6"/>
          <p:cNvSpPr>
            <a:spLocks noGrp="1"/>
          </p:cNvSpPr>
          <p:nvPr>
            <p:ph type="dt" idx="1"/>
          </p:nvPr>
        </p:nvSpPr>
        <p:spPr/>
        <p:txBody>
          <a:bodyPr/>
          <a:p>
            <a:fld id="{AB6801E0-2841-467B-8B15-0611EFB1A0FE}" type="datetime1">
              <a:rPr lang="en-DK"/>
              <a:t>2025-12-09</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
          <p:cNvSpPr txBox="1"/>
          <p:nvPr/>
        </p:nvSpPr>
        <p:spPr>
          <a:xfrm>
            <a:off x="2520000" y="720000"/>
            <a:ext cx="10800000" cy="9308520"/>
          </a:xfrm>
          <a:prstGeom prst="rect">
            <a:avLst/>
          </a:prstGeom>
          <a:noFill/>
          <a:ln w="0">
            <a:noFill/>
          </a:ln>
        </p:spPr>
        <p:txBody>
          <a:bodyPr lIns="90000" rIns="90000" tIns="45000" bIns="45000" anchor="t">
            <a:spAutoFit/>
          </a:bodyPr>
          <a:p>
            <a:pPr marL="216000" indent="-216000">
              <a:lnSpc>
                <a:spcPct val="100000"/>
              </a:lnSpc>
              <a:spcBef>
                <a:spcPts val="1191"/>
              </a:spcBef>
              <a:spcAft>
                <a:spcPts val="992"/>
              </a:spcAft>
              <a:buClr>
                <a:srgbClr val="ffffff"/>
              </a:buClr>
              <a:buSzPct val="45000"/>
              <a:buFont typeface="Wingdings" charset="2"/>
              <a:buChar char=""/>
            </a:pPr>
            <a:r>
              <a:rPr b="1" lang="en-DK" sz="1200" strike="noStrike" u="none">
                <a:solidFill>
                  <a:srgbClr val="ffffff"/>
                </a:solidFill>
                <a:effectLst/>
                <a:uFillTx/>
                <a:latin typeface="Arial"/>
              </a:rPr>
              <a:t>Definition</a:t>
            </a:r>
            <a:endParaRPr b="1" lang="en-DK" sz="12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Sepsis er en livstruende tilstand defineret som organdysfunktion forårsaget af en dysreguleret værtsrespons (kroppens eget svar) på en infektion.</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Det er ikke infektionen i sig selv, der er dødelig, men kroppens overdrevne og skadelige immunreaktion mod den.</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1" lang="en-DK" sz="1200" strike="noStrike" u="none">
                <a:solidFill>
                  <a:srgbClr val="ffffff"/>
                </a:solidFill>
                <a:effectLst/>
                <a:uFillTx/>
                <a:latin typeface="Arial"/>
              </a:rPr>
              <a:t>Patofysiologi (Mekanismen)</a:t>
            </a:r>
            <a:endParaRPr b="1" lang="en-DK" sz="12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Systemisk inflammation: En infektion (bakteriel, viral eller svamp) udløser en massiv frigivelse af inflammatoriske signalstoffer (cytokiner) i hele blodbanen.</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Karskade og lækage: Disse stoffer får blodkarrene til at udvide sig (vasodilation) og blive utætte (øget permeabilitet), hvilket får væske til at sive ud i vævet.</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Koagulationsforstyrrelse: Kroppens størkningssystem aktiveres uhensigtsmæssigt, hvilket danner små blodpropper (mikrotromber) i de små blodkar, som blokerer for iltforsyningen.</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Hypoperfusion: Kombinationen af lavt blodtryk og blokerede kar fører til manglende ilt (hypoxi) på celleplan.</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Organsvigt: Når cellerne ikke får ilt, ophobes mælkesyre (laktat), cellerne dør, og organer som nyrer, lunger og hjerne begynder at svigte.</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1" lang="en-DK" sz="1200" strike="noStrike" u="none">
                <a:solidFill>
                  <a:srgbClr val="ffffff"/>
                </a:solidFill>
                <a:effectLst/>
                <a:uFillTx/>
                <a:latin typeface="Arial"/>
              </a:rPr>
              <a:t>Kliniske kendetegn (qSOFA-kriterier)</a:t>
            </a:r>
            <a:endParaRPr b="1" lang="en-DK" sz="12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Man er særligt opmærksom på sepsis, hvis en patient med mistænkt infektion opfylder mindst to af følgende tre kriterier (qSOFA):</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Ændret mentalstatus: Forvirring, sløvhed eller nedsat bevidsthed (Glasgow Coma Scale &lt; 15).</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Hurtig respiration: Respirationsfrekvens ≥ 22 vejrtrækninger pr. minut.</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Lavt blodtryk: Systolisk blodtryk ≤ 100 mmHg.</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1" lang="en-DK" sz="1200" strike="noStrike" u="none">
                <a:solidFill>
                  <a:srgbClr val="ffffff"/>
                </a:solidFill>
                <a:effectLst/>
                <a:uFillTx/>
                <a:latin typeface="Arial"/>
              </a:rPr>
              <a:t>Behandlingsprincipper</a:t>
            </a:r>
            <a:endParaRPr b="1" lang="en-DK" sz="12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Tidskritisk: Behandling skal iværksættes omgående (helst inden for 1 time).</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Kernebehandling: Består primært af bredspektret antibiotika (iv) for at dræbe bakterierne og intravenøs væske for at opretholde blodtrykket og organperfusionen.</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Kildekontrol: Det er afgørende at finde og fjerne infektionskilden (f.eks. dræne en byld eller fjerne et inficeret kateter).</a:t>
            </a:r>
            <a:endParaRPr b="0" lang="en-DK" sz="1000" strike="noStrike" u="none">
              <a:solidFill>
                <a:srgbClr val="ffffff"/>
              </a:solidFill>
              <a:effectLst/>
              <a:uFillTx/>
              <a:latin typeface="Arial"/>
            </a:endParaRPr>
          </a:p>
          <a:p>
            <a:pPr marL="216000" indent="-216000">
              <a:lnSpc>
                <a:spcPct val="100000"/>
              </a:lnSpc>
              <a:spcBef>
                <a:spcPts val="1191"/>
              </a:spcBef>
              <a:spcAft>
                <a:spcPts val="992"/>
              </a:spcAft>
              <a:buClr>
                <a:srgbClr val="ffffff"/>
              </a:buClr>
              <a:buSzPct val="45000"/>
              <a:buFont typeface="Wingdings" charset="2"/>
              <a:buChar char=""/>
            </a:pPr>
            <a:r>
              <a:rPr b="0" lang="en-DK" sz="1000" strike="noStrike" u="none">
                <a:solidFill>
                  <a:srgbClr val="ffffff"/>
                </a:solidFill>
                <a:effectLst/>
                <a:uFillTx/>
                <a:latin typeface="Arial"/>
              </a:rPr>
              <a:t> </a:t>
            </a:r>
            <a:endParaRPr b="0" lang="en-DK" sz="1000" strike="noStrike" u="none">
              <a:solidFill>
                <a:srgbClr val="ffffff"/>
              </a:solidFill>
              <a:effectLst/>
              <a:uFillTx/>
              <a:latin typeface="Arial"/>
            </a:endParaRPr>
          </a:p>
        </p:txBody>
      </p:sp>
      <p:sp>
        <p:nvSpPr>
          <p:cNvPr id="2" name="PlaceHolder 1"/>
          <p:cNvSpPr>
            <a:spLocks noGrp="1"/>
          </p:cNvSpPr>
          <p:nvPr>
            <p:ph type="ftr" idx="2"/>
          </p:nvPr>
        </p:nvSpPr>
        <p:spPr/>
        <p:txBody>
          <a:bodyPr/>
          <a:p>
            <a:r>
              <a:t>Andreas Svendsen</a:t>
            </a:r>
          </a:p>
        </p:txBody>
      </p:sp>
      <p:sp>
        <p:nvSpPr>
          <p:cNvPr id="3" name="PlaceHolder 2"/>
          <p:cNvSpPr>
            <a:spLocks noGrp="1"/>
          </p:cNvSpPr>
          <p:nvPr>
            <p:ph type="sldNum" idx="3"/>
          </p:nvPr>
        </p:nvSpPr>
        <p:spPr/>
        <p:txBody>
          <a:bodyPr/>
          <a:p>
            <a:fld id="{C6C8E480-30B6-4CBF-B419-141FF22FFA64}" type="slidenum">
              <a:t>46</a:t>
            </a:fld>
          </a:p>
        </p:txBody>
      </p:sp>
      <p:sp>
        <p:nvSpPr>
          <p:cNvPr id="4" name="PlaceHolder 3"/>
          <p:cNvSpPr>
            <a:spLocks noGrp="1"/>
          </p:cNvSpPr>
          <p:nvPr>
            <p:ph type="dt" idx="1"/>
          </p:nvPr>
        </p:nvSpPr>
        <p:spPr/>
        <p:txBody>
          <a:bodyPr/>
          <a:p>
            <a:fld id="{5D361D72-077B-49E7-B239-9C34F6D845B2}" type="datetime1">
              <a:rPr lang="en-DK"/>
              <a:t>2025-12-09</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Urologi – stensygdomme </a:t>
            </a:r>
            <a:endParaRPr b="0" lang="da-DK" sz="2600" strike="noStrike" u="none">
              <a:solidFill>
                <a:schemeClr val="dk1"/>
              </a:solidFill>
              <a:effectLst/>
              <a:uFillTx/>
              <a:latin typeface="Arial"/>
            </a:endParaRPr>
          </a:p>
        </p:txBody>
      </p:sp>
      <p:sp>
        <p:nvSpPr>
          <p:cNvPr id="302"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303"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M&gt;K</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Debut ofte 30-40-årsalderen</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Oftest ingen sikker forklaring (85%)</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Latin Modern Roman Demi"/>
              </a:rPr>
              <a:t>Disponerende faktorer</a:t>
            </a:r>
            <a:endParaRPr b="0" lang="da-DK" sz="20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2000" strike="noStrike" u="none">
                <a:solidFill>
                  <a:schemeClr val="lt1"/>
                </a:solidFill>
                <a:effectLst/>
                <a:uFillTx/>
                <a:latin typeface="Latin Modern Roman Demi"/>
              </a:rPr>
              <a:t>Nedsat udskillelse af citrat i urinen</a:t>
            </a:r>
            <a:endParaRPr b="0" lang="da-DK" sz="20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2000" strike="noStrike" u="none">
                <a:solidFill>
                  <a:schemeClr val="lt1"/>
                </a:solidFill>
                <a:effectLst/>
                <a:uFillTx/>
                <a:latin typeface="Latin Modern Roman Demi"/>
              </a:rPr>
              <a:t>Forhøjet calcium i blodet</a:t>
            </a:r>
            <a:endParaRPr b="0" lang="da-DK" sz="20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2000" strike="noStrike" u="none">
                <a:solidFill>
                  <a:schemeClr val="lt1"/>
                </a:solidFill>
                <a:effectLst/>
                <a:uFillTx/>
                <a:latin typeface="Latin Modern Roman Demi"/>
              </a:rPr>
              <a:t>Nedsat væskeindtag/dehydrering</a:t>
            </a:r>
            <a:endParaRPr b="0" lang="da-DK" sz="20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2000" strike="noStrike" u="none">
                <a:solidFill>
                  <a:schemeClr val="lt1"/>
                </a:solidFill>
                <a:effectLst/>
                <a:uFillTx/>
                <a:latin typeface="Latin Modern Roman Demi"/>
              </a:rPr>
              <a:t>Immobilisering</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Inddeles i simpel og kompliceret</a:t>
            </a:r>
            <a:endParaRPr b="0" lang="da-DK" sz="20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304" name="Billede 5" descr=""/>
          <p:cNvPicPr/>
          <p:nvPr/>
        </p:nvPicPr>
        <p:blipFill>
          <a:blip r:embed="rId1"/>
          <a:stretch/>
        </p:blipFill>
        <p:spPr>
          <a:xfrm>
            <a:off x="6968520" y="692640"/>
            <a:ext cx="3998880" cy="2699640"/>
          </a:xfrm>
          <a:prstGeom prst="rect">
            <a:avLst/>
          </a:prstGeom>
          <a:noFill/>
          <a:ln w="0">
            <a:noFill/>
          </a:ln>
        </p:spPr>
      </p:pic>
      <p:pic>
        <p:nvPicPr>
          <p:cNvPr id="305" name="Billede 8" descr=""/>
          <p:cNvPicPr/>
          <p:nvPr/>
        </p:nvPicPr>
        <p:blipFill>
          <a:blip r:embed="rId2"/>
          <a:stretch/>
        </p:blipFill>
        <p:spPr>
          <a:xfrm>
            <a:off x="6725880" y="3564360"/>
            <a:ext cx="4923360" cy="274752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40C157D6-3219-4F6D-A7C3-EB574415C521}" type="slidenum">
              <a:t>47</a:t>
            </a:fld>
          </a:p>
        </p:txBody>
      </p:sp>
      <p:sp>
        <p:nvSpPr>
          <p:cNvPr id="7" name="PlaceHolder 6"/>
          <p:cNvSpPr>
            <a:spLocks noGrp="1"/>
          </p:cNvSpPr>
          <p:nvPr>
            <p:ph type="dt" idx="1"/>
          </p:nvPr>
        </p:nvSpPr>
        <p:spPr/>
        <p:txBody>
          <a:bodyPr/>
          <a:p>
            <a:fld id="{1B86724E-337A-4A44-A45C-C04526130133}" type="datetime1">
              <a:rPr lang="en-DK"/>
              <a:t>2025-12-09</a:t>
            </a:fld>
          </a:p>
        </p:txBody>
      </p:sp>
    </p:spTree>
  </p:cSld>
  <mc:AlternateContent>
    <mc:Choice Requires="p14">
      <p:transition spd="slow" p14:dur="2000"/>
    </mc:Choice>
    <mc:Fallback>
      <p:transition spd="slow"/>
    </mc:Fallback>
  </mc:AlternateContent>
  <p:timing>
    <p:tnLst>
      <p:par>
        <p:cTn id="729" dur="indefinite" restart="never" nodeType="tmRoot">
          <p:childTnLst>
            <p:seq>
              <p:cTn id="730" dur="indefinite" nodeType="mainSeq">
                <p:childTnLst>
                  <p:par>
                    <p:cTn id="731" fill="hold">
                      <p:stCondLst>
                        <p:cond delay="indefinite"/>
                      </p:stCondLst>
                      <p:childTnLst>
                        <p:par>
                          <p:cTn id="732" fill="hold">
                            <p:stCondLst>
                              <p:cond delay="0"/>
                            </p:stCondLst>
                            <p:childTnLst>
                              <p:par>
                                <p:cTn id="733" nodeType="clickEffect" fill="hold" presetClass="entr" presetID="1">
                                  <p:stCondLst>
                                    <p:cond delay="0"/>
                                  </p:stCondLst>
                                  <p:childTnLst>
                                    <p:set>
                                      <p:cBhvr>
                                        <p:cTn id="734"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par>
                    <p:cTn id="735" fill="hold">
                      <p:stCondLst>
                        <p:cond delay="indefinite"/>
                      </p:stCondLst>
                      <p:childTnLst>
                        <p:par>
                          <p:cTn id="736" fill="hold">
                            <p:stCondLst>
                              <p:cond delay="0"/>
                            </p:stCondLst>
                            <p:childTnLst>
                              <p:par>
                                <p:cTn id="737" nodeType="clickEffect" fill="hold" presetClass="entr" presetID="1">
                                  <p:stCondLst>
                                    <p:cond delay="0"/>
                                  </p:stCondLst>
                                  <p:childTnLst>
                                    <p:set>
                                      <p:cBhvr>
                                        <p:cTn id="738" dur="1" fill="hold">
                                          <p:stCondLst>
                                            <p:cond delay="0"/>
                                          </p:stCondLst>
                                        </p:cTn>
                                        <p:tgtEl>
                                          <p:spTgt spid="303">
                                            <p:txEl>
                                              <p:pRg st="2" end="2"/>
                                            </p:txEl>
                                          </p:spTgt>
                                        </p:tgtEl>
                                        <p:attrNameLst>
                                          <p:attrName>style.visibility</p:attrName>
                                        </p:attrNameLst>
                                      </p:cBhvr>
                                      <p:to>
                                        <p:strVal val="visible"/>
                                      </p:to>
                                    </p:set>
                                  </p:childTnLst>
                                </p:cTn>
                              </p:par>
                            </p:childTnLst>
                          </p:cTn>
                        </p:par>
                      </p:childTnLst>
                    </p:cTn>
                  </p:par>
                  <p:par>
                    <p:cTn id="739" fill="hold">
                      <p:stCondLst>
                        <p:cond delay="indefinite"/>
                      </p:stCondLst>
                      <p:childTnLst>
                        <p:par>
                          <p:cTn id="740" fill="hold">
                            <p:stCondLst>
                              <p:cond delay="0"/>
                            </p:stCondLst>
                            <p:childTnLst>
                              <p:par>
                                <p:cTn id="741" nodeType="clickEffect" fill="hold" presetClass="entr" presetID="1">
                                  <p:stCondLst>
                                    <p:cond delay="0"/>
                                  </p:stCondLst>
                                  <p:childTnLst>
                                    <p:set>
                                      <p:cBhvr>
                                        <p:cTn id="742" dur="1" fill="hold">
                                          <p:stCondLst>
                                            <p:cond delay="0"/>
                                          </p:stCondLst>
                                        </p:cTn>
                                        <p:tgtEl>
                                          <p:spTgt spid="303">
                                            <p:txEl>
                                              <p:pRg st="3" end="3"/>
                                            </p:txEl>
                                          </p:spTgt>
                                        </p:tgtEl>
                                        <p:attrNameLst>
                                          <p:attrName>style.visibility</p:attrName>
                                        </p:attrNameLst>
                                      </p:cBhvr>
                                      <p:to>
                                        <p:strVal val="visible"/>
                                      </p:to>
                                    </p:set>
                                  </p:childTnLst>
                                </p:cTn>
                              </p:par>
                              <p:par>
                                <p:cTn id="743" nodeType="withEffect" fill="hold" presetClass="entr" presetID="1">
                                  <p:stCondLst>
                                    <p:cond delay="0"/>
                                  </p:stCondLst>
                                  <p:childTnLst>
                                    <p:set>
                                      <p:cBhvr>
                                        <p:cTn id="744" dur="1" fill="hold">
                                          <p:stCondLst>
                                            <p:cond delay="0"/>
                                          </p:stCondLst>
                                        </p:cTn>
                                        <p:tgtEl>
                                          <p:spTgt spid="303">
                                            <p:txEl>
                                              <p:pRg st="4" end="4"/>
                                            </p:txEl>
                                          </p:spTgt>
                                        </p:tgtEl>
                                        <p:attrNameLst>
                                          <p:attrName>style.visibility</p:attrName>
                                        </p:attrNameLst>
                                      </p:cBhvr>
                                      <p:to>
                                        <p:strVal val="visible"/>
                                      </p:to>
                                    </p:set>
                                  </p:childTnLst>
                                </p:cTn>
                              </p:par>
                              <p:par>
                                <p:cTn id="745" nodeType="withEffect" fill="hold" presetClass="entr" presetID="1">
                                  <p:stCondLst>
                                    <p:cond delay="0"/>
                                  </p:stCondLst>
                                  <p:childTnLst>
                                    <p:set>
                                      <p:cBhvr>
                                        <p:cTn id="746" dur="1" fill="hold">
                                          <p:stCondLst>
                                            <p:cond delay="0"/>
                                          </p:stCondLst>
                                        </p:cTn>
                                        <p:tgtEl>
                                          <p:spTgt spid="303">
                                            <p:txEl>
                                              <p:pRg st="5" end="5"/>
                                            </p:txEl>
                                          </p:spTgt>
                                        </p:tgtEl>
                                        <p:attrNameLst>
                                          <p:attrName>style.visibility</p:attrName>
                                        </p:attrNameLst>
                                      </p:cBhvr>
                                      <p:to>
                                        <p:strVal val="visible"/>
                                      </p:to>
                                    </p:set>
                                  </p:childTnLst>
                                </p:cTn>
                              </p:par>
                              <p:par>
                                <p:cTn id="747" nodeType="withEffect" fill="hold" presetClass="entr" presetID="1">
                                  <p:stCondLst>
                                    <p:cond delay="0"/>
                                  </p:stCondLst>
                                  <p:childTnLst>
                                    <p:set>
                                      <p:cBhvr>
                                        <p:cTn id="748" dur="1" fill="hold">
                                          <p:stCondLst>
                                            <p:cond delay="0"/>
                                          </p:stCondLst>
                                        </p:cTn>
                                        <p:tgtEl>
                                          <p:spTgt spid="303">
                                            <p:txEl>
                                              <p:pRg st="6" end="6"/>
                                            </p:txEl>
                                          </p:spTgt>
                                        </p:tgtEl>
                                        <p:attrNameLst>
                                          <p:attrName>style.visibility</p:attrName>
                                        </p:attrNameLst>
                                      </p:cBhvr>
                                      <p:to>
                                        <p:strVal val="visible"/>
                                      </p:to>
                                    </p:set>
                                  </p:childTnLst>
                                </p:cTn>
                              </p:par>
                              <p:par>
                                <p:cTn id="749" nodeType="withEffect" fill="hold" presetClass="entr" presetID="1">
                                  <p:stCondLst>
                                    <p:cond delay="0"/>
                                  </p:stCondLst>
                                  <p:childTnLst>
                                    <p:set>
                                      <p:cBhvr>
                                        <p:cTn id="750" dur="1" fill="hold">
                                          <p:stCondLst>
                                            <p:cond delay="0"/>
                                          </p:stCondLst>
                                        </p:cTn>
                                        <p:tgtEl>
                                          <p:spTgt spid="303">
                                            <p:txEl>
                                              <p:pRg st="7" end="7"/>
                                            </p:txEl>
                                          </p:spTgt>
                                        </p:tgtEl>
                                        <p:attrNameLst>
                                          <p:attrName>style.visibility</p:attrName>
                                        </p:attrNameLst>
                                      </p:cBhvr>
                                      <p:to>
                                        <p:strVal val="visible"/>
                                      </p:to>
                                    </p:set>
                                  </p:childTnLst>
                                </p:cTn>
                              </p:par>
                            </p:childTnLst>
                          </p:cTn>
                        </p:par>
                      </p:childTnLst>
                    </p:cTn>
                  </p:par>
                  <p:par>
                    <p:cTn id="751" fill="hold">
                      <p:stCondLst>
                        <p:cond delay="indefinite"/>
                      </p:stCondLst>
                      <p:childTnLst>
                        <p:par>
                          <p:cTn id="752" fill="hold">
                            <p:stCondLst>
                              <p:cond delay="0"/>
                            </p:stCondLst>
                            <p:childTnLst>
                              <p:par>
                                <p:cTn id="753" nodeType="clickEffect" fill="hold" presetClass="entr" presetID="1">
                                  <p:stCondLst>
                                    <p:cond delay="0"/>
                                  </p:stCondLst>
                                  <p:childTnLst>
                                    <p:set>
                                      <p:cBhvr>
                                        <p:cTn id="754" dur="1" fill="hold">
                                          <p:stCondLst>
                                            <p:cond delay="0"/>
                                          </p:stCondLst>
                                        </p:cTn>
                                        <p:tgtEl>
                                          <p:spTgt spid="303">
                                            <p:txEl>
                                              <p:pRg st="8" end="8"/>
                                            </p:txEl>
                                          </p:spTgt>
                                        </p:tgtEl>
                                        <p:attrNameLst>
                                          <p:attrName>style.visibility</p:attrName>
                                        </p:attrNameLst>
                                      </p:cBhvr>
                                      <p:to>
                                        <p:strVal val="visible"/>
                                      </p:to>
                                    </p:set>
                                  </p:childTnLst>
                                </p:cTn>
                              </p:par>
                            </p:childTnLst>
                          </p:cTn>
                        </p:par>
                      </p:childTnLst>
                    </p:cTn>
                  </p:par>
                  <p:par>
                    <p:cTn id="755" fill="hold">
                      <p:stCondLst>
                        <p:cond delay="indefinite"/>
                      </p:stCondLst>
                      <p:childTnLst>
                        <p:par>
                          <p:cTn id="756" fill="hold">
                            <p:stCondLst>
                              <p:cond delay="0"/>
                            </p:stCondLst>
                            <p:childTnLst>
                              <p:par>
                                <p:cTn id="757" nodeType="clickEffect" fill="hold" presetClass="entr" presetID="1">
                                  <p:stCondLst>
                                    <p:cond delay="0"/>
                                  </p:stCondLst>
                                  <p:childTnLst>
                                    <p:set>
                                      <p:cBhvr>
                                        <p:cTn id="758"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Nyresten </a:t>
            </a:r>
            <a:endParaRPr b="0" lang="da-DK" sz="2600" strike="noStrike" u="none">
              <a:solidFill>
                <a:schemeClr val="dk1"/>
              </a:solidFill>
              <a:effectLst/>
              <a:uFillTx/>
              <a:latin typeface="Arial"/>
            </a:endParaRPr>
          </a:p>
        </p:txBody>
      </p:sp>
      <p:sp>
        <p:nvSpPr>
          <p:cNvPr id="307"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308"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Latin Modern Roman Demi"/>
              </a:rPr>
              <a:t>80% af sten &lt; 5 mm afgår spontant inden for 2-4 uger</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Er den ikke passeret = behov for aktiv behandling</a:t>
            </a:r>
            <a:br>
              <a:rPr sz="2000"/>
            </a:br>
            <a:r>
              <a:rPr b="1" lang="da-DK" sz="2000" strike="noStrike" u="none">
                <a:solidFill>
                  <a:schemeClr val="lt1"/>
                </a:solidFill>
                <a:effectLst/>
                <a:uFillTx/>
                <a:latin typeface="Latin Modern Roman Demi"/>
              </a:rPr>
              <a:t> </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Latin Modern Roman Demi"/>
              </a:rPr>
              <a:t>Diagnose</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CT-skanning  </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Klinisk mistanke </a:t>
            </a:r>
            <a:endParaRPr b="0" lang="da-DK" sz="18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Påvirkede nyretal, urinstix +blod, klassiske smerter</a:t>
            </a:r>
            <a:endParaRPr b="0" lang="da-DK" sz="16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309" name="Picture 4" descr=""/>
          <p:cNvPicPr/>
          <p:nvPr/>
        </p:nvPicPr>
        <p:blipFill>
          <a:blip r:embed="rId1"/>
          <a:stretch/>
        </p:blipFill>
        <p:spPr>
          <a:xfrm>
            <a:off x="7875360" y="2506680"/>
            <a:ext cx="4316040" cy="4350960"/>
          </a:xfrm>
          <a:prstGeom prst="rect">
            <a:avLst/>
          </a:prstGeom>
          <a:noFill/>
          <a:ln w="0">
            <a:noFill/>
          </a:ln>
        </p:spPr>
      </p:pic>
      <p:pic>
        <p:nvPicPr>
          <p:cNvPr id="310" name="Picture 2" descr="En gammel recept til nyre- og galdesten -"/>
          <p:cNvPicPr/>
          <p:nvPr/>
        </p:nvPicPr>
        <p:blipFill>
          <a:blip r:embed="rId2"/>
          <a:stretch/>
        </p:blipFill>
        <p:spPr>
          <a:xfrm>
            <a:off x="7981920" y="25200"/>
            <a:ext cx="4133520" cy="276120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758F65B0-F52C-4D88-9ED0-76365CE0A354}" type="slidenum">
              <a:t>48</a:t>
            </a:fld>
          </a:p>
        </p:txBody>
      </p:sp>
      <p:sp>
        <p:nvSpPr>
          <p:cNvPr id="7" name="PlaceHolder 6"/>
          <p:cNvSpPr>
            <a:spLocks noGrp="1"/>
          </p:cNvSpPr>
          <p:nvPr>
            <p:ph type="dt" idx="1"/>
          </p:nvPr>
        </p:nvSpPr>
        <p:spPr/>
        <p:txBody>
          <a:bodyPr/>
          <a:p>
            <a:fld id="{1EE83B7F-3622-45C5-91A8-38A840372BFD}" type="datetime1">
              <a:rPr lang="en-DK"/>
              <a:t>2025-12-09</a:t>
            </a:fld>
          </a:p>
        </p:txBody>
      </p:sp>
    </p:spTree>
  </p:cSld>
  <mc:AlternateContent>
    <mc:Choice Requires="p14">
      <p:transition spd="slow" p14:dur="2000"/>
    </mc:Choice>
    <mc:Fallback>
      <p:transition spd="slow"/>
    </mc:Fallback>
  </mc:AlternateContent>
  <p:timing>
    <p:tnLst>
      <p:par>
        <p:cTn id="759" dur="indefinite" restart="never" nodeType="tmRoot">
          <p:childTnLst>
            <p:seq>
              <p:cTn id="760" dur="indefinite" nodeType="mainSeq">
                <p:childTnLst>
                  <p:par>
                    <p:cTn id="761" fill="hold">
                      <p:stCondLst>
                        <p:cond delay="indefinite"/>
                      </p:stCondLst>
                      <p:childTnLst>
                        <p:par>
                          <p:cTn id="762" fill="hold">
                            <p:stCondLst>
                              <p:cond delay="0"/>
                            </p:stCondLst>
                            <p:childTnLst>
                              <p:par>
                                <p:cTn id="763" nodeType="clickEffect" fill="hold" presetClass="entr" presetID="1">
                                  <p:stCondLst>
                                    <p:cond delay="0"/>
                                  </p:stCondLst>
                                  <p:childTnLst>
                                    <p:set>
                                      <p:cBhvr>
                                        <p:cTn id="764" dur="1" fill="hold">
                                          <p:stCondLst>
                                            <p:cond delay="0"/>
                                          </p:stCondLst>
                                        </p:cTn>
                                        <p:tgtEl>
                                          <p:spTgt spid="308">
                                            <p:txEl>
                                              <p:pRg st="2" end="2"/>
                                            </p:txEl>
                                          </p:spTgt>
                                        </p:tgtEl>
                                        <p:attrNameLst>
                                          <p:attrName>style.visibility</p:attrName>
                                        </p:attrNameLst>
                                      </p:cBhvr>
                                      <p:to>
                                        <p:strVal val="visible"/>
                                      </p:to>
                                    </p:set>
                                  </p:childTnLst>
                                </p:cTn>
                              </p:par>
                              <p:par>
                                <p:cTn id="765" nodeType="withEffect" fill="hold" presetClass="entr" presetID="1">
                                  <p:stCondLst>
                                    <p:cond delay="0"/>
                                  </p:stCondLst>
                                  <p:childTnLst>
                                    <p:set>
                                      <p:cBhvr>
                                        <p:cTn id="766" dur="1" fill="hold">
                                          <p:stCondLst>
                                            <p:cond delay="0"/>
                                          </p:stCondLst>
                                        </p:cTn>
                                        <p:tgtEl>
                                          <p:spTgt spid="308">
                                            <p:txEl>
                                              <p:pRg st="3" end="3"/>
                                            </p:txEl>
                                          </p:spTgt>
                                        </p:tgtEl>
                                        <p:attrNameLst>
                                          <p:attrName>style.visibility</p:attrName>
                                        </p:attrNameLst>
                                      </p:cBhvr>
                                      <p:to>
                                        <p:strVal val="visible"/>
                                      </p:to>
                                    </p:set>
                                  </p:childTnLst>
                                </p:cTn>
                              </p:par>
                              <p:par>
                                <p:cTn id="767" nodeType="withEffect" fill="hold" presetClass="entr" presetID="1">
                                  <p:stCondLst>
                                    <p:cond delay="0"/>
                                  </p:stCondLst>
                                  <p:childTnLst>
                                    <p:set>
                                      <p:cBhvr>
                                        <p:cTn id="768" dur="1" fill="hold">
                                          <p:stCondLst>
                                            <p:cond delay="0"/>
                                          </p:stCondLst>
                                        </p:cTn>
                                        <p:tgtEl>
                                          <p:spTgt spid="308">
                                            <p:txEl>
                                              <p:pRg st="4" end="4"/>
                                            </p:txEl>
                                          </p:spTgt>
                                        </p:tgtEl>
                                        <p:attrNameLst>
                                          <p:attrName>style.visibility</p:attrName>
                                        </p:attrNameLst>
                                      </p:cBhvr>
                                      <p:to>
                                        <p:strVal val="visible"/>
                                      </p:to>
                                    </p:set>
                                  </p:childTnLst>
                                </p:cTn>
                              </p:par>
                              <p:par>
                                <p:cTn id="769" nodeType="withEffect" fill="hold" presetClass="entr" presetID="1">
                                  <p:stCondLst>
                                    <p:cond delay="0"/>
                                  </p:stCondLst>
                                  <p:childTnLst>
                                    <p:set>
                                      <p:cBhvr>
                                        <p:cTn id="770" dur="1" fill="hold">
                                          <p:stCondLst>
                                            <p:cond delay="0"/>
                                          </p:stCondLst>
                                        </p:cTn>
                                        <p:tgtEl>
                                          <p:spTgt spid="308">
                                            <p:txEl>
                                              <p:pRg st="5" end="5"/>
                                            </p:txEl>
                                          </p:spTgt>
                                        </p:tgtEl>
                                        <p:attrNameLst>
                                          <p:attrName>style.visibility</p:attrName>
                                        </p:attrNameLst>
                                      </p:cBhvr>
                                      <p:to>
                                        <p:strVal val="visible"/>
                                      </p:to>
                                    </p:set>
                                  </p:childTnLst>
                                </p:cTn>
                              </p:par>
                            </p:childTnLst>
                          </p:cTn>
                        </p:par>
                      </p:childTnLst>
                    </p:cTn>
                  </p:par>
                  <p:par>
                    <p:cTn id="771" fill="hold">
                      <p:stCondLst>
                        <p:cond delay="indefinite"/>
                      </p:stCondLst>
                      <p:childTnLst>
                        <p:par>
                          <p:cTn id="772" fill="hold">
                            <p:stCondLst>
                              <p:cond delay="0"/>
                            </p:stCondLst>
                            <p:childTnLst>
                              <p:par>
                                <p:cTn id="773" nodeType="clickEffect" fill="hold" presetClass="entr" presetID="1">
                                  <p:stCondLst>
                                    <p:cond delay="0"/>
                                  </p:stCondLst>
                                  <p:childTnLst>
                                    <p:set>
                                      <p:cBhvr>
                                        <p:cTn id="774"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Nyresten</a:t>
            </a:r>
            <a:endParaRPr b="0" lang="da-DK" sz="2600" strike="noStrike" u="none">
              <a:solidFill>
                <a:schemeClr val="dk1"/>
              </a:solidFill>
              <a:effectLst/>
              <a:uFillTx/>
              <a:latin typeface="Arial"/>
            </a:endParaRPr>
          </a:p>
        </p:txBody>
      </p:sp>
      <p:sp>
        <p:nvSpPr>
          <p:cNvPr id="312"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313"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Latin Modern Roman Demi"/>
              </a:rPr>
              <a:t>Akut nyrestensanfald – symptomer </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Pludseligt indsættende kolikagtige smerter i nyreregionen/flanke</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Der kan være udstråling til scrotum/labia og lysken</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Svært ved at finde ro </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Evt. hæmaturi (blod i urinen) </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Evt. dysuri</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Pt. ofte forkvalmede </a:t>
            </a:r>
            <a:endParaRPr b="0" lang="da-DK" sz="18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Anfald varer typisk omkring 15 minutter og imellem disse er man smertefri </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Nogle gange har patienter ikke smerter, men derimod lidt murren i nyreregionen </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Kan være asymptomatisk (små sten)</a:t>
            </a:r>
            <a:endParaRPr b="0" lang="da-DK" sz="20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314" name="Picture 3" descr=""/>
          <p:cNvPicPr/>
          <p:nvPr/>
        </p:nvPicPr>
        <p:blipFill>
          <a:blip r:embed="rId1"/>
          <a:stretch/>
        </p:blipFill>
        <p:spPr>
          <a:xfrm>
            <a:off x="8577000" y="0"/>
            <a:ext cx="3614760" cy="487656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FEC939B9-D9AF-48CA-A32E-A21AE2FA7CE3}" type="slidenum">
              <a:t>49</a:t>
            </a:fld>
          </a:p>
        </p:txBody>
      </p:sp>
      <p:sp>
        <p:nvSpPr>
          <p:cNvPr id="7" name="PlaceHolder 6"/>
          <p:cNvSpPr>
            <a:spLocks noGrp="1"/>
          </p:cNvSpPr>
          <p:nvPr>
            <p:ph type="dt" idx="1"/>
          </p:nvPr>
        </p:nvSpPr>
        <p:spPr/>
        <p:txBody>
          <a:bodyPr/>
          <a:p>
            <a:fld id="{58157A11-7FC8-4616-A072-5D7AF38AAA3E}" type="datetime1">
              <a:rPr lang="en-DK"/>
              <a:t>2025-12-09</a:t>
            </a:fld>
          </a:p>
        </p:txBody>
      </p:sp>
    </p:spTree>
  </p:cSld>
  <mc:AlternateContent>
    <mc:Choice Requires="p14">
      <p:transition spd="slow" p14:dur="2000"/>
    </mc:Choice>
    <mc:Fallback>
      <p:transition spd="slow"/>
    </mc:Fallback>
  </mc:AlternateContent>
  <p:timing>
    <p:tnLst>
      <p:par>
        <p:cTn id="775" dur="indefinite" restart="never" nodeType="tmRoot">
          <p:childTnLst>
            <p:seq>
              <p:cTn id="776" dur="indefinite" nodeType="mainSeq">
                <p:childTnLst>
                  <p:par>
                    <p:cTn id="777" fill="hold">
                      <p:stCondLst>
                        <p:cond delay="indefinite"/>
                      </p:stCondLst>
                      <p:childTnLst>
                        <p:par>
                          <p:cTn id="778" fill="hold">
                            <p:stCondLst>
                              <p:cond delay="0"/>
                            </p:stCondLst>
                            <p:childTnLst>
                              <p:par>
                                <p:cTn id="779" nodeType="clickEffect" fill="hold" presetClass="entr" presetID="1">
                                  <p:stCondLst>
                                    <p:cond delay="0"/>
                                  </p:stCondLst>
                                  <p:childTnLst>
                                    <p:set>
                                      <p:cBhvr>
                                        <p:cTn id="780" dur="1" fill="hold">
                                          <p:stCondLst>
                                            <p:cond delay="0"/>
                                          </p:stCondLst>
                                        </p:cTn>
                                        <p:tgtEl>
                                          <p:spTgt spid="313">
                                            <p:txEl>
                                              <p:pRg st="7" end="7"/>
                                            </p:txEl>
                                          </p:spTgt>
                                        </p:tgtEl>
                                        <p:attrNameLst>
                                          <p:attrName>style.visibility</p:attrName>
                                        </p:attrNameLst>
                                      </p:cBhvr>
                                      <p:to>
                                        <p:strVal val="visible"/>
                                      </p:to>
                                    </p:set>
                                  </p:childTnLst>
                                </p:cTn>
                              </p:par>
                            </p:childTnLst>
                          </p:cTn>
                        </p:par>
                      </p:childTnLst>
                    </p:cTn>
                  </p:par>
                  <p:par>
                    <p:cTn id="781" fill="hold">
                      <p:stCondLst>
                        <p:cond delay="indefinite"/>
                      </p:stCondLst>
                      <p:childTnLst>
                        <p:par>
                          <p:cTn id="782" fill="hold">
                            <p:stCondLst>
                              <p:cond delay="0"/>
                            </p:stCondLst>
                            <p:childTnLst>
                              <p:par>
                                <p:cTn id="783" nodeType="clickEffect" fill="hold" presetClass="entr" presetID="1">
                                  <p:stCondLst>
                                    <p:cond delay="0"/>
                                  </p:stCondLst>
                                  <p:childTnLst>
                                    <p:set>
                                      <p:cBhvr>
                                        <p:cTn id="784" dur="1" fill="hold">
                                          <p:stCondLst>
                                            <p:cond delay="0"/>
                                          </p:stCondLst>
                                        </p:cTn>
                                        <p:tgtEl>
                                          <p:spTgt spid="313">
                                            <p:txEl>
                                              <p:pRg st="8" end="8"/>
                                            </p:txEl>
                                          </p:spTgt>
                                        </p:tgtEl>
                                        <p:attrNameLst>
                                          <p:attrName>style.visibility</p:attrName>
                                        </p:attrNameLst>
                                      </p:cBhvr>
                                      <p:to>
                                        <p:strVal val="visible"/>
                                      </p:to>
                                    </p:set>
                                  </p:childTnLst>
                                </p:cTn>
                              </p:par>
                            </p:childTnLst>
                          </p:cTn>
                        </p:par>
                      </p:childTnLst>
                    </p:cTn>
                  </p:par>
                  <p:par>
                    <p:cTn id="785" fill="hold">
                      <p:stCondLst>
                        <p:cond delay="indefinite"/>
                      </p:stCondLst>
                      <p:childTnLst>
                        <p:par>
                          <p:cTn id="786" fill="hold">
                            <p:stCondLst>
                              <p:cond delay="0"/>
                            </p:stCondLst>
                            <p:childTnLst>
                              <p:par>
                                <p:cTn id="787" nodeType="clickEffect" fill="hold" presetClass="entr" presetID="1">
                                  <p:stCondLst>
                                    <p:cond delay="0"/>
                                  </p:stCondLst>
                                  <p:childTnLst>
                                    <p:set>
                                      <p:cBhvr>
                                        <p:cTn id="788" dur="1" fill="hold">
                                          <p:stCondLst>
                                            <p:cond delay="0"/>
                                          </p:stCondLst>
                                        </p:cTn>
                                        <p:tgtEl>
                                          <p:spTgt spid="313">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Case 1</a:t>
            </a:r>
            <a:endParaRPr b="0" lang="da-DK" sz="2600" strike="noStrike" u="none">
              <a:solidFill>
                <a:schemeClr val="dk1"/>
              </a:solidFill>
              <a:effectLst/>
              <a:uFillTx/>
              <a:latin typeface="Arial"/>
            </a:endParaRPr>
          </a:p>
        </p:txBody>
      </p:sp>
      <p:sp>
        <p:nvSpPr>
          <p:cNvPr id="136"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137" name="PlaceHolder 3"/>
          <p:cNvSpPr>
            <a:spLocks noGrp="1"/>
          </p:cNvSpPr>
          <p:nvPr>
            <p:ph/>
          </p:nvPr>
        </p:nvSpPr>
        <p:spPr>
          <a:xfrm>
            <a:off x="325080" y="560880"/>
            <a:ext cx="11527920" cy="5892480"/>
          </a:xfrm>
          <a:prstGeom prst="rect">
            <a:avLst/>
          </a:prstGeom>
          <a:noFill/>
          <a:ln w="0">
            <a:noFill/>
          </a:ln>
        </p:spPr>
        <p:txBody>
          <a:bodyPr lIns="0" rIns="0" tIns="0" bIns="0" anchor="t">
            <a:noAutofit/>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82 årig kvinde indlægges med pneumoni. Hun er kendt med hypertension og artrose. Aktuelt i behandling med ACE-hæmmer, diuretika, og tager selv håndkøbsmedicin mod smerter</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Aktuelt tiltagende konfus gennem de sidste 12 timer. Drikker sparsomt. Oliguri og kvalme. </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Hvad mistænker I der er galt?</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Hvilke risikofaktorer er der hos denne patient?</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Hvilke prøver/undersøgelser vil I ordinere?</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Hvad er behandlingen?</a:t>
            </a:r>
            <a:endParaRPr b="0" lang="da-DK" sz="1800" strike="noStrike" u="none">
              <a:solidFill>
                <a:schemeClr val="lt1"/>
              </a:solidFill>
              <a:effectLst/>
              <a:uFillTx/>
              <a:latin typeface="Latin Modern Roman Demi"/>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65A7BF3B-2DFC-4D54-A9C1-6F0C78B3BAF8}" type="slidenum">
              <a:t>5</a:t>
            </a:fld>
          </a:p>
        </p:txBody>
      </p:sp>
      <p:sp>
        <p:nvSpPr>
          <p:cNvPr id="7" name="PlaceHolder 6"/>
          <p:cNvSpPr>
            <a:spLocks noGrp="1"/>
          </p:cNvSpPr>
          <p:nvPr>
            <p:ph type="dt" idx="1"/>
          </p:nvPr>
        </p:nvSpPr>
        <p:spPr/>
        <p:txBody>
          <a:bodyPr/>
          <a:p>
            <a:fld id="{A75AAD7D-FBD1-470B-A373-CD4C3C7A2516}" type="datetime1">
              <a:rPr lang="en-DK"/>
              <a:t>2025-12-09</a:t>
            </a:fld>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5" name="Picture 4" descr="Buy Ibuprofen 600mg | 84 Pain Relief Tablets for £12.99"/>
          <p:cNvPicPr/>
          <p:nvPr/>
        </p:nvPicPr>
        <p:blipFill>
          <a:blip r:embed="rId1"/>
          <a:stretch/>
        </p:blipFill>
        <p:spPr>
          <a:xfrm>
            <a:off x="7840800" y="0"/>
            <a:ext cx="4350960" cy="4350960"/>
          </a:xfrm>
          <a:prstGeom prst="rect">
            <a:avLst/>
          </a:prstGeom>
          <a:noFill/>
          <a:ln w="0">
            <a:noFill/>
          </a:ln>
        </p:spPr>
      </p:pic>
      <p:sp>
        <p:nvSpPr>
          <p:cNvPr id="316" name="PlaceHolder 1"/>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algn="ctr"/>
            <a:endParaRPr b="0" lang="en-US" sz="2600" strike="noStrike" u="none">
              <a:ln>
                <a:solidFill>
                  <a:schemeClr val="accent5"/>
                </a:solidFill>
              </a:ln>
              <a:solidFill>
                <a:srgbClr val="ffffff"/>
              </a:solidFill>
              <a:effectLst/>
              <a:uFillTx/>
              <a:latin typeface="Arial Black"/>
            </a:endParaRPr>
          </a:p>
        </p:txBody>
      </p:sp>
      <p:sp>
        <p:nvSpPr>
          <p:cNvPr id="317" name="PlaceHolder 2"/>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Stensygdomme</a:t>
            </a:r>
            <a:endParaRPr b="0" lang="da-DK" sz="2600" strike="noStrike" u="none">
              <a:solidFill>
                <a:schemeClr val="dk1"/>
              </a:solidFill>
              <a:effectLst/>
              <a:uFillTx/>
              <a:latin typeface="Arial"/>
            </a:endParaRPr>
          </a:p>
        </p:txBody>
      </p:sp>
      <p:sp>
        <p:nvSpPr>
          <p:cNvPr id="318"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0000"/>
              </a:buClr>
              <a:buFont typeface="Arial"/>
              <a:buChar char="•"/>
            </a:pPr>
            <a:r>
              <a:rPr b="1" lang="da-DK" sz="2000" strike="noStrike" u="none">
                <a:solidFill>
                  <a:srgbClr val="ff0000"/>
                </a:solidFill>
                <a:effectLst/>
                <a:uFillTx/>
                <a:latin typeface="Latin Modern Roman Demi"/>
              </a:rPr>
              <a:t>Behandling</a:t>
            </a:r>
            <a:r>
              <a:rPr b="0" lang="da-DK" sz="2000" strike="noStrike" u="none">
                <a:solidFill>
                  <a:srgbClr val="ff0000"/>
                </a:solidFill>
                <a:effectLst/>
                <a:uFillTx/>
                <a:latin typeface="Latin Modern Roman Demi"/>
              </a:rPr>
              <a:t> = primært smertelindring</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NSAID </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Langt de fleste sten passerer af sig selv </a:t>
            </a:r>
            <a:endParaRPr b="0" lang="da-DK" sz="18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Hvis patienten har </a:t>
            </a:r>
            <a:r>
              <a:rPr b="1" lang="da-DK" sz="2000" strike="noStrike" u="none">
                <a:solidFill>
                  <a:srgbClr val="ff0000"/>
                </a:solidFill>
                <a:effectLst/>
                <a:uFillTx/>
                <a:latin typeface="Latin Modern Roman Demi"/>
              </a:rPr>
              <a:t>feber og afløbshindring</a:t>
            </a:r>
            <a:r>
              <a:rPr b="0" lang="da-DK" sz="2000" strike="noStrike" u="none">
                <a:solidFill>
                  <a:srgbClr val="ff0000"/>
                </a:solidFill>
                <a:effectLst/>
                <a:uFillTx/>
                <a:latin typeface="Latin Modern Roman Demi"/>
              </a:rPr>
              <a:t>, </a:t>
            </a:r>
            <a:r>
              <a:rPr b="0" lang="da-DK" sz="2000" strike="noStrike" u="sng">
                <a:solidFill>
                  <a:srgbClr val="ff0000"/>
                </a:solidFill>
                <a:effectLst/>
                <a:uFillTx/>
                <a:latin typeface="Latin Modern Roman Demi"/>
              </a:rPr>
              <a:t>skal</a:t>
            </a:r>
            <a:r>
              <a:rPr b="0" lang="da-DK" sz="2000" strike="noStrike" u="none">
                <a:solidFill>
                  <a:srgbClr val="ff0000"/>
                </a:solidFill>
                <a:effectLst/>
                <a:uFillTx/>
                <a:latin typeface="Latin Modern Roman Demi"/>
              </a:rPr>
              <a:t> der aflastes akut</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Hvis patienten kun har afløbshindring (svær hydronefrose), </a:t>
            </a:r>
            <a:r>
              <a:rPr b="0" lang="da-DK" sz="2000" strike="noStrike" u="sng">
                <a:solidFill>
                  <a:schemeClr val="lt1"/>
                </a:solidFill>
                <a:effectLst/>
                <a:uFillTx/>
                <a:latin typeface="Latin Modern Roman Demi"/>
              </a:rPr>
              <a:t>kan</a:t>
            </a:r>
            <a:r>
              <a:rPr b="0" lang="da-DK" sz="2000" strike="noStrike" u="none">
                <a:solidFill>
                  <a:schemeClr val="lt1"/>
                </a:solidFill>
                <a:effectLst/>
                <a:uFillTx/>
                <a:latin typeface="Latin Modern Roman Demi"/>
              </a:rPr>
              <a:t> der også aflastes</a:t>
            </a:r>
            <a:endParaRPr b="0" lang="da-DK" sz="20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A5C043DB-DB87-4913-AEF6-770C051F483F}" type="slidenum">
              <a:t>50</a:t>
            </a:fld>
          </a:p>
        </p:txBody>
      </p:sp>
      <p:sp>
        <p:nvSpPr>
          <p:cNvPr id="7" name="PlaceHolder 6"/>
          <p:cNvSpPr>
            <a:spLocks noGrp="1"/>
          </p:cNvSpPr>
          <p:nvPr>
            <p:ph type="dt" idx="1"/>
          </p:nvPr>
        </p:nvSpPr>
        <p:spPr/>
        <p:txBody>
          <a:bodyPr/>
          <a:p>
            <a:fld id="{58554A05-D71E-4F1C-9E0D-181BD72F4BB1}" type="datetime1">
              <a:rPr lang="en-DK"/>
              <a:t>2025-12-09</a:t>
            </a:fld>
          </a:p>
        </p:txBody>
      </p:sp>
    </p:spTree>
  </p:cSld>
  <mc:AlternateContent>
    <mc:Choice Requires="p14">
      <p:transition spd="slow" p14:dur="2000"/>
    </mc:Choice>
    <mc:Fallback>
      <p:transition spd="slow"/>
    </mc:Fallback>
  </mc:AlternateContent>
  <p:timing>
    <p:tnLst>
      <p:par>
        <p:cTn id="789" dur="indefinite" restart="never" nodeType="tmRoot">
          <p:childTnLst>
            <p:seq>
              <p:cTn id="790" dur="indefinite" nodeType="mainSeq">
                <p:childTnLst>
                  <p:par>
                    <p:cTn id="791" fill="hold">
                      <p:stCondLst>
                        <p:cond delay="indefinite"/>
                      </p:stCondLst>
                      <p:childTnLst>
                        <p:par>
                          <p:cTn id="792" fill="hold">
                            <p:stCondLst>
                              <p:cond delay="0"/>
                            </p:stCondLst>
                            <p:childTnLst>
                              <p:par>
                                <p:cTn id="793" nodeType="clickEffect" fill="hold" presetClass="entr" presetID="1">
                                  <p:stCondLst>
                                    <p:cond delay="0"/>
                                  </p:stCondLst>
                                  <p:childTnLst>
                                    <p:set>
                                      <p:cBhvr>
                                        <p:cTn id="794" dur="1" fill="hold">
                                          <p:stCondLst>
                                            <p:cond delay="0"/>
                                          </p:stCondLst>
                                        </p:cTn>
                                        <p:tgtEl>
                                          <p:spTgt spid="318">
                                            <p:txEl>
                                              <p:pRg st="3" end="3"/>
                                            </p:txEl>
                                          </p:spTgt>
                                        </p:tgtEl>
                                        <p:attrNameLst>
                                          <p:attrName>style.visibility</p:attrName>
                                        </p:attrNameLst>
                                      </p:cBhvr>
                                      <p:to>
                                        <p:strVal val="visible"/>
                                      </p:to>
                                    </p:set>
                                  </p:childTnLst>
                                </p:cTn>
                              </p:par>
                            </p:childTnLst>
                          </p:cTn>
                        </p:par>
                      </p:childTnLst>
                    </p:cTn>
                  </p:par>
                  <p:par>
                    <p:cTn id="795" fill="hold">
                      <p:stCondLst>
                        <p:cond delay="indefinite"/>
                      </p:stCondLst>
                      <p:childTnLst>
                        <p:par>
                          <p:cTn id="796" fill="hold">
                            <p:stCondLst>
                              <p:cond delay="0"/>
                            </p:stCondLst>
                            <p:childTnLst>
                              <p:par>
                                <p:cTn id="797" nodeType="clickEffect" fill="hold" presetClass="entr" presetID="1">
                                  <p:stCondLst>
                                    <p:cond delay="0"/>
                                  </p:stCondLst>
                                  <p:childTnLst>
                                    <p:set>
                                      <p:cBhvr>
                                        <p:cTn id="798" dur="1" fill="hold">
                                          <p:stCondLst>
                                            <p:cond delay="0"/>
                                          </p:stCondLst>
                                        </p:cTn>
                                        <p:tgtEl>
                                          <p:spTgt spid="31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Urinvejssten </a:t>
            </a:r>
            <a:endParaRPr b="0" lang="da-DK" sz="2600" strike="noStrike" u="none">
              <a:solidFill>
                <a:schemeClr val="dk1"/>
              </a:solidFill>
              <a:effectLst/>
              <a:uFillTx/>
              <a:latin typeface="Arial"/>
            </a:endParaRPr>
          </a:p>
        </p:txBody>
      </p:sp>
      <p:sp>
        <p:nvSpPr>
          <p:cNvPr id="320"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321"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Behandling – akut aflastning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Sten der giver afløbshindring = JJ-kateter </a:t>
            </a:r>
            <a:endParaRPr b="0" lang="da-DK" sz="18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Lægges via urinrøret i fuldbedøvelse</a:t>
            </a:r>
            <a:endParaRPr b="0" lang="da-DK" sz="16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Nefrostomikateter gennem huden på ryggen</a:t>
            </a:r>
            <a:endParaRPr b="0" lang="da-DK" sz="1800" strike="noStrike" u="none">
              <a:solidFill>
                <a:schemeClr val="lt1"/>
              </a:solidFill>
              <a:effectLst/>
              <a:uFillTx/>
              <a:latin typeface="Latin Modern Roman Demi"/>
            </a:endParaRPr>
          </a:p>
          <a:p>
            <a:pPr lvl="2" marL="1143000" indent="-22860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Aflaster urinvejene og forebygger forværring i nyrefunktion </a:t>
            </a:r>
            <a:br>
              <a:rPr sz="1600"/>
            </a:br>
            <a:r>
              <a:rPr b="0" lang="da-DK" sz="1600" strike="noStrike" u="none">
                <a:solidFill>
                  <a:schemeClr val="lt1"/>
                </a:solidFill>
                <a:effectLst/>
                <a:uFillTx/>
                <a:latin typeface="Latin Modern Roman Demi"/>
              </a:rPr>
              <a:t> </a:t>
            </a:r>
            <a:endParaRPr b="0" lang="da-DK" sz="16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Komplikationer</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Blødning</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Infektion</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Blokeret stent/ stent ligger forkert </a:t>
            </a:r>
            <a:endParaRPr b="0" lang="da-DK" sz="18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322" name="Picture 2" descr="Anlæggelse af JJ-kateter - Regionhospitalet Gødstrup"/>
          <p:cNvPicPr/>
          <p:nvPr/>
        </p:nvPicPr>
        <p:blipFill>
          <a:blip r:embed="rId1"/>
          <a:stretch/>
        </p:blipFill>
        <p:spPr>
          <a:xfrm>
            <a:off x="8381880" y="2762280"/>
            <a:ext cx="3809520" cy="4095360"/>
          </a:xfrm>
          <a:prstGeom prst="rect">
            <a:avLst/>
          </a:prstGeom>
          <a:noFill/>
          <a:ln w="0">
            <a:noFill/>
          </a:ln>
        </p:spPr>
      </p:pic>
      <p:pic>
        <p:nvPicPr>
          <p:cNvPr id="323" name="Picture 4" descr="Nefrostomi: Fungsi, Prosedur dan Komplikasinya - IDN Medis"/>
          <p:cNvPicPr/>
          <p:nvPr/>
        </p:nvPicPr>
        <p:blipFill>
          <a:blip r:embed="rId2"/>
          <a:stretch/>
        </p:blipFill>
        <p:spPr>
          <a:xfrm>
            <a:off x="7989480" y="13680"/>
            <a:ext cx="4110480" cy="268056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A441D97B-2CC5-4F6B-9DEF-9AC635A16374}" type="slidenum">
              <a:t>51</a:t>
            </a:fld>
          </a:p>
        </p:txBody>
      </p:sp>
      <p:sp>
        <p:nvSpPr>
          <p:cNvPr id="7" name="PlaceHolder 6"/>
          <p:cNvSpPr>
            <a:spLocks noGrp="1"/>
          </p:cNvSpPr>
          <p:nvPr>
            <p:ph type="dt" idx="1"/>
          </p:nvPr>
        </p:nvSpPr>
        <p:spPr/>
        <p:txBody>
          <a:bodyPr/>
          <a:p>
            <a:fld id="{7B86D97F-4AB1-42E4-A2ED-3EAB432EF6C3}" type="datetime1">
              <a:rPr lang="en-DK"/>
              <a:t>2025-12-09</a:t>
            </a:fld>
          </a:p>
        </p:txBody>
      </p:sp>
    </p:spTree>
  </p:cSld>
  <mc:AlternateContent>
    <mc:Choice Requires="p14">
      <p:transition spd="slow" p14:dur="2000"/>
    </mc:Choice>
    <mc:Fallback>
      <p:transition spd="slow"/>
    </mc:Fallback>
  </mc:AlternateContent>
  <p:timing>
    <p:tnLst>
      <p:par>
        <p:cTn id="799" dur="indefinite" restart="never" nodeType="tmRoot">
          <p:childTnLst>
            <p:seq>
              <p:cTn id="800" dur="indefinite" nodeType="mainSeq">
                <p:childTnLst>
                  <p:par>
                    <p:cTn id="801" fill="hold">
                      <p:stCondLst>
                        <p:cond delay="indefinite"/>
                      </p:stCondLst>
                      <p:childTnLst>
                        <p:par>
                          <p:cTn id="802" fill="hold">
                            <p:stCondLst>
                              <p:cond delay="0"/>
                            </p:stCondLst>
                            <p:childTnLst>
                              <p:par>
                                <p:cTn id="803" nodeType="clickEffect" fill="hold" presetClass="entr" presetID="1">
                                  <p:stCondLst>
                                    <p:cond delay="0"/>
                                  </p:stCondLst>
                                  <p:childTnLst>
                                    <p:set>
                                      <p:cBhvr>
                                        <p:cTn id="804" dur="1" fill="hold">
                                          <p:stCondLst>
                                            <p:cond delay="0"/>
                                          </p:stCondLst>
                                        </p:cTn>
                                        <p:tgtEl>
                                          <p:spTgt spid="321">
                                            <p:txEl>
                                              <p:pRg st="3" end="3"/>
                                            </p:txEl>
                                          </p:spTgt>
                                        </p:tgtEl>
                                        <p:attrNameLst>
                                          <p:attrName>style.visibility</p:attrName>
                                        </p:attrNameLst>
                                      </p:cBhvr>
                                      <p:to>
                                        <p:strVal val="visible"/>
                                      </p:to>
                                    </p:set>
                                  </p:childTnLst>
                                </p:cTn>
                              </p:par>
                              <p:par>
                                <p:cTn id="805" nodeType="withEffect" fill="hold" presetClass="entr" presetID="1">
                                  <p:stCondLst>
                                    <p:cond delay="0"/>
                                  </p:stCondLst>
                                  <p:childTnLst>
                                    <p:set>
                                      <p:cBhvr>
                                        <p:cTn id="806" dur="1" fill="hold">
                                          <p:stCondLst>
                                            <p:cond delay="0"/>
                                          </p:stCondLst>
                                        </p:cTn>
                                        <p:tgtEl>
                                          <p:spTgt spid="321">
                                            <p:txEl>
                                              <p:pRg st="4" end="4"/>
                                            </p:txEl>
                                          </p:spTgt>
                                        </p:tgtEl>
                                        <p:attrNameLst>
                                          <p:attrName>style.visibility</p:attrName>
                                        </p:attrNameLst>
                                      </p:cBhvr>
                                      <p:to>
                                        <p:strVal val="visible"/>
                                      </p:to>
                                    </p:set>
                                  </p:childTnLst>
                                </p:cTn>
                              </p:par>
                            </p:childTnLst>
                          </p:cTn>
                        </p:par>
                      </p:childTnLst>
                    </p:cTn>
                  </p:par>
                  <p:par>
                    <p:cTn id="807" fill="hold">
                      <p:stCondLst>
                        <p:cond delay="indefinite"/>
                      </p:stCondLst>
                      <p:childTnLst>
                        <p:par>
                          <p:cTn id="808" fill="hold">
                            <p:stCondLst>
                              <p:cond delay="0"/>
                            </p:stCondLst>
                            <p:childTnLst>
                              <p:par>
                                <p:cTn id="809" nodeType="clickEffect" fill="hold" presetClass="entr" presetID="1">
                                  <p:stCondLst>
                                    <p:cond delay="0"/>
                                  </p:stCondLst>
                                  <p:childTnLst>
                                    <p:set>
                                      <p:cBhvr>
                                        <p:cTn id="810" dur="1" fill="hold">
                                          <p:stCondLst>
                                            <p:cond delay="0"/>
                                          </p:stCondLst>
                                        </p:cTn>
                                        <p:tgtEl>
                                          <p:spTgt spid="321">
                                            <p:txEl>
                                              <p:pRg st="5" end="5"/>
                                            </p:txEl>
                                          </p:spTgt>
                                        </p:tgtEl>
                                        <p:attrNameLst>
                                          <p:attrName>style.visibility</p:attrName>
                                        </p:attrNameLst>
                                      </p:cBhvr>
                                      <p:to>
                                        <p:strVal val="visible"/>
                                      </p:to>
                                    </p:set>
                                  </p:childTnLst>
                                </p:cTn>
                              </p:par>
                              <p:par>
                                <p:cTn id="811" nodeType="withEffect" fill="hold" presetClass="entr" presetID="1">
                                  <p:stCondLst>
                                    <p:cond delay="0"/>
                                  </p:stCondLst>
                                  <p:childTnLst>
                                    <p:set>
                                      <p:cBhvr>
                                        <p:cTn id="812" dur="1" fill="hold">
                                          <p:stCondLst>
                                            <p:cond delay="0"/>
                                          </p:stCondLst>
                                        </p:cTn>
                                        <p:tgtEl>
                                          <p:spTgt spid="321">
                                            <p:txEl>
                                              <p:pRg st="6" end="6"/>
                                            </p:txEl>
                                          </p:spTgt>
                                        </p:tgtEl>
                                        <p:attrNameLst>
                                          <p:attrName>style.visibility</p:attrName>
                                        </p:attrNameLst>
                                      </p:cBhvr>
                                      <p:to>
                                        <p:strVal val="visible"/>
                                      </p:to>
                                    </p:set>
                                  </p:childTnLst>
                                </p:cTn>
                              </p:par>
                              <p:par>
                                <p:cTn id="813" nodeType="withEffect" fill="hold" presetClass="entr" presetID="1">
                                  <p:stCondLst>
                                    <p:cond delay="0"/>
                                  </p:stCondLst>
                                  <p:childTnLst>
                                    <p:set>
                                      <p:cBhvr>
                                        <p:cTn id="814" dur="1" fill="hold">
                                          <p:stCondLst>
                                            <p:cond delay="0"/>
                                          </p:stCondLst>
                                        </p:cTn>
                                        <p:tgtEl>
                                          <p:spTgt spid="321">
                                            <p:txEl>
                                              <p:pRg st="7" end="7"/>
                                            </p:txEl>
                                          </p:spTgt>
                                        </p:tgtEl>
                                        <p:attrNameLst>
                                          <p:attrName>style.visibility</p:attrName>
                                        </p:attrNameLst>
                                      </p:cBhvr>
                                      <p:to>
                                        <p:strVal val="visible"/>
                                      </p:to>
                                    </p:set>
                                  </p:childTnLst>
                                </p:cTn>
                              </p:par>
                              <p:par>
                                <p:cTn id="815" nodeType="withEffect" fill="hold" presetClass="entr" presetID="1">
                                  <p:stCondLst>
                                    <p:cond delay="0"/>
                                  </p:stCondLst>
                                  <p:childTnLst>
                                    <p:set>
                                      <p:cBhvr>
                                        <p:cTn id="816" dur="1" fill="hold">
                                          <p:stCondLst>
                                            <p:cond delay="0"/>
                                          </p:stCondLst>
                                        </p:cTn>
                                        <p:tgtEl>
                                          <p:spTgt spid="32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Stensygdomme</a:t>
            </a:r>
            <a:endParaRPr b="0" lang="da-DK" sz="2600" strike="noStrike" u="none">
              <a:solidFill>
                <a:schemeClr val="dk1"/>
              </a:solidFill>
              <a:effectLst/>
              <a:uFillTx/>
              <a:latin typeface="Arial"/>
            </a:endParaRPr>
          </a:p>
        </p:txBody>
      </p:sp>
      <p:sp>
        <p:nvSpPr>
          <p:cNvPr id="325"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326"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Latin Modern Roman Demi"/>
              </a:rPr>
              <a:t>Stenfjernelse - </a:t>
            </a:r>
            <a:r>
              <a:rPr b="0" lang="da-DK" sz="2000" strike="noStrike" u="none">
                <a:solidFill>
                  <a:schemeClr val="lt1"/>
                </a:solidFill>
                <a:effectLst/>
                <a:uFillTx/>
                <a:latin typeface="Latin Modern Roman Demi"/>
              </a:rPr>
              <a:t>altid mindst invasive måde</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ESWL (shockbølger) kan bruges til små sten (≤2 cm) </a:t>
            </a:r>
            <a:endParaRPr b="0" lang="da-DK" sz="18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Knusning af sten til grus</a:t>
            </a:r>
            <a:r>
              <a:rPr b="0" lang="en-US" sz="1600" strike="noStrike" u="none">
                <a:solidFill>
                  <a:schemeClr val="lt1"/>
                </a:solidFill>
                <a:effectLst/>
                <a:uFillTx/>
                <a:latin typeface="Latin Modern Roman Demi"/>
              </a:rPr>
              <a:t> der </a:t>
            </a:r>
            <a:r>
              <a:rPr b="0" lang="da-DK" sz="1600" strike="noStrike" u="none">
                <a:solidFill>
                  <a:schemeClr val="lt1"/>
                </a:solidFill>
                <a:effectLst/>
                <a:uFillTx/>
                <a:latin typeface="Latin Modern Roman Demi"/>
              </a:rPr>
              <a:t>kvitteres</a:t>
            </a:r>
            <a:endParaRPr b="0" lang="da-DK" sz="16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Større sten kan fjernes kateterbaseret </a:t>
            </a:r>
            <a:endParaRPr b="0" lang="da-DK" sz="1800" strike="noStrike" u="none">
              <a:solidFill>
                <a:schemeClr val="lt1"/>
              </a:solidFill>
              <a:effectLst/>
              <a:uFillTx/>
              <a:latin typeface="Latin Modern Roman Demi"/>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Latin Modern Roman Demi"/>
              </a:rPr>
              <a:t>Stenfanger og laser via urethra </a:t>
            </a:r>
            <a:endParaRPr b="0" lang="da-DK" sz="1600" strike="noStrike" u="none">
              <a:solidFill>
                <a:schemeClr val="lt1"/>
              </a:solidFill>
              <a:effectLst/>
              <a:uFillTx/>
              <a:latin typeface="Latin Modern Roman Demi"/>
            </a:endParaRPr>
          </a:p>
          <a:p>
            <a:pPr indent="0" defTabSz="914400">
              <a:lnSpc>
                <a:spcPct val="150000"/>
              </a:lnSpc>
              <a:spcBef>
                <a:spcPts val="1001"/>
              </a:spcBef>
              <a:buNone/>
            </a:pPr>
            <a:endParaRPr b="0" lang="da-DK" sz="20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327" name="Picture 2" descr=""/>
          <p:cNvPicPr/>
          <p:nvPr/>
        </p:nvPicPr>
        <p:blipFill>
          <a:blip r:embed="rId1"/>
          <a:stretch/>
        </p:blipFill>
        <p:spPr>
          <a:xfrm>
            <a:off x="6433200" y="3781440"/>
            <a:ext cx="5758560" cy="2980800"/>
          </a:xfrm>
          <a:prstGeom prst="rect">
            <a:avLst/>
          </a:prstGeom>
          <a:noFill/>
          <a:ln w="0">
            <a:noFill/>
          </a:ln>
        </p:spPr>
      </p:pic>
      <p:pic>
        <p:nvPicPr>
          <p:cNvPr id="328" name="Picture 2" descr="ESWL (Lithotripsy) — Urology Care Toowoomba | Dr Nikhil Sapre Urologist"/>
          <p:cNvPicPr/>
          <p:nvPr/>
        </p:nvPicPr>
        <p:blipFill>
          <a:blip r:embed="rId2"/>
          <a:stretch/>
        </p:blipFill>
        <p:spPr>
          <a:xfrm>
            <a:off x="7425000" y="-30960"/>
            <a:ext cx="4766760" cy="402264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3827E77A-8CF4-4A90-8B0C-2383364517E0}" type="slidenum">
              <a:t>52</a:t>
            </a:fld>
          </a:p>
        </p:txBody>
      </p:sp>
      <p:sp>
        <p:nvSpPr>
          <p:cNvPr id="7" name="PlaceHolder 6"/>
          <p:cNvSpPr>
            <a:spLocks noGrp="1"/>
          </p:cNvSpPr>
          <p:nvPr>
            <p:ph type="dt" idx="1"/>
          </p:nvPr>
        </p:nvSpPr>
        <p:spPr/>
        <p:txBody>
          <a:bodyPr/>
          <a:p>
            <a:fld id="{AA44B6EA-B3AF-4CCD-B888-90960B1C89DE}" type="datetime1">
              <a:rPr lang="en-DK"/>
              <a:t>2025-12-09</a:t>
            </a:fld>
          </a:p>
        </p:txBody>
      </p:sp>
    </p:spTree>
  </p:cSld>
  <mc:AlternateContent>
    <mc:Choice Requires="p14">
      <p:transition spd="slow" p14:dur="2000"/>
    </mc:Choice>
    <mc:Fallback>
      <p:transition spd="slow"/>
    </mc:Fallback>
  </mc:AlternateContent>
  <p:timing>
    <p:tnLst>
      <p:par>
        <p:cTn id="817" dur="indefinite" restart="never" nodeType="tmRoot">
          <p:childTnLst>
            <p:seq>
              <p:cTn id="818" dur="indefinite" nodeType="mainSeq">
                <p:childTnLst>
                  <p:par>
                    <p:cTn id="819" fill="hold">
                      <p:stCondLst>
                        <p:cond delay="indefinite"/>
                      </p:stCondLst>
                      <p:childTnLst>
                        <p:par>
                          <p:cTn id="820" fill="hold">
                            <p:stCondLst>
                              <p:cond delay="0"/>
                            </p:stCondLst>
                            <p:childTnLst>
                              <p:par>
                                <p:cTn id="821" nodeType="clickEffect" fill="hold" presetClass="entr" presetID="1">
                                  <p:stCondLst>
                                    <p:cond delay="0"/>
                                  </p:stCondLst>
                                  <p:childTnLst>
                                    <p:set>
                                      <p:cBhvr>
                                        <p:cTn id="822" dur="1" fill="hold">
                                          <p:stCondLst>
                                            <p:cond delay="0"/>
                                          </p:stCondLst>
                                        </p:cTn>
                                        <p:tgtEl>
                                          <p:spTgt spid="326">
                                            <p:txEl>
                                              <p:pRg st="1" end="1"/>
                                            </p:txEl>
                                          </p:spTgt>
                                        </p:tgtEl>
                                        <p:attrNameLst>
                                          <p:attrName>style.visibility</p:attrName>
                                        </p:attrNameLst>
                                      </p:cBhvr>
                                      <p:to>
                                        <p:strVal val="visible"/>
                                      </p:to>
                                    </p:set>
                                  </p:childTnLst>
                                </p:cTn>
                              </p:par>
                              <p:par>
                                <p:cTn id="823" nodeType="withEffect" fill="hold" presetClass="entr" presetID="1">
                                  <p:stCondLst>
                                    <p:cond delay="0"/>
                                  </p:stCondLst>
                                  <p:childTnLst>
                                    <p:set>
                                      <p:cBhvr>
                                        <p:cTn id="824" dur="1" fill="hold">
                                          <p:stCondLst>
                                            <p:cond delay="0"/>
                                          </p:stCondLst>
                                        </p:cTn>
                                        <p:tgtEl>
                                          <p:spTgt spid="326">
                                            <p:txEl>
                                              <p:pRg st="2" end="2"/>
                                            </p:txEl>
                                          </p:spTgt>
                                        </p:tgtEl>
                                        <p:attrNameLst>
                                          <p:attrName>style.visibility</p:attrName>
                                        </p:attrNameLst>
                                      </p:cBhvr>
                                      <p:to>
                                        <p:strVal val="visible"/>
                                      </p:to>
                                    </p:set>
                                  </p:childTnLst>
                                </p:cTn>
                              </p:par>
                            </p:childTnLst>
                          </p:cTn>
                        </p:par>
                      </p:childTnLst>
                    </p:cTn>
                  </p:par>
                  <p:par>
                    <p:cTn id="825" fill="hold">
                      <p:stCondLst>
                        <p:cond delay="indefinite"/>
                      </p:stCondLst>
                      <p:childTnLst>
                        <p:par>
                          <p:cTn id="826" fill="hold">
                            <p:stCondLst>
                              <p:cond delay="0"/>
                            </p:stCondLst>
                            <p:childTnLst>
                              <p:par>
                                <p:cTn id="827" nodeType="clickEffect" fill="hold" presetClass="entr" presetID="1">
                                  <p:stCondLst>
                                    <p:cond delay="0"/>
                                  </p:stCondLst>
                                  <p:childTnLst>
                                    <p:set>
                                      <p:cBhvr>
                                        <p:cTn id="828" dur="1" fill="hold">
                                          <p:stCondLst>
                                            <p:cond delay="0"/>
                                          </p:stCondLst>
                                        </p:cTn>
                                        <p:tgtEl>
                                          <p:spTgt spid="326">
                                            <p:txEl>
                                              <p:pRg st="3" end="3"/>
                                            </p:txEl>
                                          </p:spTgt>
                                        </p:tgtEl>
                                        <p:attrNameLst>
                                          <p:attrName>style.visibility</p:attrName>
                                        </p:attrNameLst>
                                      </p:cBhvr>
                                      <p:to>
                                        <p:strVal val="visible"/>
                                      </p:to>
                                    </p:set>
                                  </p:childTnLst>
                                </p:cTn>
                              </p:par>
                              <p:par>
                                <p:cTn id="829" nodeType="withEffect" fill="hold" presetClass="entr" presetID="1">
                                  <p:stCondLst>
                                    <p:cond delay="0"/>
                                  </p:stCondLst>
                                  <p:childTnLst>
                                    <p:set>
                                      <p:cBhvr>
                                        <p:cTn id="830" dur="1" fill="hold">
                                          <p:stCondLst>
                                            <p:cond delay="0"/>
                                          </p:stCondLst>
                                        </p:cTn>
                                        <p:tgtEl>
                                          <p:spTgt spid="326">
                                            <p:txEl>
                                              <p:pRg st="4" end="4"/>
                                            </p:txEl>
                                          </p:spTgt>
                                        </p:tgtEl>
                                        <p:attrNameLst>
                                          <p:attrName>style.visibility</p:attrName>
                                        </p:attrNameLst>
                                      </p:cBhvr>
                                      <p:to>
                                        <p:strVal val="visible"/>
                                      </p:to>
                                    </p:set>
                                  </p:childTnLst>
                                </p:cTn>
                              </p:par>
                            </p:childTnLst>
                          </p:cTn>
                        </p:par>
                      </p:childTnLst>
                    </p:cTn>
                  </p:par>
                  <p:par>
                    <p:cTn id="831" fill="hold">
                      <p:stCondLst>
                        <p:cond delay="indefinite"/>
                      </p:stCondLst>
                      <p:childTnLst>
                        <p:par>
                          <p:cTn id="832" fill="hold">
                            <p:stCondLst>
                              <p:cond delay="0"/>
                            </p:stCondLst>
                            <p:childTnLst>
                              <p:par>
                                <p:cTn id="833" nodeType="clickEffect" fill="hold" presetClass="entr" presetID="1">
                                  <p:stCondLst>
                                    <p:cond delay="0"/>
                                  </p:stCondLst>
                                  <p:childTnLst>
                                    <p:set>
                                      <p:cBhvr>
                                        <p:cTn id="834"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dsholder til indhold 1"/>
          <p:cNvSpPr txBox="1"/>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75-årig mand har fået flankesmerter, svingende feber over en længere periode og makroskopisk blod i urinen</a:t>
            </a:r>
            <a:endParaRPr b="0" lang="da-DK" sz="2000" strike="noStrike" u="none">
              <a:solidFill>
                <a:schemeClr val="lt1"/>
              </a:solidFill>
              <a:effectLst/>
              <a:uFillTx/>
              <a:latin typeface="Latin Modern Roman Demi"/>
            </a:endParaRPr>
          </a:p>
          <a:p>
            <a:pPr lvl="1" marL="864000" indent="-324000" defTabSz="914400">
              <a:lnSpc>
                <a:spcPct val="90000"/>
              </a:lnSpc>
              <a:spcBef>
                <a:spcPts val="1134"/>
              </a:spcBef>
              <a:buClr>
                <a:srgbClr val="ffffff"/>
              </a:buClr>
              <a:buSzPct val="75000"/>
              <a:buFont typeface="Symbol" charset="2"/>
              <a:buChar char=""/>
            </a:pPr>
            <a:r>
              <a:rPr b="0" lang="da-DK" sz="2000" strike="noStrike" u="none">
                <a:solidFill>
                  <a:schemeClr val="lt1"/>
                </a:solidFill>
                <a:effectLst/>
                <a:uFillTx/>
                <a:latin typeface="Latin Modern Roman Demi"/>
              </a:rPr>
              <a:t>Hvad skal vi udelukke?</a:t>
            </a:r>
            <a:endParaRPr b="0" lang="da-DK" sz="2000" strike="noStrike" u="none">
              <a:solidFill>
                <a:schemeClr val="lt1"/>
              </a:solidFill>
              <a:effectLst/>
              <a:uFillTx/>
              <a:latin typeface="Latin Modern Roman Demi"/>
            </a:endParaRPr>
          </a:p>
          <a:p>
            <a:pPr defTabSz="914400">
              <a:lnSpc>
                <a:spcPct val="150000"/>
              </a:lnSpc>
              <a:spcBef>
                <a:spcPts val="1001"/>
              </a:spcBef>
            </a:pPr>
            <a:endParaRPr b="0" lang="da-DK" sz="2000" strike="noStrike" u="none">
              <a:solidFill>
                <a:schemeClr val="lt1"/>
              </a:solidFill>
              <a:effectLst/>
              <a:uFillTx/>
              <a:latin typeface="Latin Modern Roman Demi"/>
            </a:endParaRPr>
          </a:p>
          <a:p>
            <a:pPr defTabSz="914400">
              <a:lnSpc>
                <a:spcPct val="120000"/>
              </a:lnSpc>
              <a:spcBef>
                <a:spcPts val="1001"/>
              </a:spcBef>
            </a:pPr>
            <a:endParaRPr b="0" lang="da-DK" sz="2000" strike="noStrike" u="none">
              <a:solidFill>
                <a:schemeClr val="lt1"/>
              </a:solidFill>
              <a:effectLst/>
              <a:uFillTx/>
              <a:latin typeface="Latin Modern Roman Demi"/>
            </a:endParaRPr>
          </a:p>
        </p:txBody>
      </p:sp>
      <p:sp>
        <p:nvSpPr>
          <p:cNvPr id="2" name="PlaceHolder 1"/>
          <p:cNvSpPr>
            <a:spLocks noGrp="1"/>
          </p:cNvSpPr>
          <p:nvPr>
            <p:ph type="ftr" idx="2"/>
          </p:nvPr>
        </p:nvSpPr>
        <p:spPr/>
        <p:txBody>
          <a:bodyPr/>
          <a:p>
            <a:r>
              <a:t>Andreas Svendsen</a:t>
            </a:r>
          </a:p>
        </p:txBody>
      </p:sp>
      <p:sp>
        <p:nvSpPr>
          <p:cNvPr id="3" name="PlaceHolder 2"/>
          <p:cNvSpPr>
            <a:spLocks noGrp="1"/>
          </p:cNvSpPr>
          <p:nvPr>
            <p:ph type="sldNum" idx="3"/>
          </p:nvPr>
        </p:nvSpPr>
        <p:spPr/>
        <p:txBody>
          <a:bodyPr/>
          <a:p>
            <a:fld id="{67630D62-E301-4463-9AD9-53BCC56E205A}" type="slidenum">
              <a:t>53</a:t>
            </a:fld>
          </a:p>
        </p:txBody>
      </p:sp>
      <p:sp>
        <p:nvSpPr>
          <p:cNvPr id="4" name="PlaceHolder 3"/>
          <p:cNvSpPr>
            <a:spLocks noGrp="1"/>
          </p:cNvSpPr>
          <p:nvPr>
            <p:ph type="dt" idx="1"/>
          </p:nvPr>
        </p:nvSpPr>
        <p:spPr/>
        <p:txBody>
          <a:bodyPr/>
          <a:p>
            <a:fld id="{CB30B9AB-39C8-4DBC-88CD-F95D35D82865}" type="datetime1">
              <a:rPr lang="en-DK"/>
              <a:t>2025-12-09</a:t>
            </a:fld>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Hæmaturi</a:t>
            </a:r>
            <a:endParaRPr b="0" lang="da-DK" sz="2600" strike="noStrike" u="none">
              <a:solidFill>
                <a:schemeClr val="dk1"/>
              </a:solidFill>
              <a:effectLst/>
              <a:uFillTx/>
              <a:latin typeface="Arial"/>
            </a:endParaRPr>
          </a:p>
        </p:txBody>
      </p:sp>
      <p:sp>
        <p:nvSpPr>
          <p:cNvPr id="331"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332" name="PlaceHolder 3"/>
          <p:cNvSpPr>
            <a:spLocks noGrp="1"/>
          </p:cNvSpPr>
          <p:nvPr>
            <p:ph/>
          </p:nvPr>
        </p:nvSpPr>
        <p:spPr>
          <a:xfrm>
            <a:off x="325080" y="560880"/>
            <a:ext cx="7337880" cy="5892480"/>
          </a:xfrm>
          <a:prstGeom prst="rect">
            <a:avLst/>
          </a:prstGeom>
          <a:noFill/>
          <a:ln w="0">
            <a:noFill/>
          </a:ln>
        </p:spPr>
        <p:txBody>
          <a:bodyPr lIns="0" rIns="0" tIns="0" bIns="0" anchor="t">
            <a:normAutofit lnSpcReduction="9999"/>
          </a:bodyPr>
          <a:p>
            <a:pPr marL="228600" indent="-228600" defTabSz="914400">
              <a:lnSpc>
                <a:spcPct val="150000"/>
              </a:lnSpc>
              <a:spcBef>
                <a:spcPts val="1001"/>
              </a:spcBef>
              <a:buClr>
                <a:srgbClr val="ff0000"/>
              </a:buClr>
              <a:buFont typeface="Arial"/>
              <a:buChar char="•"/>
            </a:pPr>
            <a:r>
              <a:rPr b="1" lang="da-DK" sz="2000" strike="noStrike" u="none">
                <a:solidFill>
                  <a:srgbClr val="ff0000"/>
                </a:solidFill>
                <a:effectLst/>
                <a:uFillTx/>
                <a:latin typeface="Latin Modern Roman Demi"/>
              </a:rPr>
              <a:t>Hæmaturi</a:t>
            </a:r>
            <a:r>
              <a:rPr b="0" lang="da-DK" sz="2000" strike="noStrike" u="none">
                <a:solidFill>
                  <a:srgbClr val="ff0000"/>
                </a:solidFill>
                <a:effectLst/>
                <a:uFillTx/>
                <a:latin typeface="Latin Modern Roman Demi"/>
              </a:rPr>
              <a:t> = blod i urinen </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Makroskopisk = synligt blod </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Mikroskopisk = blod på U-stix</a:t>
            </a:r>
            <a:endParaRPr b="0" lang="da-DK" sz="18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Latin Modern Roman Demi"/>
              </a:rPr>
              <a:t>Årsager = MANGE </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Oftest benigne </a:t>
            </a:r>
            <a:r>
              <a:rPr b="0" lang="da-DK" sz="1800" strike="noStrike" u="none">
                <a:solidFill>
                  <a:schemeClr val="lt1"/>
                </a:solidFill>
                <a:effectLst/>
                <a:uFillTx/>
                <a:latin typeface="Latin Modern Roman Demi"/>
              </a:rPr>
              <a:t>(infektion, sten, traume mv) </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KAN være tegn blå cancer i urinvejene </a:t>
            </a:r>
            <a:r>
              <a:rPr b="0" lang="da-DK" sz="1800" strike="noStrike" u="none">
                <a:solidFill>
                  <a:schemeClr val="lt1"/>
                </a:solidFill>
                <a:effectLst/>
                <a:uFillTx/>
                <a:latin typeface="Latin Modern Roman Demi"/>
              </a:rPr>
              <a:t>(nyrecancer, blærecancer) </a:t>
            </a:r>
            <a:endParaRPr b="0" lang="da-DK" sz="18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Screener man befolkning med stix, vil 13-20% have hæmaturi, men kun 1-2% vil have patologisk tilstand i urinvejene</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Latin Modern Roman Demi"/>
              </a:rPr>
              <a:t>Makroskopisk hæmaturi = faresignal! </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Altid obs cancer i blære/nyre </a:t>
            </a:r>
            <a:endParaRPr b="0" lang="da-DK" sz="1800" strike="noStrike" u="none">
              <a:solidFill>
                <a:schemeClr val="lt1"/>
              </a:solidFill>
              <a:effectLst/>
              <a:uFillTx/>
              <a:latin typeface="Latin Modern Roman Demi"/>
            </a:endParaRPr>
          </a:p>
          <a:p>
            <a:pPr indent="0" defTabSz="914400">
              <a:lnSpc>
                <a:spcPct val="150000"/>
              </a:lnSpc>
              <a:spcBef>
                <a:spcPts val="1001"/>
              </a:spcBef>
              <a:buNone/>
            </a:pPr>
            <a:endParaRPr b="0" lang="da-DK" sz="20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333" name="Picture 2" descr="Blood In Urine (Hematuria): Causes, Diagnosis &amp; Treatment"/>
          <p:cNvPicPr/>
          <p:nvPr/>
        </p:nvPicPr>
        <p:blipFill>
          <a:blip r:embed="rId1"/>
          <a:stretch/>
        </p:blipFill>
        <p:spPr>
          <a:xfrm>
            <a:off x="7872840" y="768600"/>
            <a:ext cx="3940920" cy="532044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E302335C-9CA8-48FE-B924-9CB08E001113}" type="slidenum">
              <a:t>54</a:t>
            </a:fld>
          </a:p>
        </p:txBody>
      </p:sp>
      <p:sp>
        <p:nvSpPr>
          <p:cNvPr id="7" name="PlaceHolder 6"/>
          <p:cNvSpPr>
            <a:spLocks noGrp="1"/>
          </p:cNvSpPr>
          <p:nvPr>
            <p:ph type="dt" idx="1"/>
          </p:nvPr>
        </p:nvSpPr>
        <p:spPr/>
        <p:txBody>
          <a:bodyPr/>
          <a:p>
            <a:fld id="{A06EFE55-E817-46F1-88AA-522CDBB037CD}" type="datetime1">
              <a:rPr lang="en-DK"/>
              <a:t>2025-12-09</a:t>
            </a:fld>
          </a:p>
        </p:txBody>
      </p:sp>
    </p:spTree>
  </p:cSld>
  <mc:AlternateContent>
    <mc:Choice Requires="p14">
      <p:transition spd="slow" p14:dur="2000"/>
    </mc:Choice>
    <mc:Fallback>
      <p:transition spd="slow"/>
    </mc:Fallback>
  </mc:AlternateContent>
  <p:timing>
    <p:tnLst>
      <p:par>
        <p:cTn id="835" dur="indefinite" restart="never" nodeType="tmRoot">
          <p:childTnLst>
            <p:seq>
              <p:cTn id="836" dur="indefinite" nodeType="mainSeq">
                <p:childTnLst>
                  <p:par>
                    <p:cTn id="837" fill="hold">
                      <p:stCondLst>
                        <p:cond delay="indefinite"/>
                      </p:stCondLst>
                      <p:childTnLst>
                        <p:par>
                          <p:cTn id="838" fill="hold">
                            <p:stCondLst>
                              <p:cond delay="0"/>
                            </p:stCondLst>
                            <p:childTnLst>
                              <p:par>
                                <p:cTn id="839" nodeType="clickEffect" fill="hold" presetClass="entr" presetID="1">
                                  <p:stCondLst>
                                    <p:cond delay="0"/>
                                  </p:stCondLst>
                                  <p:childTnLst>
                                    <p:set>
                                      <p:cBhvr>
                                        <p:cTn id="840"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841" fill="hold">
                      <p:stCondLst>
                        <p:cond delay="indefinite"/>
                      </p:stCondLst>
                      <p:childTnLst>
                        <p:par>
                          <p:cTn id="842" fill="hold">
                            <p:stCondLst>
                              <p:cond delay="0"/>
                            </p:stCondLst>
                            <p:childTnLst>
                              <p:par>
                                <p:cTn id="843" nodeType="clickEffect" fill="hold" presetClass="entr" presetID="1">
                                  <p:stCondLst>
                                    <p:cond delay="0"/>
                                  </p:stCondLst>
                                  <p:childTnLst>
                                    <p:set>
                                      <p:cBhvr>
                                        <p:cTn id="844"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845" fill="hold">
                      <p:stCondLst>
                        <p:cond delay="indefinite"/>
                      </p:stCondLst>
                      <p:childTnLst>
                        <p:par>
                          <p:cTn id="846" fill="hold">
                            <p:stCondLst>
                              <p:cond delay="0"/>
                            </p:stCondLst>
                            <p:childTnLst>
                              <p:par>
                                <p:cTn id="847" nodeType="clickEffect" fill="hold" presetClass="entr" presetID="1">
                                  <p:stCondLst>
                                    <p:cond delay="0"/>
                                  </p:stCondLst>
                                  <p:childTnLst>
                                    <p:set>
                                      <p:cBhvr>
                                        <p:cTn id="848"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849" fill="hold">
                      <p:stCondLst>
                        <p:cond delay="indefinite"/>
                      </p:stCondLst>
                      <p:childTnLst>
                        <p:par>
                          <p:cTn id="850" fill="hold">
                            <p:stCondLst>
                              <p:cond delay="0"/>
                            </p:stCondLst>
                            <p:childTnLst>
                              <p:par>
                                <p:cTn id="851" nodeType="clickEffect" fill="hold" presetClass="entr" presetID="1">
                                  <p:stCondLst>
                                    <p:cond delay="0"/>
                                  </p:stCondLst>
                                  <p:childTnLst>
                                    <p:set>
                                      <p:cBhvr>
                                        <p:cTn id="852"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853" fill="hold">
                      <p:stCondLst>
                        <p:cond delay="indefinite"/>
                      </p:stCondLst>
                      <p:childTnLst>
                        <p:par>
                          <p:cTn id="854" fill="hold">
                            <p:stCondLst>
                              <p:cond delay="0"/>
                            </p:stCondLst>
                            <p:childTnLst>
                              <p:par>
                                <p:cTn id="855" nodeType="clickEffect" fill="hold" presetClass="entr" presetID="1">
                                  <p:stCondLst>
                                    <p:cond delay="0"/>
                                  </p:stCondLst>
                                  <p:childTnLst>
                                    <p:set>
                                      <p:cBhvr>
                                        <p:cTn id="856"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857" fill="hold">
                      <p:stCondLst>
                        <p:cond delay="indefinite"/>
                      </p:stCondLst>
                      <p:childTnLst>
                        <p:par>
                          <p:cTn id="858" fill="hold">
                            <p:stCondLst>
                              <p:cond delay="0"/>
                            </p:stCondLst>
                            <p:childTnLst>
                              <p:par>
                                <p:cTn id="859" nodeType="clickEffect" fill="hold" presetClass="entr" presetID="1">
                                  <p:stCondLst>
                                    <p:cond delay="0"/>
                                  </p:stCondLst>
                                  <p:childTnLst>
                                    <p:set>
                                      <p:cBhvr>
                                        <p:cTn id="860"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861" fill="hold">
                      <p:stCondLst>
                        <p:cond delay="indefinite"/>
                      </p:stCondLst>
                      <p:childTnLst>
                        <p:par>
                          <p:cTn id="862" fill="hold">
                            <p:stCondLst>
                              <p:cond delay="0"/>
                            </p:stCondLst>
                            <p:childTnLst>
                              <p:par>
                                <p:cTn id="863" nodeType="clickEffect" fill="hold" presetClass="entr" presetID="1">
                                  <p:stCondLst>
                                    <p:cond delay="0"/>
                                  </p:stCondLst>
                                  <p:childTnLst>
                                    <p:set>
                                      <p:cBhvr>
                                        <p:cTn id="864"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1">
                                  <p:stCondLst>
                                    <p:cond delay="0"/>
                                  </p:stCondLst>
                                  <p:childTnLst>
                                    <p:set>
                                      <p:cBhvr>
                                        <p:cTn id="868" dur="1" fill="hold">
                                          <p:stCondLst>
                                            <p:cond delay="0"/>
                                          </p:stCondLst>
                                        </p:cTn>
                                        <p:tgtEl>
                                          <p:spTgt spid="332">
                                            <p:txEl>
                                              <p:pRg st="7" end="7"/>
                                            </p:txEl>
                                          </p:spTgt>
                                        </p:tgtEl>
                                        <p:attrNameLst>
                                          <p:attrName>style.visibility</p:attrName>
                                        </p:attrNameLst>
                                      </p:cBhvr>
                                      <p:to>
                                        <p:strVal val="visible"/>
                                      </p:to>
                                    </p:set>
                                  </p:childTnLst>
                                </p:cTn>
                              </p:par>
                            </p:childTnLst>
                          </p:cTn>
                        </p:par>
                      </p:childTnLst>
                    </p:cTn>
                  </p:par>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33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LUTS</a:t>
            </a:r>
            <a:endParaRPr b="0" lang="da-DK" sz="2600" strike="noStrike" u="none">
              <a:solidFill>
                <a:schemeClr val="dk1"/>
              </a:solidFill>
              <a:effectLst/>
              <a:uFillTx/>
              <a:latin typeface="Arial"/>
            </a:endParaRPr>
          </a:p>
        </p:txBody>
      </p:sp>
      <p:sp>
        <p:nvSpPr>
          <p:cNvPr id="335"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336"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Vandladningssymptomer</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0" lang="en-US" sz="2000" strike="noStrike" u="none">
                <a:solidFill>
                  <a:schemeClr val="lt1"/>
                </a:solidFill>
                <a:effectLst/>
                <a:uFillTx/>
                <a:latin typeface="Latin Modern Roman Demi"/>
              </a:rPr>
              <a:t>Lower Urinary Tract Symptoms</a:t>
            </a:r>
            <a:r>
              <a:rPr b="0" lang="da-DK" sz="2000" strike="noStrike" u="none">
                <a:solidFill>
                  <a:schemeClr val="lt1"/>
                </a:solidFill>
                <a:effectLst/>
                <a:uFillTx/>
                <a:latin typeface="Latin Modern Roman Demi"/>
              </a:rPr>
              <a:t> </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Latin Modern Roman Demi"/>
              </a:rPr>
              <a:t>Hyppigst hos mænd </a:t>
            </a:r>
            <a:endParaRPr b="0" lang="da-DK" sz="2000" strike="noStrike" u="none">
              <a:solidFill>
                <a:schemeClr val="lt1"/>
              </a:solidFill>
              <a:effectLst/>
              <a:uFillTx/>
              <a:latin typeface="Latin Modern Roman Demi"/>
            </a:endParaRPr>
          </a:p>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Latin Modern Roman Demi"/>
              </a:rPr>
              <a:t>Incidensen stiger med alderen</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&gt;60 år = LUTS hos ca. 40%</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Hos +80-årige er det over 70%</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Danmark lever flere end 200.000 mænd med LUTS</a:t>
            </a:r>
            <a:endParaRPr b="0" lang="da-DK" sz="18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337" name="Picture 4" descr="Prostate gland and urinary problems | Dr . K . Ramesh, Chennai Urology"/>
          <p:cNvPicPr/>
          <p:nvPr/>
        </p:nvPicPr>
        <p:blipFill>
          <a:blip r:embed="rId1"/>
          <a:stretch/>
        </p:blipFill>
        <p:spPr>
          <a:xfrm>
            <a:off x="6994800" y="830880"/>
            <a:ext cx="4724640" cy="317016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F3F29611-CFD1-40DA-8765-6A6228909A34}" type="slidenum">
              <a:t>55</a:t>
            </a:fld>
          </a:p>
        </p:txBody>
      </p:sp>
      <p:sp>
        <p:nvSpPr>
          <p:cNvPr id="7" name="PlaceHolder 6"/>
          <p:cNvSpPr>
            <a:spLocks noGrp="1"/>
          </p:cNvSpPr>
          <p:nvPr>
            <p:ph type="dt" idx="1"/>
          </p:nvPr>
        </p:nvSpPr>
        <p:spPr/>
        <p:txBody>
          <a:bodyPr/>
          <a:p>
            <a:fld id="{AA3595CB-C972-4D8C-9118-BB2FC66E1770}" type="datetime1">
              <a:rPr lang="en-DK"/>
              <a:t>2025-12-09</a:t>
            </a:fld>
          </a:p>
        </p:txBody>
      </p:sp>
    </p:spTree>
  </p:cSld>
  <mc:AlternateContent>
    <mc:Choice Requires="p14">
      <p:transition spd="slow" p14:dur="2000"/>
    </mc:Choice>
    <mc:Fallback>
      <p:transition spd="slow"/>
    </mc:Fallback>
  </mc:AlternateContent>
  <p:timing>
    <p:tnLst>
      <p:par>
        <p:cTn id="873" dur="indefinite" restart="never" nodeType="tmRoot">
          <p:childTnLst>
            <p:seq>
              <p:cTn id="874" dur="indefinite" nodeType="mainSeq">
                <p:childTnLst>
                  <p:par>
                    <p:cTn id="875" fill="hold">
                      <p:stCondLst>
                        <p:cond delay="indefinite"/>
                      </p:stCondLst>
                      <p:childTnLst>
                        <p:par>
                          <p:cTn id="876" fill="hold">
                            <p:stCondLst>
                              <p:cond delay="0"/>
                            </p:stCondLst>
                            <p:childTnLst>
                              <p:par>
                                <p:cTn id="877" nodeType="clickEffect" fill="hold" presetClass="entr" presetID="1">
                                  <p:stCondLst>
                                    <p:cond delay="0"/>
                                  </p:stCondLst>
                                  <p:childTnLst>
                                    <p:set>
                                      <p:cBhvr>
                                        <p:cTn id="878" dur="1" fill="hold">
                                          <p:stCondLst>
                                            <p:cond delay="0"/>
                                          </p:stCondLst>
                                        </p:cTn>
                                        <p:tgtEl>
                                          <p:spTgt spid="336">
                                            <p:txEl>
                                              <p:pRg st="3" end="3"/>
                                            </p:txEl>
                                          </p:spTgt>
                                        </p:tgtEl>
                                        <p:attrNameLst>
                                          <p:attrName>style.visibility</p:attrName>
                                        </p:attrNameLst>
                                      </p:cBhvr>
                                      <p:to>
                                        <p:strVal val="visible"/>
                                      </p:to>
                                    </p:set>
                                  </p:childTnLst>
                                </p:cTn>
                              </p:par>
                              <p:par>
                                <p:cTn id="879" nodeType="withEffect" fill="hold" presetClass="entr" presetID="1">
                                  <p:stCondLst>
                                    <p:cond delay="0"/>
                                  </p:stCondLst>
                                  <p:childTnLst>
                                    <p:set>
                                      <p:cBhvr>
                                        <p:cTn id="880" dur="1" fill="hold">
                                          <p:stCondLst>
                                            <p:cond delay="0"/>
                                          </p:stCondLst>
                                        </p:cTn>
                                        <p:tgtEl>
                                          <p:spTgt spid="336">
                                            <p:txEl>
                                              <p:pRg st="4" end="4"/>
                                            </p:txEl>
                                          </p:spTgt>
                                        </p:tgtEl>
                                        <p:attrNameLst>
                                          <p:attrName>style.visibility</p:attrName>
                                        </p:attrNameLst>
                                      </p:cBhvr>
                                      <p:to>
                                        <p:strVal val="visible"/>
                                      </p:to>
                                    </p:set>
                                  </p:childTnLst>
                                </p:cTn>
                              </p:par>
                              <p:par>
                                <p:cTn id="881" nodeType="withEffect" fill="hold" presetClass="entr" presetID="1">
                                  <p:stCondLst>
                                    <p:cond delay="0"/>
                                  </p:stCondLst>
                                  <p:childTnLst>
                                    <p:set>
                                      <p:cBhvr>
                                        <p:cTn id="882" dur="1" fill="hold">
                                          <p:stCondLst>
                                            <p:cond delay="0"/>
                                          </p:stCondLst>
                                        </p:cTn>
                                        <p:tgtEl>
                                          <p:spTgt spid="336">
                                            <p:txEl>
                                              <p:pRg st="5" end="5"/>
                                            </p:txEl>
                                          </p:spTgt>
                                        </p:tgtEl>
                                        <p:attrNameLst>
                                          <p:attrName>style.visibility</p:attrName>
                                        </p:attrNameLst>
                                      </p:cBhvr>
                                      <p:to>
                                        <p:strVal val="visible"/>
                                      </p:to>
                                    </p:set>
                                  </p:childTnLst>
                                </p:cTn>
                              </p:par>
                              <p:par>
                                <p:cTn id="883" nodeType="withEffect" fill="hold" presetClass="entr" presetID="1">
                                  <p:stCondLst>
                                    <p:cond delay="0"/>
                                  </p:stCondLst>
                                  <p:childTnLst>
                                    <p:set>
                                      <p:cBhvr>
                                        <p:cTn id="884" dur="1" fill="hold">
                                          <p:stCondLst>
                                            <p:cond delay="0"/>
                                          </p:stCondLst>
                                        </p:cTn>
                                        <p:tgtEl>
                                          <p:spTgt spid="33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LUTS</a:t>
            </a:r>
            <a:endParaRPr b="0" lang="da-DK" sz="2600" strike="noStrike" u="none">
              <a:solidFill>
                <a:schemeClr val="dk1"/>
              </a:solidFill>
              <a:effectLst/>
              <a:uFillTx/>
              <a:latin typeface="Arial"/>
            </a:endParaRPr>
          </a:p>
        </p:txBody>
      </p:sp>
      <p:sp>
        <p:nvSpPr>
          <p:cNvPr id="339"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340"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Symptomer</a:t>
            </a:r>
            <a:r>
              <a:rPr b="0" lang="da-DK" sz="2000" strike="noStrike" u="none">
                <a:solidFill>
                  <a:schemeClr val="lt1"/>
                </a:solidFill>
                <a:effectLst/>
                <a:uFillTx/>
                <a:latin typeface="Latin Modern Roman Demi"/>
              </a:rPr>
              <a:t> </a:t>
            </a:r>
            <a:endParaRPr b="0" lang="da-DK" sz="20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1" lang="da-DK" sz="1800" strike="noStrike" u="none">
                <a:solidFill>
                  <a:schemeClr val="lt1"/>
                </a:solidFill>
                <a:effectLst/>
                <a:uFillTx/>
                <a:latin typeface="Latin Modern Roman Demi"/>
              </a:rPr>
              <a:t>Problemer med reservoirfunktionen </a:t>
            </a:r>
            <a:endParaRPr b="0" lang="da-DK" sz="1800" strike="noStrike" u="none">
              <a:solidFill>
                <a:schemeClr val="lt1"/>
              </a:solidFill>
              <a:effectLst/>
              <a:uFillTx/>
              <a:latin typeface="Latin Modern Roman Demi"/>
            </a:endParaRPr>
          </a:p>
          <a:p>
            <a:pPr lvl="2" marL="1200240" indent="-28584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Pollakisuri (hyppig vandladning)</a:t>
            </a:r>
            <a:endParaRPr b="0" lang="da-DK" sz="1600" strike="noStrike" u="none">
              <a:solidFill>
                <a:schemeClr val="lt1"/>
              </a:solidFill>
              <a:effectLst/>
              <a:uFillTx/>
              <a:latin typeface="Latin Modern Roman Demi"/>
            </a:endParaRPr>
          </a:p>
          <a:p>
            <a:pPr lvl="2" marL="1200240" indent="-28584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Urge og urge-inkontinens</a:t>
            </a:r>
            <a:endParaRPr b="0" lang="da-DK" sz="1600" strike="noStrike" u="none">
              <a:solidFill>
                <a:schemeClr val="lt1"/>
              </a:solidFill>
              <a:effectLst/>
              <a:uFillTx/>
              <a:latin typeface="Latin Modern Roman Demi"/>
            </a:endParaRPr>
          </a:p>
          <a:p>
            <a:pPr lvl="2" marL="1200240" indent="-28584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Nykturi </a:t>
            </a:r>
            <a:endParaRPr b="0" lang="da-DK" sz="16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1" lang="da-DK" sz="1800" strike="noStrike" u="none">
                <a:solidFill>
                  <a:schemeClr val="lt1"/>
                </a:solidFill>
                <a:effectLst/>
                <a:uFillTx/>
                <a:latin typeface="Latin Modern Roman Demi"/>
              </a:rPr>
              <a:t>Problemer med miktionsfunktionen </a:t>
            </a:r>
            <a:endParaRPr b="0" lang="da-DK" sz="1800" strike="noStrike" u="none">
              <a:solidFill>
                <a:schemeClr val="lt1"/>
              </a:solidFill>
              <a:effectLst/>
              <a:uFillTx/>
              <a:latin typeface="Latin Modern Roman Demi"/>
            </a:endParaRPr>
          </a:p>
          <a:p>
            <a:pPr lvl="2" marL="1200240" indent="-28584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Igangsætningsbesvær </a:t>
            </a:r>
            <a:endParaRPr b="0" lang="da-DK" sz="1600" strike="noStrike" u="none">
              <a:solidFill>
                <a:schemeClr val="lt1"/>
              </a:solidFill>
              <a:effectLst/>
              <a:uFillTx/>
              <a:latin typeface="Latin Modern Roman Demi"/>
            </a:endParaRPr>
          </a:p>
          <a:p>
            <a:pPr lvl="2" marL="1200240" indent="-28584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Slap stråle</a:t>
            </a:r>
            <a:endParaRPr b="0" lang="da-DK" sz="1600" strike="noStrike" u="none">
              <a:solidFill>
                <a:schemeClr val="lt1"/>
              </a:solidFill>
              <a:effectLst/>
              <a:uFillTx/>
              <a:latin typeface="Latin Modern Roman Demi"/>
            </a:endParaRPr>
          </a:p>
          <a:p>
            <a:pPr lvl="2" marL="1200240" indent="-28584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Urinretention </a:t>
            </a:r>
            <a:endParaRPr b="0" lang="da-DK" sz="1600" strike="noStrike" u="none">
              <a:solidFill>
                <a:schemeClr val="lt1"/>
              </a:solidFill>
              <a:effectLst/>
              <a:uFillTx/>
              <a:latin typeface="Latin Modern Roman Demi"/>
            </a:endParaRPr>
          </a:p>
          <a:p>
            <a:pPr lvl="1" marL="743040" indent="-285840" defTabSz="914400">
              <a:lnSpc>
                <a:spcPct val="120000"/>
              </a:lnSpc>
              <a:spcBef>
                <a:spcPts val="499"/>
              </a:spcBef>
              <a:buClr>
                <a:srgbClr val="ffffff"/>
              </a:buClr>
              <a:buFont typeface="Arial"/>
              <a:buChar char="•"/>
            </a:pPr>
            <a:r>
              <a:rPr b="1" lang="da-DK" sz="1800" strike="noStrike" u="none">
                <a:solidFill>
                  <a:schemeClr val="lt1"/>
                </a:solidFill>
                <a:effectLst/>
                <a:uFillTx/>
                <a:latin typeface="Latin Modern Roman Demi"/>
              </a:rPr>
              <a:t>Postmiktionssymptomer </a:t>
            </a:r>
            <a:endParaRPr b="0" lang="da-DK" sz="1800" strike="noStrike" u="none">
              <a:solidFill>
                <a:schemeClr val="lt1"/>
              </a:solidFill>
              <a:effectLst/>
              <a:uFillTx/>
              <a:latin typeface="Latin Modern Roman Demi"/>
            </a:endParaRPr>
          </a:p>
          <a:p>
            <a:pPr lvl="2" marL="1200240" indent="-28584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Fornemmelse af dårlig blæretømning </a:t>
            </a:r>
            <a:endParaRPr b="0" lang="da-DK" sz="1600" strike="noStrike" u="none">
              <a:solidFill>
                <a:schemeClr val="lt1"/>
              </a:solidFill>
              <a:effectLst/>
              <a:uFillTx/>
              <a:latin typeface="Latin Modern Roman Demi"/>
            </a:endParaRPr>
          </a:p>
          <a:p>
            <a:pPr lvl="2" marL="1200240" indent="-285840" defTabSz="914400">
              <a:lnSpc>
                <a:spcPct val="120000"/>
              </a:lnSpc>
              <a:spcBef>
                <a:spcPts val="499"/>
              </a:spcBef>
              <a:buClr>
                <a:srgbClr val="ffffff"/>
              </a:buClr>
              <a:buFont typeface="Arial"/>
              <a:buChar char="•"/>
            </a:pPr>
            <a:r>
              <a:rPr b="0" lang="da-DK" sz="1600" strike="noStrike" u="none">
                <a:solidFill>
                  <a:schemeClr val="lt1"/>
                </a:solidFill>
                <a:effectLst/>
                <a:uFillTx/>
                <a:latin typeface="Latin Modern Roman Demi"/>
              </a:rPr>
              <a:t>Efterdryp</a:t>
            </a:r>
            <a:endParaRPr b="0" lang="da-DK" sz="16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341" name="Picture 2" descr="International Prostate Symptom Score IPSS Calculator - Pristyn Care"/>
          <p:cNvPicPr/>
          <p:nvPr/>
        </p:nvPicPr>
        <p:blipFill>
          <a:blip r:embed="rId1"/>
          <a:stretch/>
        </p:blipFill>
        <p:spPr>
          <a:xfrm>
            <a:off x="6177240" y="2193480"/>
            <a:ext cx="6014520" cy="366876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0C97E740-2B4C-41DE-A8C7-48DE2A52438C}" type="slidenum">
              <a:t>56</a:t>
            </a:fld>
          </a:p>
        </p:txBody>
      </p:sp>
      <p:sp>
        <p:nvSpPr>
          <p:cNvPr id="7" name="PlaceHolder 6"/>
          <p:cNvSpPr>
            <a:spLocks noGrp="1"/>
          </p:cNvSpPr>
          <p:nvPr>
            <p:ph type="dt" idx="1"/>
          </p:nvPr>
        </p:nvSpPr>
        <p:spPr/>
        <p:txBody>
          <a:bodyPr/>
          <a:p>
            <a:fld id="{77F23499-12A8-4614-89F5-3CE17B72DF8F}" type="datetime1">
              <a:rPr lang="en-DK"/>
              <a:t>2025-12-09</a:t>
            </a:fld>
          </a:p>
        </p:txBody>
      </p:sp>
    </p:spTree>
  </p:cSld>
  <mc:AlternateContent>
    <mc:Choice Requires="p14">
      <p:transition spd="slow" p14:dur="2000"/>
    </mc:Choice>
    <mc:Fallback>
      <p:transition spd="slow"/>
    </mc:Fallback>
  </mc:AlternateContent>
  <p:timing>
    <p:tnLst>
      <p:par>
        <p:cTn id="885" dur="indefinite" restart="never" nodeType="tmRoot">
          <p:childTnLst>
            <p:seq>
              <p:cTn id="886" dur="indefinite" nodeType="mainSeq">
                <p:childTnLst>
                  <p:par>
                    <p:cTn id="887" fill="hold">
                      <p:stCondLst>
                        <p:cond delay="indefinite"/>
                      </p:stCondLst>
                      <p:childTnLst>
                        <p:par>
                          <p:cTn id="888" fill="hold">
                            <p:stCondLst>
                              <p:cond delay="0"/>
                            </p:stCondLst>
                            <p:childTnLst>
                              <p:par>
                                <p:cTn id="889" nodeType="clickEffect" fill="hold" presetClass="entr" presetID="1">
                                  <p:stCondLst>
                                    <p:cond delay="0"/>
                                  </p:stCondLst>
                                  <p:childTnLst>
                                    <p:set>
                                      <p:cBhvr>
                                        <p:cTn id="890" dur="1" fill="hold">
                                          <p:stCondLst>
                                            <p:cond delay="0"/>
                                          </p:stCondLst>
                                        </p:cTn>
                                        <p:tgtEl>
                                          <p:spTgt spid="340">
                                            <p:txEl>
                                              <p:pRg st="5" end="5"/>
                                            </p:txEl>
                                          </p:spTgt>
                                        </p:tgtEl>
                                        <p:attrNameLst>
                                          <p:attrName>style.visibility</p:attrName>
                                        </p:attrNameLst>
                                      </p:cBhvr>
                                      <p:to>
                                        <p:strVal val="visible"/>
                                      </p:to>
                                    </p:set>
                                  </p:childTnLst>
                                </p:cTn>
                              </p:par>
                              <p:par>
                                <p:cTn id="891" nodeType="withEffect" fill="hold" presetClass="entr" presetID="1">
                                  <p:stCondLst>
                                    <p:cond delay="0"/>
                                  </p:stCondLst>
                                  <p:childTnLst>
                                    <p:set>
                                      <p:cBhvr>
                                        <p:cTn id="892" dur="1" fill="hold">
                                          <p:stCondLst>
                                            <p:cond delay="0"/>
                                          </p:stCondLst>
                                        </p:cTn>
                                        <p:tgtEl>
                                          <p:spTgt spid="340">
                                            <p:txEl>
                                              <p:pRg st="6" end="6"/>
                                            </p:txEl>
                                          </p:spTgt>
                                        </p:tgtEl>
                                        <p:attrNameLst>
                                          <p:attrName>style.visibility</p:attrName>
                                        </p:attrNameLst>
                                      </p:cBhvr>
                                      <p:to>
                                        <p:strVal val="visible"/>
                                      </p:to>
                                    </p:set>
                                  </p:childTnLst>
                                </p:cTn>
                              </p:par>
                              <p:par>
                                <p:cTn id="893" nodeType="withEffect" fill="hold" presetClass="entr" presetID="1">
                                  <p:stCondLst>
                                    <p:cond delay="0"/>
                                  </p:stCondLst>
                                  <p:childTnLst>
                                    <p:set>
                                      <p:cBhvr>
                                        <p:cTn id="894" dur="1" fill="hold">
                                          <p:stCondLst>
                                            <p:cond delay="0"/>
                                          </p:stCondLst>
                                        </p:cTn>
                                        <p:tgtEl>
                                          <p:spTgt spid="340">
                                            <p:txEl>
                                              <p:pRg st="7" end="7"/>
                                            </p:txEl>
                                          </p:spTgt>
                                        </p:tgtEl>
                                        <p:attrNameLst>
                                          <p:attrName>style.visibility</p:attrName>
                                        </p:attrNameLst>
                                      </p:cBhvr>
                                      <p:to>
                                        <p:strVal val="visible"/>
                                      </p:to>
                                    </p:set>
                                  </p:childTnLst>
                                </p:cTn>
                              </p:par>
                              <p:par>
                                <p:cTn id="895" nodeType="withEffect" fill="hold" presetClass="entr" presetID="1">
                                  <p:stCondLst>
                                    <p:cond delay="0"/>
                                  </p:stCondLst>
                                  <p:childTnLst>
                                    <p:set>
                                      <p:cBhvr>
                                        <p:cTn id="896" dur="1" fill="hold">
                                          <p:stCondLst>
                                            <p:cond delay="0"/>
                                          </p:stCondLst>
                                        </p:cTn>
                                        <p:tgtEl>
                                          <p:spTgt spid="340">
                                            <p:txEl>
                                              <p:pRg st="8" end="8"/>
                                            </p:txEl>
                                          </p:spTgt>
                                        </p:tgtEl>
                                        <p:attrNameLst>
                                          <p:attrName>style.visibility</p:attrName>
                                        </p:attrNameLst>
                                      </p:cBhvr>
                                      <p:to>
                                        <p:strVal val="visible"/>
                                      </p:to>
                                    </p:set>
                                  </p:childTnLst>
                                </p:cTn>
                              </p:par>
                            </p:childTnLst>
                          </p:cTn>
                        </p:par>
                      </p:childTnLst>
                    </p:cTn>
                  </p:par>
                  <p:par>
                    <p:cTn id="897" fill="hold">
                      <p:stCondLst>
                        <p:cond delay="indefinite"/>
                      </p:stCondLst>
                      <p:childTnLst>
                        <p:par>
                          <p:cTn id="898" fill="hold">
                            <p:stCondLst>
                              <p:cond delay="0"/>
                            </p:stCondLst>
                            <p:childTnLst>
                              <p:par>
                                <p:cTn id="899" nodeType="clickEffect" fill="hold" presetClass="entr" presetID="1">
                                  <p:stCondLst>
                                    <p:cond delay="0"/>
                                  </p:stCondLst>
                                  <p:childTnLst>
                                    <p:set>
                                      <p:cBhvr>
                                        <p:cTn id="900" dur="1" fill="hold">
                                          <p:stCondLst>
                                            <p:cond delay="0"/>
                                          </p:stCondLst>
                                        </p:cTn>
                                        <p:tgtEl>
                                          <p:spTgt spid="340">
                                            <p:txEl>
                                              <p:pRg st="9" end="9"/>
                                            </p:txEl>
                                          </p:spTgt>
                                        </p:tgtEl>
                                        <p:attrNameLst>
                                          <p:attrName>style.visibility</p:attrName>
                                        </p:attrNameLst>
                                      </p:cBhvr>
                                      <p:to>
                                        <p:strVal val="visible"/>
                                      </p:to>
                                    </p:set>
                                  </p:childTnLst>
                                </p:cTn>
                              </p:par>
                              <p:par>
                                <p:cTn id="901" nodeType="withEffect" fill="hold" presetClass="entr" presetID="1">
                                  <p:stCondLst>
                                    <p:cond delay="0"/>
                                  </p:stCondLst>
                                  <p:childTnLst>
                                    <p:set>
                                      <p:cBhvr>
                                        <p:cTn id="902" dur="1" fill="hold">
                                          <p:stCondLst>
                                            <p:cond delay="0"/>
                                          </p:stCondLst>
                                        </p:cTn>
                                        <p:tgtEl>
                                          <p:spTgt spid="340">
                                            <p:txEl>
                                              <p:pRg st="10" end="10"/>
                                            </p:txEl>
                                          </p:spTgt>
                                        </p:tgtEl>
                                        <p:attrNameLst>
                                          <p:attrName>style.visibility</p:attrName>
                                        </p:attrNameLst>
                                      </p:cBhvr>
                                      <p:to>
                                        <p:strVal val="visible"/>
                                      </p:to>
                                    </p:set>
                                  </p:childTnLst>
                                </p:cTn>
                              </p:par>
                              <p:par>
                                <p:cTn id="903" nodeType="withEffect" fill="hold" presetClass="entr" presetID="1">
                                  <p:stCondLst>
                                    <p:cond delay="0"/>
                                  </p:stCondLst>
                                  <p:childTnLst>
                                    <p:set>
                                      <p:cBhvr>
                                        <p:cTn id="904" dur="1" fill="hold">
                                          <p:stCondLst>
                                            <p:cond delay="0"/>
                                          </p:stCondLst>
                                        </p:cTn>
                                        <p:tgtEl>
                                          <p:spTgt spid="340">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LUTS</a:t>
            </a:r>
            <a:endParaRPr b="0" lang="da-DK" sz="2600" strike="noStrike" u="none">
              <a:solidFill>
                <a:schemeClr val="dk1"/>
              </a:solidFill>
              <a:effectLst/>
              <a:uFillTx/>
              <a:latin typeface="Arial"/>
            </a:endParaRPr>
          </a:p>
        </p:txBody>
      </p:sp>
      <p:sp>
        <p:nvSpPr>
          <p:cNvPr id="343"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344"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Årsager</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0000"/>
              </a:buClr>
              <a:buFont typeface="Arial"/>
              <a:buChar char="•"/>
            </a:pPr>
            <a:r>
              <a:rPr b="0" lang="da-DK" sz="1800" strike="noStrike" u="none">
                <a:solidFill>
                  <a:srgbClr val="ff0000"/>
                </a:solidFill>
                <a:effectLst/>
                <a:uFillTx/>
                <a:latin typeface="Latin Modern Roman Demi"/>
              </a:rPr>
              <a:t>Prostatahyperplasi (BPH</a:t>
            </a:r>
            <a:r>
              <a:rPr b="0" lang="en-US" sz="1800" strike="noStrike" u="none">
                <a:solidFill>
                  <a:srgbClr val="ff0000"/>
                </a:solidFill>
                <a:effectLst/>
                <a:uFillTx/>
                <a:latin typeface="Latin Modern Roman Demi"/>
              </a:rPr>
              <a:t> = benign prostata hyperplasi</a:t>
            </a:r>
            <a:r>
              <a:rPr b="0" lang="da-DK" sz="1800" strike="noStrike" u="none">
                <a:solidFill>
                  <a:srgbClr val="ff0000"/>
                </a:solidFill>
                <a:effectLst/>
                <a:uFillTx/>
                <a:latin typeface="Latin Modern Roman Demi"/>
              </a:rPr>
              <a:t>)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Prostata cancer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Svag bækkenbund hos kvinder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Overaktiv blære </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Latin Modern Roman Demi"/>
              </a:rPr>
              <a:t>Udredning</a:t>
            </a:r>
            <a:r>
              <a:rPr b="0" lang="da-DK" sz="2000" strike="noStrike" u="none">
                <a:solidFill>
                  <a:schemeClr val="lt1"/>
                </a:solidFill>
                <a:effectLst/>
                <a:uFillTx/>
                <a:latin typeface="Latin Modern Roman Demi"/>
              </a:rPr>
              <a:t> </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VVS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DAN-PSS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Rektaleksploration</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PSA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Evt. urinflowmåling</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GU ved kvinder </a:t>
            </a:r>
            <a:endParaRPr b="0" lang="da-DK" sz="18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345" name="Picture 2" descr="Prolieve® | Advanced Urology"/>
          <p:cNvPicPr/>
          <p:nvPr/>
        </p:nvPicPr>
        <p:blipFill>
          <a:blip r:embed="rId1"/>
          <a:stretch/>
        </p:blipFill>
        <p:spPr>
          <a:xfrm>
            <a:off x="6266880" y="3141360"/>
            <a:ext cx="5722200" cy="360396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C77104AF-1DF0-45AB-BAD2-455DA3E4B7B2}" type="slidenum">
              <a:t>57</a:t>
            </a:fld>
          </a:p>
        </p:txBody>
      </p:sp>
      <p:sp>
        <p:nvSpPr>
          <p:cNvPr id="7" name="PlaceHolder 6"/>
          <p:cNvSpPr>
            <a:spLocks noGrp="1"/>
          </p:cNvSpPr>
          <p:nvPr>
            <p:ph type="dt" idx="1"/>
          </p:nvPr>
        </p:nvSpPr>
        <p:spPr/>
        <p:txBody>
          <a:bodyPr/>
          <a:p>
            <a:fld id="{19FFD555-1E18-4A9D-8928-2BA2F1A5EB0D}" type="datetime1">
              <a:rPr lang="en-DK"/>
              <a:t>2025-12-09</a:t>
            </a:fld>
          </a:p>
        </p:txBody>
      </p:sp>
    </p:spTree>
  </p:cSld>
  <mc:AlternateContent>
    <mc:Choice Requires="p14">
      <p:transition spd="slow" p14:dur="2000"/>
    </mc:Choice>
    <mc:Fallback>
      <p:transition spd="slow"/>
    </mc:Fallback>
  </mc:AlternateContent>
  <p:timing>
    <p:tnLst>
      <p:par>
        <p:cTn id="905" dur="indefinite" restart="never" nodeType="tmRoot">
          <p:childTnLst>
            <p:seq>
              <p:cTn id="906" dur="indefinite" nodeType="mainSeq">
                <p:childTnLst>
                  <p:par>
                    <p:cTn id="907" fill="hold">
                      <p:stCondLst>
                        <p:cond delay="indefinite"/>
                      </p:stCondLst>
                      <p:childTnLst>
                        <p:par>
                          <p:cTn id="908" fill="hold">
                            <p:stCondLst>
                              <p:cond delay="0"/>
                            </p:stCondLst>
                            <p:childTnLst>
                              <p:par>
                                <p:cTn id="909" nodeType="clickEffect" fill="hold" presetClass="entr" presetID="1">
                                  <p:stCondLst>
                                    <p:cond delay="0"/>
                                  </p:stCondLst>
                                  <p:childTnLst>
                                    <p:set>
                                      <p:cBhvr>
                                        <p:cTn id="910" dur="1" fill="hold">
                                          <p:stCondLst>
                                            <p:cond delay="0"/>
                                          </p:stCondLst>
                                        </p:cTn>
                                        <p:tgtEl>
                                          <p:spTgt spid="344">
                                            <p:txEl>
                                              <p:pRg st="5" end="5"/>
                                            </p:txEl>
                                          </p:spTgt>
                                        </p:tgtEl>
                                        <p:attrNameLst>
                                          <p:attrName>style.visibility</p:attrName>
                                        </p:attrNameLst>
                                      </p:cBhvr>
                                      <p:to>
                                        <p:strVal val="visible"/>
                                      </p:to>
                                    </p:set>
                                  </p:childTnLst>
                                </p:cTn>
                              </p:par>
                              <p:par>
                                <p:cTn id="911" nodeType="withEffect" fill="hold" presetClass="entr" presetID="1">
                                  <p:stCondLst>
                                    <p:cond delay="0"/>
                                  </p:stCondLst>
                                  <p:childTnLst>
                                    <p:set>
                                      <p:cBhvr>
                                        <p:cTn id="912" dur="1" fill="hold">
                                          <p:stCondLst>
                                            <p:cond delay="0"/>
                                          </p:stCondLst>
                                        </p:cTn>
                                        <p:tgtEl>
                                          <p:spTgt spid="344">
                                            <p:txEl>
                                              <p:pRg st="6" end="6"/>
                                            </p:txEl>
                                          </p:spTgt>
                                        </p:tgtEl>
                                        <p:attrNameLst>
                                          <p:attrName>style.visibility</p:attrName>
                                        </p:attrNameLst>
                                      </p:cBhvr>
                                      <p:to>
                                        <p:strVal val="visible"/>
                                      </p:to>
                                    </p:set>
                                  </p:childTnLst>
                                </p:cTn>
                              </p:par>
                              <p:par>
                                <p:cTn id="913" nodeType="withEffect" fill="hold" presetClass="entr" presetID="1">
                                  <p:stCondLst>
                                    <p:cond delay="0"/>
                                  </p:stCondLst>
                                  <p:childTnLst>
                                    <p:set>
                                      <p:cBhvr>
                                        <p:cTn id="914" dur="1" fill="hold">
                                          <p:stCondLst>
                                            <p:cond delay="0"/>
                                          </p:stCondLst>
                                        </p:cTn>
                                        <p:tgtEl>
                                          <p:spTgt spid="344">
                                            <p:txEl>
                                              <p:pRg st="7" end="7"/>
                                            </p:txEl>
                                          </p:spTgt>
                                        </p:tgtEl>
                                        <p:attrNameLst>
                                          <p:attrName>style.visibility</p:attrName>
                                        </p:attrNameLst>
                                      </p:cBhvr>
                                      <p:to>
                                        <p:strVal val="visible"/>
                                      </p:to>
                                    </p:set>
                                  </p:childTnLst>
                                </p:cTn>
                              </p:par>
                              <p:par>
                                <p:cTn id="915" nodeType="withEffect" fill="hold" presetClass="entr" presetID="1">
                                  <p:stCondLst>
                                    <p:cond delay="0"/>
                                  </p:stCondLst>
                                  <p:childTnLst>
                                    <p:set>
                                      <p:cBhvr>
                                        <p:cTn id="916" dur="1" fill="hold">
                                          <p:stCondLst>
                                            <p:cond delay="0"/>
                                          </p:stCondLst>
                                        </p:cTn>
                                        <p:tgtEl>
                                          <p:spTgt spid="344">
                                            <p:txEl>
                                              <p:pRg st="8" end="8"/>
                                            </p:txEl>
                                          </p:spTgt>
                                        </p:tgtEl>
                                        <p:attrNameLst>
                                          <p:attrName>style.visibility</p:attrName>
                                        </p:attrNameLst>
                                      </p:cBhvr>
                                      <p:to>
                                        <p:strVal val="visible"/>
                                      </p:to>
                                    </p:set>
                                  </p:childTnLst>
                                </p:cTn>
                              </p:par>
                              <p:par>
                                <p:cTn id="917" nodeType="withEffect" fill="hold" presetClass="entr" presetID="1">
                                  <p:stCondLst>
                                    <p:cond delay="0"/>
                                  </p:stCondLst>
                                  <p:childTnLst>
                                    <p:set>
                                      <p:cBhvr>
                                        <p:cTn id="918" dur="1" fill="hold">
                                          <p:stCondLst>
                                            <p:cond delay="0"/>
                                          </p:stCondLst>
                                        </p:cTn>
                                        <p:tgtEl>
                                          <p:spTgt spid="344">
                                            <p:txEl>
                                              <p:pRg st="9" end="9"/>
                                            </p:txEl>
                                          </p:spTgt>
                                        </p:tgtEl>
                                        <p:attrNameLst>
                                          <p:attrName>style.visibility</p:attrName>
                                        </p:attrNameLst>
                                      </p:cBhvr>
                                      <p:to>
                                        <p:strVal val="visible"/>
                                      </p:to>
                                    </p:set>
                                  </p:childTnLst>
                                </p:cTn>
                              </p:par>
                              <p:par>
                                <p:cTn id="919" nodeType="withEffect" fill="hold" presetClass="entr" presetID="1">
                                  <p:stCondLst>
                                    <p:cond delay="0"/>
                                  </p:stCondLst>
                                  <p:childTnLst>
                                    <p:set>
                                      <p:cBhvr>
                                        <p:cTn id="920" dur="1" fill="hold">
                                          <p:stCondLst>
                                            <p:cond delay="0"/>
                                          </p:stCondLst>
                                        </p:cTn>
                                        <p:tgtEl>
                                          <p:spTgt spid="344">
                                            <p:txEl>
                                              <p:pRg st="10" end="10"/>
                                            </p:txEl>
                                          </p:spTgt>
                                        </p:tgtEl>
                                        <p:attrNameLst>
                                          <p:attrName>style.visibility</p:attrName>
                                        </p:attrNameLst>
                                      </p:cBhvr>
                                      <p:to>
                                        <p:strVal val="visible"/>
                                      </p:to>
                                    </p:set>
                                  </p:childTnLst>
                                </p:cTn>
                              </p:par>
                              <p:par>
                                <p:cTn id="921" nodeType="withEffect" fill="hold" presetClass="entr" presetID="1">
                                  <p:stCondLst>
                                    <p:cond delay="0"/>
                                  </p:stCondLst>
                                  <p:childTnLst>
                                    <p:set>
                                      <p:cBhvr>
                                        <p:cTn id="922" dur="1" fill="hold">
                                          <p:stCondLst>
                                            <p:cond delay="0"/>
                                          </p:stCondLst>
                                        </p:cTn>
                                        <p:tgtEl>
                                          <p:spTgt spid="344">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Picture 2" descr="TURP Surgery Sydney | Trans-Urethral Resection Of The Prostate"/>
          <p:cNvPicPr/>
          <p:nvPr/>
        </p:nvPicPr>
        <p:blipFill>
          <a:blip r:embed="rId1"/>
          <a:stretch/>
        </p:blipFill>
        <p:spPr>
          <a:xfrm>
            <a:off x="6679440" y="4298760"/>
            <a:ext cx="5511960" cy="2558880"/>
          </a:xfrm>
          <a:prstGeom prst="rect">
            <a:avLst/>
          </a:prstGeom>
          <a:noFill/>
          <a:ln w="0">
            <a:noFill/>
          </a:ln>
        </p:spPr>
      </p:pic>
      <p:sp>
        <p:nvSpPr>
          <p:cNvPr id="347" name="PlaceHolder 1"/>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algn="ctr"/>
            <a:endParaRPr b="0" lang="en-US" sz="2600" strike="noStrike" u="none">
              <a:ln>
                <a:solidFill>
                  <a:schemeClr val="accent5"/>
                </a:solidFill>
              </a:ln>
              <a:solidFill>
                <a:srgbClr val="ffffff"/>
              </a:solidFill>
              <a:effectLst/>
              <a:uFillTx/>
              <a:latin typeface="Arial Black"/>
            </a:endParaRPr>
          </a:p>
        </p:txBody>
      </p:sp>
      <p:pic>
        <p:nvPicPr>
          <p:cNvPr id="348" name="Picture 2" descr="Blogs - Enlarged Prostate Surgery TURP and Its Complication"/>
          <p:cNvPicPr/>
          <p:nvPr/>
        </p:nvPicPr>
        <p:blipFill>
          <a:blip r:embed="rId2"/>
          <a:stretch/>
        </p:blipFill>
        <p:spPr>
          <a:xfrm>
            <a:off x="7222320" y="2080440"/>
            <a:ext cx="2596680" cy="2163240"/>
          </a:xfrm>
          <a:prstGeom prst="rect">
            <a:avLst/>
          </a:prstGeom>
          <a:noFill/>
          <a:ln w="0">
            <a:noFill/>
          </a:ln>
        </p:spPr>
      </p:pic>
      <p:sp>
        <p:nvSpPr>
          <p:cNvPr id="349" name="PlaceHolder 2"/>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LUTS</a:t>
            </a:r>
            <a:endParaRPr b="0" lang="da-DK" sz="2600" strike="noStrike" u="none">
              <a:solidFill>
                <a:schemeClr val="dk1"/>
              </a:solidFill>
              <a:effectLst/>
              <a:uFillTx/>
              <a:latin typeface="Arial"/>
            </a:endParaRPr>
          </a:p>
        </p:txBody>
      </p:sp>
      <p:sp>
        <p:nvSpPr>
          <p:cNvPr id="350" name="PlaceHolder 3"/>
          <p:cNvSpPr>
            <a:spLocks noGrp="1"/>
          </p:cNvSpPr>
          <p:nvPr>
            <p:ph/>
          </p:nvPr>
        </p:nvSpPr>
        <p:spPr>
          <a:xfrm>
            <a:off x="325080" y="560880"/>
            <a:ext cx="11527920" cy="5892480"/>
          </a:xfrm>
          <a:prstGeom prst="rect">
            <a:avLst/>
          </a:prstGeom>
          <a:noFill/>
          <a:ln w="0">
            <a:noFill/>
          </a:ln>
        </p:spPr>
        <p:txBody>
          <a:bodyPr lIns="0" rIns="0" tIns="0" bIns="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Latin Modern Roman Demi"/>
              </a:rPr>
              <a:t>Behandling</a:t>
            </a:r>
            <a:r>
              <a:rPr b="0" lang="da-DK" sz="2000" strike="noStrike" u="none">
                <a:solidFill>
                  <a:schemeClr val="lt1"/>
                </a:solidFill>
                <a:effectLst/>
                <a:uFillTx/>
                <a:latin typeface="Latin Modern Roman Demi"/>
              </a:rPr>
              <a:t> </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Påkrævet, hvis der er påvirket nyrefunktion, hæmaturi eller hyppige UVI</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Ellers behandles der først, hvis patienten har for mange subjektive gener </a:t>
            </a:r>
            <a:endParaRPr b="0" lang="da-DK" sz="18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Latin Modern Roman Demi"/>
              </a:rPr>
              <a:t>Medicinsk behandling </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Alfablokker</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5-alpha-reduktasehæmmer</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Diuretika </a:t>
            </a:r>
            <a:endParaRPr b="0" lang="da-DK" sz="1800" strike="noStrike" u="none">
              <a:solidFill>
                <a:schemeClr val="lt1"/>
              </a:solidFill>
              <a:effectLst/>
              <a:uFillTx/>
              <a:latin typeface="Latin Modern Roman Demi"/>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Latin Modern Roman Demi"/>
              </a:rPr>
              <a:t>Kirurgisk behandling </a:t>
            </a:r>
            <a:endParaRPr b="0" lang="da-DK" sz="2000" strike="noStrike" u="none">
              <a:solidFill>
                <a:schemeClr val="lt1"/>
              </a:solidFill>
              <a:effectLst/>
              <a:uFillTx/>
              <a:latin typeface="Latin Modern Roman Demi"/>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Latin Modern Roman Demi"/>
              </a:rPr>
              <a:t>TUR-P </a:t>
            </a:r>
            <a:endParaRPr b="0" lang="da-DK" sz="1800" strike="noStrike" u="none">
              <a:solidFill>
                <a:schemeClr val="lt1"/>
              </a:solidFill>
              <a:effectLst/>
              <a:uFillTx/>
              <a:latin typeface="Latin Modern Roman Demi"/>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Kan bruges hvis den medicinske behandling svigter, eller problemet        vurderes for stort til medicinsk behandling</a:t>
            </a:r>
            <a:endParaRPr b="0" lang="da-DK" sz="1800" strike="noStrike" u="none">
              <a:solidFill>
                <a:schemeClr val="lt1"/>
              </a:solidFill>
              <a:effectLst/>
              <a:uFillTx/>
              <a:latin typeface="Latin Modern Roman Demi"/>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C79114DF-B531-4180-B1F2-21DBA5FAE048}" type="slidenum">
              <a:t>58</a:t>
            </a:fld>
          </a:p>
        </p:txBody>
      </p:sp>
      <p:sp>
        <p:nvSpPr>
          <p:cNvPr id="7" name="PlaceHolder 6"/>
          <p:cNvSpPr>
            <a:spLocks noGrp="1"/>
          </p:cNvSpPr>
          <p:nvPr>
            <p:ph type="dt" idx="1"/>
          </p:nvPr>
        </p:nvSpPr>
        <p:spPr/>
        <p:txBody>
          <a:bodyPr/>
          <a:p>
            <a:fld id="{D2CBC769-1777-4AD5-9AA0-EBFDB6C1C7B7}" type="datetime1">
              <a:rPr lang="en-DK"/>
              <a:t>2025-12-09</a:t>
            </a:fld>
          </a:p>
        </p:txBody>
      </p:sp>
    </p:spTree>
  </p:cSld>
  <mc:AlternateContent>
    <mc:Choice Requires="p14">
      <p:transition spd="slow" p14:dur="2000"/>
    </mc:Choice>
    <mc:Fallback>
      <p:transition spd="slow"/>
    </mc:Fallback>
  </mc:AlternateContent>
  <p:timing>
    <p:tnLst>
      <p:par>
        <p:cTn id="923" dur="indefinite" restart="never" nodeType="tmRoot">
          <p:childTnLst>
            <p:seq>
              <p:cTn id="924" dur="indefinite" nodeType="mainSeq">
                <p:childTnLst>
                  <p:par>
                    <p:cTn id="925" fill="hold">
                      <p:stCondLst>
                        <p:cond delay="indefinite"/>
                      </p:stCondLst>
                      <p:childTnLst>
                        <p:par>
                          <p:cTn id="926" fill="hold">
                            <p:stCondLst>
                              <p:cond delay="0"/>
                            </p:stCondLst>
                            <p:childTnLst>
                              <p:par>
                                <p:cTn id="927" nodeType="clickEffect" fill="hold" presetClass="entr" presetID="1">
                                  <p:stCondLst>
                                    <p:cond delay="0"/>
                                  </p:stCondLst>
                                  <p:childTnLst>
                                    <p:set>
                                      <p:cBhvr>
                                        <p:cTn id="928" dur="1" fill="hold">
                                          <p:stCondLst>
                                            <p:cond delay="0"/>
                                          </p:stCondLst>
                                        </p:cTn>
                                        <p:tgtEl>
                                          <p:spTgt spid="350">
                                            <p:txEl>
                                              <p:pRg st="3" end="3"/>
                                            </p:txEl>
                                          </p:spTgt>
                                        </p:tgtEl>
                                        <p:attrNameLst>
                                          <p:attrName>style.visibility</p:attrName>
                                        </p:attrNameLst>
                                      </p:cBhvr>
                                      <p:to>
                                        <p:strVal val="visible"/>
                                      </p:to>
                                    </p:set>
                                  </p:childTnLst>
                                </p:cTn>
                              </p:par>
                              <p:par>
                                <p:cTn id="929" nodeType="withEffect" fill="hold" presetClass="entr" presetID="1">
                                  <p:stCondLst>
                                    <p:cond delay="0"/>
                                  </p:stCondLst>
                                  <p:childTnLst>
                                    <p:set>
                                      <p:cBhvr>
                                        <p:cTn id="930" dur="1" fill="hold">
                                          <p:stCondLst>
                                            <p:cond delay="0"/>
                                          </p:stCondLst>
                                        </p:cTn>
                                        <p:tgtEl>
                                          <p:spTgt spid="350">
                                            <p:txEl>
                                              <p:pRg st="4" end="4"/>
                                            </p:txEl>
                                          </p:spTgt>
                                        </p:tgtEl>
                                        <p:attrNameLst>
                                          <p:attrName>style.visibility</p:attrName>
                                        </p:attrNameLst>
                                      </p:cBhvr>
                                      <p:to>
                                        <p:strVal val="visible"/>
                                      </p:to>
                                    </p:set>
                                  </p:childTnLst>
                                </p:cTn>
                              </p:par>
                              <p:par>
                                <p:cTn id="931" nodeType="withEffect" fill="hold" presetClass="entr" presetID="1">
                                  <p:stCondLst>
                                    <p:cond delay="0"/>
                                  </p:stCondLst>
                                  <p:childTnLst>
                                    <p:set>
                                      <p:cBhvr>
                                        <p:cTn id="932" dur="1" fill="hold">
                                          <p:stCondLst>
                                            <p:cond delay="0"/>
                                          </p:stCondLst>
                                        </p:cTn>
                                        <p:tgtEl>
                                          <p:spTgt spid="350">
                                            <p:txEl>
                                              <p:pRg st="5" end="5"/>
                                            </p:txEl>
                                          </p:spTgt>
                                        </p:tgtEl>
                                        <p:attrNameLst>
                                          <p:attrName>style.visibility</p:attrName>
                                        </p:attrNameLst>
                                      </p:cBhvr>
                                      <p:to>
                                        <p:strVal val="visible"/>
                                      </p:to>
                                    </p:set>
                                  </p:childTnLst>
                                </p:cTn>
                              </p:par>
                              <p:par>
                                <p:cTn id="933" nodeType="withEffect" fill="hold" presetClass="entr" presetID="1">
                                  <p:stCondLst>
                                    <p:cond delay="0"/>
                                  </p:stCondLst>
                                  <p:childTnLst>
                                    <p:set>
                                      <p:cBhvr>
                                        <p:cTn id="934" dur="1" fill="hold">
                                          <p:stCondLst>
                                            <p:cond delay="0"/>
                                          </p:stCondLst>
                                        </p:cTn>
                                        <p:tgtEl>
                                          <p:spTgt spid="350">
                                            <p:txEl>
                                              <p:pRg st="6" end="6"/>
                                            </p:txEl>
                                          </p:spTgt>
                                        </p:tgtEl>
                                        <p:attrNameLst>
                                          <p:attrName>style.visibility</p:attrName>
                                        </p:attrNameLst>
                                      </p:cBhvr>
                                      <p:to>
                                        <p:strVal val="visible"/>
                                      </p:to>
                                    </p:set>
                                  </p:childTnLst>
                                </p:cTn>
                              </p:par>
                            </p:childTnLst>
                          </p:cTn>
                        </p:par>
                      </p:childTnLst>
                    </p:cTn>
                  </p:par>
                  <p:par>
                    <p:cTn id="935" fill="hold">
                      <p:stCondLst>
                        <p:cond delay="indefinite"/>
                      </p:stCondLst>
                      <p:childTnLst>
                        <p:par>
                          <p:cTn id="936" fill="hold">
                            <p:stCondLst>
                              <p:cond delay="0"/>
                            </p:stCondLst>
                            <p:childTnLst>
                              <p:par>
                                <p:cTn id="937" nodeType="clickEffect" fill="hold" presetClass="entr" presetID="1">
                                  <p:stCondLst>
                                    <p:cond delay="0"/>
                                  </p:stCondLst>
                                  <p:childTnLst>
                                    <p:set>
                                      <p:cBhvr>
                                        <p:cTn id="938" dur="1" fill="hold">
                                          <p:stCondLst>
                                            <p:cond delay="0"/>
                                          </p:stCondLst>
                                        </p:cTn>
                                        <p:tgtEl>
                                          <p:spTgt spid="350">
                                            <p:txEl>
                                              <p:pRg st="7" end="7"/>
                                            </p:txEl>
                                          </p:spTgt>
                                        </p:tgtEl>
                                        <p:attrNameLst>
                                          <p:attrName>style.visibility</p:attrName>
                                        </p:attrNameLst>
                                      </p:cBhvr>
                                      <p:to>
                                        <p:strVal val="visible"/>
                                      </p:to>
                                    </p:set>
                                  </p:childTnLst>
                                </p:cTn>
                              </p:par>
                              <p:par>
                                <p:cTn id="939" nodeType="withEffect" fill="hold" presetClass="entr" presetID="1">
                                  <p:stCondLst>
                                    <p:cond delay="0"/>
                                  </p:stCondLst>
                                  <p:childTnLst>
                                    <p:set>
                                      <p:cBhvr>
                                        <p:cTn id="940" dur="1" fill="hold">
                                          <p:stCondLst>
                                            <p:cond delay="0"/>
                                          </p:stCondLst>
                                        </p:cTn>
                                        <p:tgtEl>
                                          <p:spTgt spid="350">
                                            <p:txEl>
                                              <p:pRg st="8" end="8"/>
                                            </p:txEl>
                                          </p:spTgt>
                                        </p:tgtEl>
                                        <p:attrNameLst>
                                          <p:attrName>style.visibility</p:attrName>
                                        </p:attrNameLst>
                                      </p:cBhvr>
                                      <p:to>
                                        <p:strVal val="visible"/>
                                      </p:to>
                                    </p:set>
                                  </p:childTnLst>
                                </p:cTn>
                              </p:par>
                              <p:par>
                                <p:cTn id="941" nodeType="withEffect" fill="hold" presetClass="entr" presetID="1">
                                  <p:stCondLst>
                                    <p:cond delay="0"/>
                                  </p:stCondLst>
                                  <p:childTnLst>
                                    <p:set>
                                      <p:cBhvr>
                                        <p:cTn id="942" dur="1" fill="hold">
                                          <p:stCondLst>
                                            <p:cond delay="0"/>
                                          </p:stCondLst>
                                        </p:cTn>
                                        <p:tgtEl>
                                          <p:spTgt spid="350">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Urinretention </a:t>
            </a:r>
            <a:endParaRPr b="0" lang="da-DK" sz="4000" strike="noStrike" u="none">
              <a:solidFill>
                <a:schemeClr val="dk1"/>
              </a:solidFill>
              <a:effectLst/>
              <a:uFillTx/>
              <a:latin typeface="Arial"/>
            </a:endParaRPr>
          </a:p>
        </p:txBody>
      </p:sp>
      <p:sp>
        <p:nvSpPr>
          <p:cNvPr id="352"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lnSpc>
                <a:spcPct val="100000"/>
              </a:lnSpc>
              <a:buNone/>
            </a:pPr>
            <a:r>
              <a:rPr b="0" lang="da-DK" sz="2400" strike="noStrike" u="none">
                <a:solidFill>
                  <a:srgbClr val="ffffff"/>
                </a:solidFill>
                <a:effectLst/>
                <a:uFillTx/>
                <a:latin typeface="Latin Modern Roman Demi"/>
              </a:rPr>
              <a:t>Ophobning af urin i blæren pga. afløbshindring</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Kan være årsag til akut nyresvigt</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Er det så præ-renalt, renalt eller post-renalt? </a:t>
            </a:r>
            <a:br>
              <a:rPr sz="2400"/>
            </a:br>
            <a:r>
              <a:rPr b="0" lang="da-DK" sz="2400" strike="noStrike" u="none">
                <a:solidFill>
                  <a:srgbClr val="ffffff"/>
                </a:solidFill>
                <a:effectLst/>
                <a:uFillTx/>
                <a:latin typeface="Latin Modern Roman Demi"/>
              </a:rPr>
              <a:t> </a:t>
            </a:r>
            <a:endParaRPr b="0" lang="da-DK" sz="2400" strike="noStrike" u="none">
              <a:solidFill>
                <a:schemeClr val="lt1"/>
              </a:solidFill>
              <a:effectLst/>
              <a:uFillTx/>
              <a:latin typeface="Latin Modern Roman Demi"/>
            </a:endParaRPr>
          </a:p>
          <a:p>
            <a:pPr indent="0">
              <a:lnSpc>
                <a:spcPct val="100000"/>
              </a:lnSpc>
              <a:buNone/>
            </a:pPr>
            <a:r>
              <a:rPr b="1" lang="da-DK" sz="2400" strike="noStrike" u="none">
                <a:solidFill>
                  <a:srgbClr val="ffffff"/>
                </a:solidFill>
                <a:effectLst/>
                <a:uFillTx/>
                <a:latin typeface="Latin Modern Roman Demi"/>
              </a:rPr>
              <a:t>Årsager</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Hyppigst hos mænd med BPH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Svær forstoppelse</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Større operationer</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DM med neuropati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UVI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Sten i urethra </a:t>
            </a:r>
            <a:endParaRPr b="0" lang="da-DK" sz="2400" strike="noStrike" u="none">
              <a:solidFill>
                <a:schemeClr val="lt1"/>
              </a:solidFill>
              <a:effectLst/>
              <a:uFillTx/>
              <a:latin typeface="Latin Modern Roman Demi"/>
            </a:endParaRPr>
          </a:p>
        </p:txBody>
      </p:sp>
      <p:pic>
        <p:nvPicPr>
          <p:cNvPr id="353" name="Picture 2" descr="217.908 Blære billeder, stock-fotos, 3D-genstande og vektorer | Shutterstock"/>
          <p:cNvPicPr/>
          <p:nvPr/>
        </p:nvPicPr>
        <p:blipFill>
          <a:blip r:embed="rId1"/>
          <a:stretch/>
        </p:blipFill>
        <p:spPr>
          <a:xfrm>
            <a:off x="6491520" y="3227760"/>
            <a:ext cx="5700240" cy="387396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66D9A8BF-92CE-44C0-9E9B-4DEFB7B5A42D}" type="slidenum">
              <a:t>59</a:t>
            </a:fld>
          </a:p>
        </p:txBody>
      </p:sp>
      <p:sp>
        <p:nvSpPr>
          <p:cNvPr id="6" name="PlaceHolder 5"/>
          <p:cNvSpPr>
            <a:spLocks noGrp="1"/>
          </p:cNvSpPr>
          <p:nvPr>
            <p:ph type="dt" idx="1"/>
          </p:nvPr>
        </p:nvSpPr>
        <p:spPr/>
        <p:txBody>
          <a:bodyPr/>
          <a:p>
            <a:fld id="{D3A6786E-F982-4E17-A3A6-867A54321954}" type="datetime1">
              <a:rPr lang="en-DK"/>
              <a:t>2025-12-09</a:t>
            </a:fld>
          </a:p>
        </p:txBody>
      </p:sp>
    </p:spTree>
  </p:cSld>
  <mc:AlternateContent>
    <mc:Choice Requires="p14">
      <p:transition spd="slow" p14:dur="2000"/>
    </mc:Choice>
    <mc:Fallback>
      <p:transition spd="slow"/>
    </mc:Fallback>
  </mc:AlternateContent>
  <p:timing>
    <p:tnLst>
      <p:par>
        <p:cTn id="943" dur="indefinite" restart="never" nodeType="tmRoot">
          <p:childTnLst>
            <p:seq>
              <p:cTn id="944" dur="indefinite" nodeType="mainSeq">
                <p:childTnLst>
                  <p:par>
                    <p:cTn id="945" fill="hold">
                      <p:stCondLst>
                        <p:cond delay="indefinite"/>
                      </p:stCondLst>
                      <p:childTnLst>
                        <p:par>
                          <p:cTn id="946" fill="hold">
                            <p:stCondLst>
                              <p:cond delay="0"/>
                            </p:stCondLst>
                            <p:childTnLst>
                              <p:par>
                                <p:cTn id="947" nodeType="clickEffect" fill="hold" presetClass="entr" presetID="1">
                                  <p:stCondLst>
                                    <p:cond delay="0"/>
                                  </p:stCondLst>
                                  <p:childTnLst>
                                    <p:set>
                                      <p:cBhvr>
                                        <p:cTn id="948" dur="1" fill="hold">
                                          <p:stCondLst>
                                            <p:cond delay="0"/>
                                          </p:stCondLst>
                                        </p:cTn>
                                        <p:tgtEl>
                                          <p:spTgt spid="352">
                                            <p:txEl>
                                              <p:pRg st="2" end="2"/>
                                            </p:txEl>
                                          </p:spTgt>
                                        </p:tgtEl>
                                        <p:attrNameLst>
                                          <p:attrName>style.visibility</p:attrName>
                                        </p:attrNameLst>
                                      </p:cBhvr>
                                      <p:to>
                                        <p:strVal val="visible"/>
                                      </p:to>
                                    </p:set>
                                  </p:childTnLst>
                                </p:cTn>
                              </p:par>
                            </p:childTnLst>
                          </p:cTn>
                        </p:par>
                      </p:childTnLst>
                    </p:cTn>
                  </p:par>
                  <p:par>
                    <p:cTn id="949" fill="hold">
                      <p:stCondLst>
                        <p:cond delay="indefinite"/>
                      </p:stCondLst>
                      <p:childTnLst>
                        <p:par>
                          <p:cTn id="950" fill="hold">
                            <p:stCondLst>
                              <p:cond delay="0"/>
                            </p:stCondLst>
                            <p:childTnLst>
                              <p:par>
                                <p:cTn id="951" nodeType="clickEffect" fill="hold" presetClass="entr" presetID="1">
                                  <p:stCondLst>
                                    <p:cond delay="0"/>
                                  </p:stCondLst>
                                  <p:childTnLst>
                                    <p:set>
                                      <p:cBhvr>
                                        <p:cTn id="952" dur="1" fill="hold">
                                          <p:stCondLst>
                                            <p:cond delay="0"/>
                                          </p:stCondLst>
                                        </p:cTn>
                                        <p:tgtEl>
                                          <p:spTgt spid="352">
                                            <p:txEl>
                                              <p:pRg st="3" end="3"/>
                                            </p:txEl>
                                          </p:spTgt>
                                        </p:tgtEl>
                                        <p:attrNameLst>
                                          <p:attrName>style.visibility</p:attrName>
                                        </p:attrNameLst>
                                      </p:cBhvr>
                                      <p:to>
                                        <p:strVal val="visible"/>
                                      </p:to>
                                    </p:set>
                                  </p:childTnLst>
                                </p:cTn>
                              </p:par>
                              <p:par>
                                <p:cTn id="953" nodeType="withEffect" fill="hold" presetClass="entr" presetID="1">
                                  <p:stCondLst>
                                    <p:cond delay="0"/>
                                  </p:stCondLst>
                                  <p:childTnLst>
                                    <p:set>
                                      <p:cBhvr>
                                        <p:cTn id="954" dur="1" fill="hold">
                                          <p:stCondLst>
                                            <p:cond delay="0"/>
                                          </p:stCondLst>
                                        </p:cTn>
                                        <p:tgtEl>
                                          <p:spTgt spid="352">
                                            <p:txEl>
                                              <p:pRg st="4" end="4"/>
                                            </p:txEl>
                                          </p:spTgt>
                                        </p:tgtEl>
                                        <p:attrNameLst>
                                          <p:attrName>style.visibility</p:attrName>
                                        </p:attrNameLst>
                                      </p:cBhvr>
                                      <p:to>
                                        <p:strVal val="visible"/>
                                      </p:to>
                                    </p:set>
                                  </p:childTnLst>
                                </p:cTn>
                              </p:par>
                              <p:par>
                                <p:cTn id="955" nodeType="withEffect" fill="hold" presetClass="entr" presetID="1">
                                  <p:stCondLst>
                                    <p:cond delay="0"/>
                                  </p:stCondLst>
                                  <p:childTnLst>
                                    <p:set>
                                      <p:cBhvr>
                                        <p:cTn id="956" dur="1" fill="hold">
                                          <p:stCondLst>
                                            <p:cond delay="0"/>
                                          </p:stCondLst>
                                        </p:cTn>
                                        <p:tgtEl>
                                          <p:spTgt spid="352">
                                            <p:txEl>
                                              <p:pRg st="5" end="5"/>
                                            </p:txEl>
                                          </p:spTgt>
                                        </p:tgtEl>
                                        <p:attrNameLst>
                                          <p:attrName>style.visibility</p:attrName>
                                        </p:attrNameLst>
                                      </p:cBhvr>
                                      <p:to>
                                        <p:strVal val="visible"/>
                                      </p:to>
                                    </p:set>
                                  </p:childTnLst>
                                </p:cTn>
                              </p:par>
                              <p:par>
                                <p:cTn id="957" nodeType="withEffect" fill="hold" presetClass="entr" presetID="1">
                                  <p:stCondLst>
                                    <p:cond delay="0"/>
                                  </p:stCondLst>
                                  <p:childTnLst>
                                    <p:set>
                                      <p:cBhvr>
                                        <p:cTn id="958" dur="1" fill="hold">
                                          <p:stCondLst>
                                            <p:cond delay="0"/>
                                          </p:stCondLst>
                                        </p:cTn>
                                        <p:tgtEl>
                                          <p:spTgt spid="352">
                                            <p:txEl>
                                              <p:pRg st="6" end="6"/>
                                            </p:txEl>
                                          </p:spTgt>
                                        </p:tgtEl>
                                        <p:attrNameLst>
                                          <p:attrName>style.visibility</p:attrName>
                                        </p:attrNameLst>
                                      </p:cBhvr>
                                      <p:to>
                                        <p:strVal val="visible"/>
                                      </p:to>
                                    </p:set>
                                  </p:childTnLst>
                                </p:cTn>
                              </p:par>
                              <p:par>
                                <p:cTn id="959" nodeType="withEffect" fill="hold" presetClass="entr" presetID="1">
                                  <p:stCondLst>
                                    <p:cond delay="0"/>
                                  </p:stCondLst>
                                  <p:childTnLst>
                                    <p:set>
                                      <p:cBhvr>
                                        <p:cTn id="960" dur="1" fill="hold">
                                          <p:stCondLst>
                                            <p:cond delay="0"/>
                                          </p:stCondLst>
                                        </p:cTn>
                                        <p:tgtEl>
                                          <p:spTgt spid="352">
                                            <p:txEl>
                                              <p:pRg st="7" end="7"/>
                                            </p:txEl>
                                          </p:spTgt>
                                        </p:tgtEl>
                                        <p:attrNameLst>
                                          <p:attrName>style.visibility</p:attrName>
                                        </p:attrNameLst>
                                      </p:cBhvr>
                                      <p:to>
                                        <p:strVal val="visible"/>
                                      </p:to>
                                    </p:set>
                                  </p:childTnLst>
                                </p:cTn>
                              </p:par>
                              <p:par>
                                <p:cTn id="961" nodeType="withEffect" fill="hold" presetClass="entr" presetID="1">
                                  <p:stCondLst>
                                    <p:cond delay="0"/>
                                  </p:stCondLst>
                                  <p:childTnLst>
                                    <p:set>
                                      <p:cBhvr>
                                        <p:cTn id="962" dur="1" fill="hold">
                                          <p:stCondLst>
                                            <p:cond delay="0"/>
                                          </p:stCondLst>
                                        </p:cTn>
                                        <p:tgtEl>
                                          <p:spTgt spid="352">
                                            <p:txEl>
                                              <p:pRg st="8" end="8"/>
                                            </p:txEl>
                                          </p:spTgt>
                                        </p:tgtEl>
                                        <p:attrNameLst>
                                          <p:attrName>style.visibility</p:attrName>
                                        </p:attrNameLst>
                                      </p:cBhvr>
                                      <p:to>
                                        <p:strVal val="visible"/>
                                      </p:to>
                                    </p:set>
                                  </p:childTnLst>
                                </p:cTn>
                              </p:par>
                              <p:par>
                                <p:cTn id="963" nodeType="withEffect" fill="hold" presetClass="entr" presetID="1">
                                  <p:stCondLst>
                                    <p:cond delay="0"/>
                                  </p:stCondLst>
                                  <p:childTnLst>
                                    <p:set>
                                      <p:cBhvr>
                                        <p:cTn id="964" dur="1" fill="hold">
                                          <p:stCondLst>
                                            <p:cond delay="0"/>
                                          </p:stCondLst>
                                        </p:cTn>
                                        <p:tgtEl>
                                          <p:spTgt spid="352">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Case 2</a:t>
            </a:r>
            <a:endParaRPr b="0" lang="da-DK" sz="2600" strike="noStrike" u="none">
              <a:solidFill>
                <a:schemeClr val="dk1"/>
              </a:solidFill>
              <a:effectLst/>
              <a:uFillTx/>
              <a:latin typeface="Arial"/>
            </a:endParaRPr>
          </a:p>
        </p:txBody>
      </p:sp>
      <p:sp>
        <p:nvSpPr>
          <p:cNvPr id="139"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140" name="PlaceHolder 3"/>
          <p:cNvSpPr>
            <a:spLocks noGrp="1"/>
          </p:cNvSpPr>
          <p:nvPr>
            <p:ph/>
          </p:nvPr>
        </p:nvSpPr>
        <p:spPr>
          <a:xfrm>
            <a:off x="325080" y="560880"/>
            <a:ext cx="11527920" cy="5892480"/>
          </a:xfrm>
          <a:prstGeom prst="rect">
            <a:avLst/>
          </a:prstGeom>
          <a:noFill/>
          <a:ln w="0">
            <a:noFill/>
          </a:ln>
        </p:spPr>
        <p:txBody>
          <a:bodyPr lIns="0" rIns="0" tIns="0" bIns="0" anchor="t">
            <a:noAutofit/>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58-årig mand med diabetes gennem 15 år. Kommer til kontrol hos egen læge. Gennem det sidste år tiltagende træthed, nedsat appetit, lette ødemer sidst på dagen, kløe, stabil diabetes og velbehandlet blodtryk. Du tjekker blodprøver og finder: Let forhøjet kreatinin, let anæmi, normal kalium, og let forhøjet fosfat.</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Hvad tænker I patienten fejler?</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Hvordan forklarer I symptomerne?</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Hvad vil den videre udredning bestå af?</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Hvad bliver behandlingsplanen?</a:t>
            </a:r>
            <a:endParaRPr b="0" lang="da-DK" sz="1800" strike="noStrike" u="none">
              <a:solidFill>
                <a:schemeClr val="lt1"/>
              </a:solidFill>
              <a:effectLst/>
              <a:uFillTx/>
              <a:latin typeface="Latin Modern Roman Demi"/>
            </a:endParaRPr>
          </a:p>
        </p:txBody>
      </p:sp>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C29C2A4D-9BE0-472E-994F-6E81E1A56888}" type="slidenum">
              <a:t>6</a:t>
            </a:fld>
          </a:p>
        </p:txBody>
      </p:sp>
      <p:sp>
        <p:nvSpPr>
          <p:cNvPr id="7" name="PlaceHolder 6"/>
          <p:cNvSpPr>
            <a:spLocks noGrp="1"/>
          </p:cNvSpPr>
          <p:nvPr>
            <p:ph type="dt" idx="1"/>
          </p:nvPr>
        </p:nvSpPr>
        <p:spPr/>
        <p:txBody>
          <a:bodyPr/>
          <a:p>
            <a:fld id="{8BBF4875-8390-474A-966A-899E8943FF5B}" type="datetime1">
              <a:rPr lang="en-DK"/>
              <a:t>2025-12-09</a:t>
            </a:fld>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Urinretention </a:t>
            </a:r>
            <a:endParaRPr b="0" lang="da-DK" sz="4000" strike="noStrike" u="none">
              <a:solidFill>
                <a:schemeClr val="dk1"/>
              </a:solidFill>
              <a:effectLst/>
              <a:uFillTx/>
              <a:latin typeface="Arial"/>
            </a:endParaRPr>
          </a:p>
        </p:txBody>
      </p:sp>
      <p:sp>
        <p:nvSpPr>
          <p:cNvPr id="355"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fontScale="85000" lnSpcReduction="9999"/>
          </a:bodyPr>
          <a:p>
            <a:pPr indent="0">
              <a:lnSpc>
                <a:spcPct val="120000"/>
              </a:lnSpc>
              <a:buNone/>
            </a:pPr>
            <a:r>
              <a:rPr b="1" lang="da-DK" sz="2400" strike="noStrike" u="none">
                <a:solidFill>
                  <a:srgbClr val="ffffff"/>
                </a:solidFill>
                <a:effectLst/>
                <a:uFillTx/>
                <a:latin typeface="Latin Modern Roman Demi"/>
              </a:rPr>
              <a:t>Symptomer</a:t>
            </a:r>
            <a:r>
              <a:rPr b="0" lang="da-DK" sz="2400" strike="noStrike" u="none">
                <a:solidFill>
                  <a:srgbClr val="ffffff"/>
                </a:solidFill>
                <a:effectLst/>
                <a:uFillTx/>
                <a:latin typeface="Latin Modern Roman Demi"/>
              </a:rPr>
              <a:t> </a:t>
            </a:r>
            <a:endParaRPr b="0" lang="da-DK" sz="2400" strike="noStrike" u="none">
              <a:solidFill>
                <a:schemeClr val="lt1"/>
              </a:solidFill>
              <a:effectLst/>
              <a:uFillTx/>
              <a:latin typeface="Latin Modern Roman Demi"/>
            </a:endParaRPr>
          </a:p>
          <a:p>
            <a:pPr indent="0">
              <a:lnSpc>
                <a:spcPct val="120000"/>
              </a:lnSpc>
              <a:buNone/>
            </a:pPr>
            <a:r>
              <a:rPr b="0" lang="da-DK" sz="2400" strike="noStrike" u="none">
                <a:solidFill>
                  <a:srgbClr val="ffffff"/>
                </a:solidFill>
                <a:effectLst/>
                <a:uFillTx/>
                <a:latin typeface="Latin Modern Roman Demi"/>
              </a:rPr>
              <a:t>Oftest smerter over blæren</a:t>
            </a:r>
            <a:endParaRPr b="0" lang="da-DK" sz="2400" strike="noStrike" u="none">
              <a:solidFill>
                <a:schemeClr val="lt1"/>
              </a:solidFill>
              <a:effectLst/>
              <a:uFillTx/>
              <a:latin typeface="Latin Modern Roman Demi"/>
            </a:endParaRPr>
          </a:p>
          <a:p>
            <a:pPr indent="0">
              <a:lnSpc>
                <a:spcPct val="120000"/>
              </a:lnSpc>
              <a:buNone/>
            </a:pPr>
            <a:r>
              <a:rPr b="0" lang="da-DK" sz="2400" strike="noStrike" u="none">
                <a:solidFill>
                  <a:srgbClr val="ffffff"/>
                </a:solidFill>
                <a:effectLst/>
                <a:uFillTx/>
                <a:latin typeface="Latin Modern Roman Demi"/>
              </a:rPr>
              <a:t>Konstant vandladningstrang</a:t>
            </a:r>
            <a:endParaRPr b="0" lang="da-DK" sz="2400" strike="noStrike" u="none">
              <a:solidFill>
                <a:schemeClr val="lt1"/>
              </a:solidFill>
              <a:effectLst/>
              <a:uFillTx/>
              <a:latin typeface="Latin Modern Roman Demi"/>
            </a:endParaRPr>
          </a:p>
          <a:p>
            <a:pPr indent="0">
              <a:lnSpc>
                <a:spcPct val="120000"/>
              </a:lnSpc>
              <a:buNone/>
            </a:pPr>
            <a:r>
              <a:rPr b="0" lang="da-DK" sz="2400" strike="noStrike" u="none">
                <a:solidFill>
                  <a:srgbClr val="ffffff"/>
                </a:solidFill>
                <a:effectLst/>
                <a:uFillTx/>
                <a:latin typeface="Latin Modern Roman Demi"/>
              </a:rPr>
              <a:t>Evt. sivende inkontinens (overløbsinkontinens) </a:t>
            </a:r>
            <a:endParaRPr b="0" lang="da-DK" sz="2400" strike="noStrike" u="none">
              <a:solidFill>
                <a:schemeClr val="lt1"/>
              </a:solidFill>
              <a:effectLst/>
              <a:uFillTx/>
              <a:latin typeface="Latin Modern Roman Demi"/>
            </a:endParaRPr>
          </a:p>
          <a:p>
            <a:pPr indent="0">
              <a:lnSpc>
                <a:spcPct val="120000"/>
              </a:lnSpc>
              <a:buNone/>
            </a:pPr>
            <a:r>
              <a:rPr b="0" lang="da-DK" sz="2400" strike="noStrike" u="none">
                <a:solidFill>
                  <a:srgbClr val="ffffff"/>
                </a:solidFill>
                <a:effectLst/>
                <a:uFillTx/>
                <a:latin typeface="Latin Modern Roman Demi"/>
              </a:rPr>
              <a:t>Nogle bemærker en udfyldning over blæren</a:t>
            </a:r>
            <a:endParaRPr b="0" lang="da-DK" sz="2400" strike="noStrike" u="none">
              <a:solidFill>
                <a:schemeClr val="lt1"/>
              </a:solidFill>
              <a:effectLst/>
              <a:uFillTx/>
              <a:latin typeface="Latin Modern Roman Demi"/>
            </a:endParaRPr>
          </a:p>
          <a:p>
            <a:pPr indent="0">
              <a:lnSpc>
                <a:spcPct val="120000"/>
              </a:lnSpc>
              <a:buNone/>
            </a:pPr>
            <a:r>
              <a:rPr b="1" lang="da-DK" sz="2400" strike="noStrike" u="none">
                <a:solidFill>
                  <a:srgbClr val="ffffff"/>
                </a:solidFill>
                <a:effectLst/>
                <a:uFillTx/>
                <a:latin typeface="Latin Modern Roman Demi"/>
              </a:rPr>
              <a:t>Diagnostik </a:t>
            </a:r>
            <a:endParaRPr b="0" lang="da-DK" sz="2400" strike="noStrike" u="none">
              <a:solidFill>
                <a:schemeClr val="lt1"/>
              </a:solidFill>
              <a:effectLst/>
              <a:uFillTx/>
              <a:latin typeface="Latin Modern Roman Demi"/>
            </a:endParaRPr>
          </a:p>
          <a:p>
            <a:pPr indent="0">
              <a:lnSpc>
                <a:spcPct val="120000"/>
              </a:lnSpc>
              <a:buNone/>
            </a:pPr>
            <a:r>
              <a:rPr b="0" lang="da-DK" sz="2400" strike="noStrike" u="none">
                <a:solidFill>
                  <a:srgbClr val="ffffff"/>
                </a:solidFill>
                <a:effectLst/>
                <a:uFillTx/>
                <a:latin typeface="Latin Modern Roman Demi"/>
              </a:rPr>
              <a:t>BP kan vise tegn til nyrepåvirkning med stigende kreatinin</a:t>
            </a:r>
            <a:endParaRPr b="0" lang="da-DK" sz="2400" strike="noStrike" u="none">
              <a:solidFill>
                <a:schemeClr val="lt1"/>
              </a:solidFill>
              <a:effectLst/>
              <a:uFillTx/>
              <a:latin typeface="Latin Modern Roman Demi"/>
            </a:endParaRPr>
          </a:p>
          <a:p>
            <a:pPr indent="0">
              <a:lnSpc>
                <a:spcPct val="120000"/>
              </a:lnSpc>
              <a:buNone/>
            </a:pPr>
            <a:r>
              <a:rPr b="0" lang="da-DK" sz="2400" strike="noStrike" u="none">
                <a:solidFill>
                  <a:srgbClr val="ffffff"/>
                </a:solidFill>
                <a:effectLst/>
                <a:uFillTx/>
                <a:latin typeface="Latin Modern Roman Demi"/>
              </a:rPr>
              <a:t>UL </a:t>
            </a:r>
            <a:endParaRPr b="0" lang="da-DK" sz="2400" strike="noStrike" u="none">
              <a:solidFill>
                <a:schemeClr val="lt1"/>
              </a:solidFill>
              <a:effectLst/>
              <a:uFillTx/>
              <a:latin typeface="Latin Modern Roman Demi"/>
            </a:endParaRPr>
          </a:p>
          <a:p>
            <a:pPr indent="0">
              <a:lnSpc>
                <a:spcPct val="120000"/>
              </a:lnSpc>
              <a:buNone/>
            </a:pPr>
            <a:r>
              <a:rPr b="0" lang="da-DK" sz="2400" strike="noStrike" u="none">
                <a:solidFill>
                  <a:srgbClr val="ffffff"/>
                </a:solidFill>
                <a:effectLst/>
                <a:uFillTx/>
                <a:latin typeface="Latin Modern Roman Demi"/>
              </a:rPr>
              <a:t>Evt. CT </a:t>
            </a:r>
            <a:endParaRPr b="0" lang="da-DK" sz="2400" strike="noStrike" u="none">
              <a:solidFill>
                <a:schemeClr val="lt1"/>
              </a:solidFill>
              <a:effectLst/>
              <a:uFillTx/>
              <a:latin typeface="Latin Modern Roman Demi"/>
            </a:endParaRPr>
          </a:p>
          <a:p>
            <a:pPr indent="0">
              <a:lnSpc>
                <a:spcPct val="120000"/>
              </a:lnSpc>
              <a:buNone/>
            </a:pPr>
            <a:r>
              <a:rPr b="1" lang="da-DK" sz="2400" strike="noStrike" u="none">
                <a:solidFill>
                  <a:srgbClr val="ffffff"/>
                </a:solidFill>
                <a:effectLst/>
                <a:uFillTx/>
                <a:latin typeface="Latin Modern Roman Demi"/>
              </a:rPr>
              <a:t>Behandling</a:t>
            </a:r>
            <a:endParaRPr b="0" lang="da-DK" sz="2400" strike="noStrike" u="none">
              <a:solidFill>
                <a:schemeClr val="lt1"/>
              </a:solidFill>
              <a:effectLst/>
              <a:uFillTx/>
              <a:latin typeface="Latin Modern Roman Demi"/>
            </a:endParaRPr>
          </a:p>
          <a:p>
            <a:pPr indent="0">
              <a:lnSpc>
                <a:spcPct val="120000"/>
              </a:lnSpc>
              <a:buNone/>
            </a:pPr>
            <a:r>
              <a:rPr b="0" lang="da-DK" sz="2400" strike="noStrike" u="none">
                <a:solidFill>
                  <a:srgbClr val="ffffff"/>
                </a:solidFill>
                <a:effectLst/>
                <a:uFillTx/>
                <a:latin typeface="Latin Modern Roman Demi"/>
              </a:rPr>
              <a:t>KAD og måling af væskebalance</a:t>
            </a:r>
            <a:endParaRPr b="0" lang="da-DK" sz="2400" strike="noStrike" u="none">
              <a:solidFill>
                <a:schemeClr val="lt1"/>
              </a:solidFill>
              <a:effectLst/>
              <a:uFillTx/>
              <a:latin typeface="Latin Modern Roman Demi"/>
            </a:endParaRPr>
          </a:p>
          <a:p>
            <a:pPr indent="0">
              <a:lnSpc>
                <a:spcPct val="120000"/>
              </a:lnSpc>
              <a:buNone/>
            </a:pPr>
            <a:r>
              <a:rPr b="0" lang="da-DK" sz="2400" strike="noStrike" u="none">
                <a:solidFill>
                  <a:srgbClr val="ffffff"/>
                </a:solidFill>
                <a:effectLst/>
                <a:uFillTx/>
                <a:latin typeface="Latin Modern Roman Demi"/>
              </a:rPr>
              <a:t>Behandle årsagen </a:t>
            </a: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p:txBody>
      </p:sp>
      <p:pic>
        <p:nvPicPr>
          <p:cNvPr id="356" name="Picture 2" descr="Urinretention - Når man har svært ved at tømme blæren"/>
          <p:cNvPicPr/>
          <p:nvPr/>
        </p:nvPicPr>
        <p:blipFill>
          <a:blip r:embed="rId1"/>
          <a:stretch/>
        </p:blipFill>
        <p:spPr>
          <a:xfrm>
            <a:off x="8031600" y="500400"/>
            <a:ext cx="3999960" cy="5992200"/>
          </a:xfrm>
          <a:prstGeom prst="rect">
            <a:avLst/>
          </a:prstGeom>
          <a:noFill/>
          <a:ln w="0">
            <a:noFill/>
          </a:ln>
        </p:spPr>
      </p:pic>
      <p:pic>
        <p:nvPicPr>
          <p:cNvPr id="357" name="Billede 4" descr=""/>
          <p:cNvPicPr/>
          <p:nvPr/>
        </p:nvPicPr>
        <p:blipFill>
          <a:blip r:embed="rId2"/>
          <a:stretch/>
        </p:blipFill>
        <p:spPr>
          <a:xfrm>
            <a:off x="6790320" y="2324520"/>
            <a:ext cx="5241240" cy="435096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09B9F657-AECD-4E81-80EA-68760836B06F}" type="slidenum">
              <a:t>60</a:t>
            </a:fld>
          </a:p>
        </p:txBody>
      </p:sp>
      <p:sp>
        <p:nvSpPr>
          <p:cNvPr id="6" name="PlaceHolder 5"/>
          <p:cNvSpPr>
            <a:spLocks noGrp="1"/>
          </p:cNvSpPr>
          <p:nvPr>
            <p:ph type="dt" idx="1"/>
          </p:nvPr>
        </p:nvSpPr>
        <p:spPr/>
        <p:txBody>
          <a:bodyPr/>
          <a:p>
            <a:fld id="{29F15DA6-C803-43C3-97A7-A17BA8490B85}" type="datetime1">
              <a:rPr lang="en-DK"/>
              <a:t>2025-12-09</a:t>
            </a:fld>
          </a:p>
        </p:txBody>
      </p:sp>
    </p:spTree>
  </p:cSld>
  <mc:AlternateContent>
    <mc:Choice Requires="p14">
      <p:transition spd="slow" p14:dur="2000"/>
    </mc:Choice>
    <mc:Fallback>
      <p:transition spd="slow"/>
    </mc:Fallback>
  </mc:AlternateContent>
  <p:timing>
    <p:tnLst>
      <p:par>
        <p:cTn id="965" dur="indefinite" restart="never" nodeType="tmRoot">
          <p:childTnLst>
            <p:seq>
              <p:cTn id="966" dur="indefinite" nodeType="mainSeq">
                <p:childTnLst>
                  <p:par>
                    <p:cTn id="967" fill="hold">
                      <p:stCondLst>
                        <p:cond delay="indefinite"/>
                      </p:stCondLst>
                      <p:childTnLst>
                        <p:par>
                          <p:cTn id="968" fill="hold">
                            <p:stCondLst>
                              <p:cond delay="0"/>
                            </p:stCondLst>
                            <p:childTnLst>
                              <p:par>
                                <p:cTn id="969" nodeType="clickEffect" fill="hold" presetClass="entr" presetID="1">
                                  <p:stCondLst>
                                    <p:cond delay="0"/>
                                  </p:stCondLst>
                                  <p:childTnLst>
                                    <p:set>
                                      <p:cBhvr>
                                        <p:cTn id="970" dur="1" fill="hold">
                                          <p:stCondLst>
                                            <p:cond delay="0"/>
                                          </p:stCondLst>
                                        </p:cTn>
                                        <p:tgtEl>
                                          <p:spTgt spid="355">
                                            <p:txEl>
                                              <p:pRg st="5" end="5"/>
                                            </p:txEl>
                                          </p:spTgt>
                                        </p:tgtEl>
                                        <p:attrNameLst>
                                          <p:attrName>style.visibility</p:attrName>
                                        </p:attrNameLst>
                                      </p:cBhvr>
                                      <p:to>
                                        <p:strVal val="visible"/>
                                      </p:to>
                                    </p:set>
                                  </p:childTnLst>
                                </p:cTn>
                              </p:par>
                              <p:par>
                                <p:cTn id="971" nodeType="withEffect" fill="hold" presetClass="entr" presetID="1">
                                  <p:stCondLst>
                                    <p:cond delay="0"/>
                                  </p:stCondLst>
                                  <p:childTnLst>
                                    <p:set>
                                      <p:cBhvr>
                                        <p:cTn id="972" dur="1" fill="hold">
                                          <p:stCondLst>
                                            <p:cond delay="0"/>
                                          </p:stCondLst>
                                        </p:cTn>
                                        <p:tgtEl>
                                          <p:spTgt spid="355">
                                            <p:txEl>
                                              <p:pRg st="6" end="6"/>
                                            </p:txEl>
                                          </p:spTgt>
                                        </p:tgtEl>
                                        <p:attrNameLst>
                                          <p:attrName>style.visibility</p:attrName>
                                        </p:attrNameLst>
                                      </p:cBhvr>
                                      <p:to>
                                        <p:strVal val="visible"/>
                                      </p:to>
                                    </p:set>
                                  </p:childTnLst>
                                </p:cTn>
                              </p:par>
                              <p:par>
                                <p:cTn id="973" nodeType="withEffect" fill="hold" presetClass="entr" presetID="1">
                                  <p:stCondLst>
                                    <p:cond delay="0"/>
                                  </p:stCondLst>
                                  <p:childTnLst>
                                    <p:set>
                                      <p:cBhvr>
                                        <p:cTn id="974" dur="1" fill="hold">
                                          <p:stCondLst>
                                            <p:cond delay="0"/>
                                          </p:stCondLst>
                                        </p:cTn>
                                        <p:tgtEl>
                                          <p:spTgt spid="355">
                                            <p:txEl>
                                              <p:pRg st="7" end="7"/>
                                            </p:txEl>
                                          </p:spTgt>
                                        </p:tgtEl>
                                        <p:attrNameLst>
                                          <p:attrName>style.visibility</p:attrName>
                                        </p:attrNameLst>
                                      </p:cBhvr>
                                      <p:to>
                                        <p:strVal val="visible"/>
                                      </p:to>
                                    </p:set>
                                  </p:childTnLst>
                                </p:cTn>
                              </p:par>
                              <p:par>
                                <p:cTn id="975" nodeType="withEffect" fill="hold" presetClass="entr" presetID="1">
                                  <p:stCondLst>
                                    <p:cond delay="0"/>
                                  </p:stCondLst>
                                  <p:childTnLst>
                                    <p:set>
                                      <p:cBhvr>
                                        <p:cTn id="976" dur="1" fill="hold">
                                          <p:stCondLst>
                                            <p:cond delay="0"/>
                                          </p:stCondLst>
                                        </p:cTn>
                                        <p:tgtEl>
                                          <p:spTgt spid="355">
                                            <p:txEl>
                                              <p:pRg st="8" end="8"/>
                                            </p:txEl>
                                          </p:spTgt>
                                        </p:tgtEl>
                                        <p:attrNameLst>
                                          <p:attrName>style.visibility</p:attrName>
                                        </p:attrNameLst>
                                      </p:cBhvr>
                                      <p:to>
                                        <p:strVal val="visible"/>
                                      </p:to>
                                    </p:set>
                                  </p:childTnLst>
                                </p:cTn>
                              </p:par>
                            </p:childTnLst>
                          </p:cTn>
                        </p:par>
                      </p:childTnLst>
                    </p:cTn>
                  </p:par>
                  <p:par>
                    <p:cTn id="977" fill="hold">
                      <p:stCondLst>
                        <p:cond delay="indefinite"/>
                      </p:stCondLst>
                      <p:childTnLst>
                        <p:par>
                          <p:cTn id="978" fill="hold">
                            <p:stCondLst>
                              <p:cond delay="0"/>
                            </p:stCondLst>
                            <p:childTnLst>
                              <p:par>
                                <p:cTn id="979" nodeType="clickEffect" fill="hold" presetClass="entr" presetID="1">
                                  <p:stCondLst>
                                    <p:cond delay="0"/>
                                  </p:stCondLst>
                                  <p:childTnLst>
                                    <p:set>
                                      <p:cBhvr>
                                        <p:cTn id="980" dur="1" fill="hold">
                                          <p:stCondLst>
                                            <p:cond delay="0"/>
                                          </p:stCondLst>
                                        </p:cTn>
                                        <p:tgtEl>
                                          <p:spTgt spid="356"/>
                                        </p:tgtEl>
                                        <p:attrNameLst>
                                          <p:attrName>style.visibility</p:attrName>
                                        </p:attrNameLst>
                                      </p:cBhvr>
                                      <p:to>
                                        <p:strVal val="visible"/>
                                      </p:to>
                                    </p:set>
                                  </p:childTnLst>
                                </p:cTn>
                              </p:par>
                            </p:childTnLst>
                          </p:cTn>
                        </p:par>
                      </p:childTnLst>
                    </p:cTn>
                  </p:par>
                  <p:par>
                    <p:cTn id="981" fill="hold">
                      <p:stCondLst>
                        <p:cond delay="indefinite"/>
                      </p:stCondLst>
                      <p:childTnLst>
                        <p:par>
                          <p:cTn id="982" fill="hold">
                            <p:stCondLst>
                              <p:cond delay="0"/>
                            </p:stCondLst>
                            <p:childTnLst>
                              <p:par>
                                <p:cTn id="983" nodeType="clickEffect" fill="hold" presetClass="entr" presetID="1">
                                  <p:stCondLst>
                                    <p:cond delay="0"/>
                                  </p:stCondLst>
                                  <p:childTnLst>
                                    <p:set>
                                      <p:cBhvr>
                                        <p:cTn id="984" dur="1" fill="hold">
                                          <p:stCondLst>
                                            <p:cond delay="0"/>
                                          </p:stCondLst>
                                        </p:cTn>
                                        <p:tgtEl>
                                          <p:spTgt spid="355">
                                            <p:txEl>
                                              <p:pRg st="9" end="9"/>
                                            </p:txEl>
                                          </p:spTgt>
                                        </p:tgtEl>
                                        <p:attrNameLst>
                                          <p:attrName>style.visibility</p:attrName>
                                        </p:attrNameLst>
                                      </p:cBhvr>
                                      <p:to>
                                        <p:strVal val="visible"/>
                                      </p:to>
                                    </p:set>
                                  </p:childTnLst>
                                </p:cTn>
                              </p:par>
                              <p:par>
                                <p:cTn id="985" nodeType="withEffect" fill="hold" presetClass="entr" presetID="1">
                                  <p:stCondLst>
                                    <p:cond delay="0"/>
                                  </p:stCondLst>
                                  <p:childTnLst>
                                    <p:set>
                                      <p:cBhvr>
                                        <p:cTn id="986" dur="1" fill="hold">
                                          <p:stCondLst>
                                            <p:cond delay="0"/>
                                          </p:stCondLst>
                                        </p:cTn>
                                        <p:tgtEl>
                                          <p:spTgt spid="355">
                                            <p:txEl>
                                              <p:pRg st="10" end="10"/>
                                            </p:txEl>
                                          </p:spTgt>
                                        </p:tgtEl>
                                        <p:attrNameLst>
                                          <p:attrName>style.visibility</p:attrName>
                                        </p:attrNameLst>
                                      </p:cBhvr>
                                      <p:to>
                                        <p:strVal val="visible"/>
                                      </p:to>
                                    </p:set>
                                  </p:childTnLst>
                                </p:cTn>
                              </p:par>
                              <p:par>
                                <p:cTn id="987" nodeType="withEffect" fill="hold" presetClass="entr" presetID="1">
                                  <p:stCondLst>
                                    <p:cond delay="0"/>
                                  </p:stCondLst>
                                  <p:childTnLst>
                                    <p:set>
                                      <p:cBhvr>
                                        <p:cTn id="988" dur="1" fill="hold">
                                          <p:stCondLst>
                                            <p:cond delay="0"/>
                                          </p:stCondLst>
                                        </p:cTn>
                                        <p:tgtEl>
                                          <p:spTgt spid="355">
                                            <p:txEl>
                                              <p:pRg st="11" end="11"/>
                                            </p:txEl>
                                          </p:spTgt>
                                        </p:tgtEl>
                                        <p:attrNameLst>
                                          <p:attrName>style.visibility</p:attrName>
                                        </p:attrNameLst>
                                      </p:cBhvr>
                                      <p:to>
                                        <p:strVal val="visible"/>
                                      </p:to>
                                    </p:set>
                                  </p:childTnLst>
                                </p:cTn>
                              </p:par>
                            </p:childTnLst>
                          </p:cTn>
                        </p:par>
                      </p:childTnLst>
                    </p:cTn>
                  </p:par>
                  <p:par>
                    <p:cTn id="989" fill="hold">
                      <p:stCondLst>
                        <p:cond delay="indefinite"/>
                      </p:stCondLst>
                      <p:childTnLst>
                        <p:par>
                          <p:cTn id="990" fill="hold">
                            <p:stCondLst>
                              <p:cond delay="0"/>
                            </p:stCondLst>
                            <p:childTnLst>
                              <p:par>
                                <p:cTn id="991" nodeType="clickEffect" fill="hold" presetClass="entr" presetID="1">
                                  <p:stCondLst>
                                    <p:cond delay="0"/>
                                  </p:stCondLst>
                                  <p:childTnLst>
                                    <p:set>
                                      <p:cBhvr>
                                        <p:cTn id="992"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Inkontinens </a:t>
            </a:r>
            <a:endParaRPr b="0" lang="da-DK" sz="4000" strike="noStrike" u="none">
              <a:solidFill>
                <a:schemeClr val="dk1"/>
              </a:solidFill>
              <a:effectLst/>
              <a:uFillTx/>
              <a:latin typeface="Arial"/>
            </a:endParaRPr>
          </a:p>
        </p:txBody>
      </p:sp>
      <p:sp>
        <p:nvSpPr>
          <p:cNvPr id="359"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lnSpc>
                <a:spcPct val="100000"/>
              </a:lnSpc>
              <a:buNone/>
            </a:pPr>
            <a:r>
              <a:rPr b="1" lang="da-DK" sz="1800" strike="noStrike" u="none">
                <a:solidFill>
                  <a:srgbClr val="ffffff"/>
                </a:solidFill>
                <a:effectLst/>
                <a:uFillTx/>
                <a:latin typeface="Latin Modern Roman Demi"/>
              </a:rPr>
              <a:t>Flere typer </a:t>
            </a:r>
            <a:endParaRPr b="0" lang="da-DK" sz="1800" strike="noStrike" u="none">
              <a:solidFill>
                <a:schemeClr val="lt1"/>
              </a:solidFill>
              <a:effectLst/>
              <a:uFillTx/>
              <a:latin typeface="Latin Modern Roman Demi"/>
            </a:endParaRPr>
          </a:p>
          <a:p>
            <a:pPr indent="0">
              <a:lnSpc>
                <a:spcPct val="100000"/>
              </a:lnSpc>
              <a:buNone/>
            </a:pPr>
            <a:r>
              <a:rPr b="0" lang="da-DK" sz="1200" strike="noStrike" u="none">
                <a:solidFill>
                  <a:srgbClr val="ffffff"/>
                </a:solidFill>
                <a:effectLst/>
                <a:uFillTx/>
                <a:latin typeface="Latin Modern Roman Demi"/>
              </a:rPr>
              <a:t>Stress </a:t>
            </a:r>
            <a:endParaRPr b="0" lang="da-DK" sz="1200" strike="noStrike" u="none">
              <a:solidFill>
                <a:schemeClr val="lt1"/>
              </a:solidFill>
              <a:effectLst/>
              <a:uFillTx/>
              <a:latin typeface="Latin Modern Roman Demi"/>
            </a:endParaRPr>
          </a:p>
          <a:p>
            <a:pPr indent="0">
              <a:lnSpc>
                <a:spcPct val="100000"/>
              </a:lnSpc>
              <a:buNone/>
            </a:pPr>
            <a:r>
              <a:rPr b="0" lang="da-DK" sz="1200" strike="noStrike" u="none">
                <a:solidFill>
                  <a:srgbClr val="ffffff"/>
                </a:solidFill>
                <a:effectLst/>
                <a:uFillTx/>
                <a:latin typeface="Latin Modern Roman Demi"/>
              </a:rPr>
              <a:t>Urge </a:t>
            </a:r>
            <a:endParaRPr b="0" lang="da-DK" sz="1200" strike="noStrike" u="none">
              <a:solidFill>
                <a:schemeClr val="lt1"/>
              </a:solidFill>
              <a:effectLst/>
              <a:uFillTx/>
              <a:latin typeface="Latin Modern Roman Demi"/>
            </a:endParaRPr>
          </a:p>
          <a:p>
            <a:pPr indent="0">
              <a:lnSpc>
                <a:spcPct val="100000"/>
              </a:lnSpc>
              <a:buNone/>
            </a:pPr>
            <a:r>
              <a:rPr b="0" lang="da-DK" sz="1200" strike="noStrike" u="none">
                <a:solidFill>
                  <a:srgbClr val="ffffff"/>
                </a:solidFill>
                <a:effectLst/>
                <a:uFillTx/>
                <a:latin typeface="Latin Modern Roman Demi"/>
              </a:rPr>
              <a:t>Blandet </a:t>
            </a:r>
            <a:endParaRPr b="0" lang="da-DK" sz="1200" strike="noStrike" u="none">
              <a:solidFill>
                <a:schemeClr val="lt1"/>
              </a:solidFill>
              <a:effectLst/>
              <a:uFillTx/>
              <a:latin typeface="Latin Modern Roman Demi"/>
            </a:endParaRPr>
          </a:p>
          <a:p>
            <a:pPr indent="0">
              <a:lnSpc>
                <a:spcPct val="100000"/>
              </a:lnSpc>
              <a:buNone/>
            </a:pPr>
            <a:r>
              <a:rPr b="0" lang="da-DK" sz="1800" strike="noStrike" u="none">
                <a:solidFill>
                  <a:srgbClr val="ff0000"/>
                </a:solidFill>
                <a:effectLst/>
                <a:uFillTx/>
                <a:latin typeface="Latin Modern Roman Demi"/>
              </a:rPr>
              <a:t>Hyppigt, især hos kvinder</a:t>
            </a:r>
            <a:endParaRPr b="0" lang="da-DK" sz="1800" strike="noStrike" u="none">
              <a:solidFill>
                <a:schemeClr val="lt1"/>
              </a:solidFill>
              <a:effectLst/>
              <a:uFillTx/>
              <a:latin typeface="Latin Modern Roman Demi"/>
            </a:endParaRPr>
          </a:p>
          <a:p>
            <a:pPr indent="0">
              <a:lnSpc>
                <a:spcPct val="100000"/>
              </a:lnSpc>
              <a:buNone/>
            </a:pPr>
            <a:r>
              <a:rPr b="0" lang="da-DK" sz="1800" strike="noStrike" u="none">
                <a:solidFill>
                  <a:srgbClr val="ffffff"/>
                </a:solidFill>
                <a:effectLst/>
                <a:uFillTx/>
                <a:latin typeface="Latin Modern Roman Demi"/>
              </a:rPr>
              <a:t>I Danmark ca. 400.000 med urininkontinens i større eller mindre grad</a:t>
            </a:r>
            <a:endParaRPr b="0" lang="da-DK" sz="1800" strike="noStrike" u="none">
              <a:solidFill>
                <a:schemeClr val="lt1"/>
              </a:solidFill>
              <a:effectLst/>
              <a:uFillTx/>
              <a:latin typeface="Latin Modern Roman Demi"/>
            </a:endParaRPr>
          </a:p>
          <a:p>
            <a:pPr indent="0">
              <a:lnSpc>
                <a:spcPct val="100000"/>
              </a:lnSpc>
              <a:buNone/>
            </a:pPr>
            <a:r>
              <a:rPr b="0" lang="da-DK" sz="1800" strike="noStrike" u="none">
                <a:solidFill>
                  <a:srgbClr val="ffffff"/>
                </a:solidFill>
                <a:effectLst/>
                <a:uFillTx/>
                <a:latin typeface="Latin Modern Roman Demi"/>
              </a:rPr>
              <a:t>Hos plejekrævende ældre er prævalensens &gt; 50% for begge køn</a:t>
            </a:r>
            <a:endParaRPr b="0" lang="da-DK" sz="1800" strike="noStrike" u="none">
              <a:solidFill>
                <a:schemeClr val="lt1"/>
              </a:solidFill>
              <a:effectLst/>
              <a:uFillTx/>
              <a:latin typeface="Latin Modern Roman Demi"/>
            </a:endParaRPr>
          </a:p>
          <a:p>
            <a:pPr indent="0">
              <a:lnSpc>
                <a:spcPct val="100000"/>
              </a:lnSpc>
              <a:buNone/>
            </a:pPr>
            <a:r>
              <a:rPr b="1" lang="da-DK" sz="1800" strike="noStrike" u="none">
                <a:solidFill>
                  <a:srgbClr val="ffffff"/>
                </a:solidFill>
                <a:effectLst/>
                <a:uFillTx/>
                <a:latin typeface="Latin Modern Roman Demi"/>
              </a:rPr>
              <a:t>Risikofaktorer</a:t>
            </a:r>
            <a:endParaRPr b="0" lang="da-DK" sz="1800" strike="noStrike" u="none">
              <a:solidFill>
                <a:schemeClr val="lt1"/>
              </a:solidFill>
              <a:effectLst/>
              <a:uFillTx/>
              <a:latin typeface="Latin Modern Roman Demi"/>
            </a:endParaRPr>
          </a:p>
          <a:p>
            <a:pPr indent="0">
              <a:lnSpc>
                <a:spcPct val="100000"/>
              </a:lnSpc>
              <a:buNone/>
            </a:pPr>
            <a:r>
              <a:rPr b="0" lang="da-DK" sz="1200" strike="noStrike" u="none">
                <a:solidFill>
                  <a:srgbClr val="ffffff"/>
                </a:solidFill>
                <a:effectLst/>
                <a:uFillTx/>
                <a:latin typeface="Latin Modern Roman Demi"/>
              </a:rPr>
              <a:t>Overvægt</a:t>
            </a:r>
            <a:endParaRPr b="0" lang="da-DK" sz="1200" strike="noStrike" u="none">
              <a:solidFill>
                <a:schemeClr val="lt1"/>
              </a:solidFill>
              <a:effectLst/>
              <a:uFillTx/>
              <a:latin typeface="Latin Modern Roman Demi"/>
            </a:endParaRPr>
          </a:p>
          <a:p>
            <a:pPr indent="0">
              <a:lnSpc>
                <a:spcPct val="100000"/>
              </a:lnSpc>
              <a:buNone/>
            </a:pPr>
            <a:r>
              <a:rPr b="0" lang="da-DK" sz="1200" strike="noStrike" u="none">
                <a:solidFill>
                  <a:srgbClr val="ffffff"/>
                </a:solidFill>
                <a:effectLst/>
                <a:uFillTx/>
                <a:latin typeface="Latin Modern Roman Demi"/>
              </a:rPr>
              <a:t>Rygning</a:t>
            </a:r>
            <a:endParaRPr b="0" lang="da-DK" sz="1200" strike="noStrike" u="none">
              <a:solidFill>
                <a:schemeClr val="lt1"/>
              </a:solidFill>
              <a:effectLst/>
              <a:uFillTx/>
              <a:latin typeface="Latin Modern Roman Demi"/>
            </a:endParaRPr>
          </a:p>
          <a:p>
            <a:pPr indent="0">
              <a:lnSpc>
                <a:spcPct val="100000"/>
              </a:lnSpc>
              <a:buNone/>
            </a:pPr>
            <a:r>
              <a:rPr b="0" lang="da-DK" sz="1200" strike="noStrike" u="none">
                <a:solidFill>
                  <a:srgbClr val="ffffff"/>
                </a:solidFill>
                <a:effectLst/>
                <a:uFillTx/>
                <a:latin typeface="Latin Modern Roman Demi"/>
              </a:rPr>
              <a:t>Fødsler – især store børn </a:t>
            </a:r>
            <a:endParaRPr b="0" lang="da-DK" sz="1200" strike="noStrike" u="none">
              <a:solidFill>
                <a:schemeClr val="lt1"/>
              </a:solidFill>
              <a:effectLst/>
              <a:uFillTx/>
              <a:latin typeface="Latin Modern Roman Demi"/>
            </a:endParaRPr>
          </a:p>
          <a:p>
            <a:pPr indent="0">
              <a:lnSpc>
                <a:spcPct val="100000"/>
              </a:lnSpc>
              <a:buNone/>
            </a:pPr>
            <a:r>
              <a:rPr b="0" lang="da-DK" sz="1200" strike="noStrike" u="none">
                <a:solidFill>
                  <a:srgbClr val="ffffff"/>
                </a:solidFill>
                <a:effectLst/>
                <a:uFillTx/>
                <a:latin typeface="Latin Modern Roman Demi"/>
              </a:rPr>
              <a:t>Osv. </a:t>
            </a:r>
            <a:endParaRPr b="0" lang="da-DK" sz="1200" strike="noStrike" u="none">
              <a:solidFill>
                <a:schemeClr val="lt1"/>
              </a:solidFill>
              <a:effectLst/>
              <a:uFillTx/>
              <a:latin typeface="Latin Modern Roman Demi"/>
            </a:endParaRPr>
          </a:p>
          <a:p>
            <a:pPr indent="0">
              <a:lnSpc>
                <a:spcPct val="100000"/>
              </a:lnSpc>
              <a:buNone/>
            </a:pPr>
            <a:r>
              <a:rPr b="1" lang="da-DK" sz="1800" strike="noStrike" u="none">
                <a:solidFill>
                  <a:srgbClr val="ffffff"/>
                </a:solidFill>
                <a:effectLst/>
                <a:uFillTx/>
                <a:latin typeface="Latin Modern Roman Demi"/>
              </a:rPr>
              <a:t>Behandling </a:t>
            </a:r>
            <a:r>
              <a:rPr b="0" lang="da-DK" sz="1800" strike="noStrike" u="none">
                <a:solidFill>
                  <a:srgbClr val="ffffff"/>
                </a:solidFill>
                <a:effectLst/>
                <a:uFillTx/>
                <a:latin typeface="Latin Modern Roman Demi"/>
              </a:rPr>
              <a:t>(ukompliceret inkontinens) </a:t>
            </a:r>
            <a:endParaRPr b="0" lang="da-DK" sz="1800" strike="noStrike" u="none">
              <a:solidFill>
                <a:schemeClr val="lt1"/>
              </a:solidFill>
              <a:effectLst/>
              <a:uFillTx/>
              <a:latin typeface="Latin Modern Roman Demi"/>
            </a:endParaRPr>
          </a:p>
          <a:p>
            <a:pPr indent="0">
              <a:lnSpc>
                <a:spcPct val="100000"/>
              </a:lnSpc>
              <a:buNone/>
            </a:pPr>
            <a:r>
              <a:rPr b="0" lang="da-DK" sz="1200" strike="noStrike" u="none">
                <a:solidFill>
                  <a:srgbClr val="ffffff"/>
                </a:solidFill>
                <a:effectLst/>
                <a:uFillTx/>
                <a:latin typeface="Latin Modern Roman Demi"/>
              </a:rPr>
              <a:t>Diæt-vejledning</a:t>
            </a:r>
            <a:endParaRPr b="0" lang="da-DK" sz="1200" strike="noStrike" u="none">
              <a:solidFill>
                <a:schemeClr val="lt1"/>
              </a:solidFill>
              <a:effectLst/>
              <a:uFillTx/>
              <a:latin typeface="Latin Modern Roman Demi"/>
            </a:endParaRPr>
          </a:p>
          <a:p>
            <a:pPr indent="0">
              <a:lnSpc>
                <a:spcPct val="100000"/>
              </a:lnSpc>
              <a:buNone/>
            </a:pPr>
            <a:r>
              <a:rPr b="0" lang="da-DK" sz="1200" strike="noStrike" u="none">
                <a:solidFill>
                  <a:srgbClr val="ffffff"/>
                </a:solidFill>
                <a:effectLst/>
                <a:uFillTx/>
                <a:latin typeface="Latin Modern Roman Demi"/>
              </a:rPr>
              <a:t>Rygestop</a:t>
            </a:r>
            <a:endParaRPr b="0" lang="da-DK" sz="1200" strike="noStrike" u="none">
              <a:solidFill>
                <a:schemeClr val="lt1"/>
              </a:solidFill>
              <a:effectLst/>
              <a:uFillTx/>
              <a:latin typeface="Latin Modern Roman Demi"/>
            </a:endParaRPr>
          </a:p>
          <a:p>
            <a:pPr indent="0">
              <a:lnSpc>
                <a:spcPct val="100000"/>
              </a:lnSpc>
              <a:buNone/>
            </a:pPr>
            <a:r>
              <a:rPr b="1" lang="da-DK" sz="1200" strike="noStrike" u="none">
                <a:solidFill>
                  <a:srgbClr val="ff0000"/>
                </a:solidFill>
                <a:effectLst/>
                <a:uFillTx/>
                <a:latin typeface="Latin Modern Roman Demi"/>
              </a:rPr>
              <a:t>Bækkenbundstræning</a:t>
            </a:r>
            <a:endParaRPr b="0" lang="da-DK" sz="1200" strike="noStrike" u="none">
              <a:solidFill>
                <a:schemeClr val="lt1"/>
              </a:solidFill>
              <a:effectLst/>
              <a:uFillTx/>
              <a:latin typeface="Latin Modern Roman Demi"/>
            </a:endParaRPr>
          </a:p>
        </p:txBody>
      </p:sp>
      <p:pic>
        <p:nvPicPr>
          <p:cNvPr id="360" name="Picture 2" descr="Ny pjece om stressinkontinens - Kontinensforeningen"/>
          <p:cNvPicPr/>
          <p:nvPr/>
        </p:nvPicPr>
        <p:blipFill>
          <a:blip r:embed="rId1"/>
          <a:stretch/>
        </p:blipFill>
        <p:spPr>
          <a:xfrm>
            <a:off x="7688160" y="498600"/>
            <a:ext cx="4503600" cy="635904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20EC0F83-A794-4562-835D-93143750B708}" type="slidenum">
              <a:t>61</a:t>
            </a:fld>
          </a:p>
        </p:txBody>
      </p:sp>
      <p:sp>
        <p:nvSpPr>
          <p:cNvPr id="6" name="PlaceHolder 5"/>
          <p:cNvSpPr>
            <a:spLocks noGrp="1"/>
          </p:cNvSpPr>
          <p:nvPr>
            <p:ph type="dt" idx="1"/>
          </p:nvPr>
        </p:nvSpPr>
        <p:spPr/>
        <p:txBody>
          <a:bodyPr/>
          <a:p>
            <a:fld id="{320FB3C3-CED4-4B1F-B40E-604F093D1F97}" type="datetime1">
              <a:rPr lang="en-DK"/>
              <a:t>2025-12-09</a:t>
            </a:fld>
          </a:p>
        </p:txBody>
      </p:sp>
    </p:spTree>
  </p:cSld>
  <mc:AlternateContent>
    <mc:Choice Requires="p14">
      <p:transition spd="slow" p14:dur="2000"/>
    </mc:Choice>
    <mc:Fallback>
      <p:transition spd="slow"/>
    </mc:Fallback>
  </mc:AlternateContent>
  <p:timing>
    <p:tnLst>
      <p:par>
        <p:cTn id="993" dur="indefinite" restart="never" nodeType="tmRoot">
          <p:childTnLst>
            <p:seq>
              <p:cTn id="994" dur="indefinite" nodeType="mainSeq">
                <p:childTnLst>
                  <p:par>
                    <p:cTn id="995" fill="hold">
                      <p:stCondLst>
                        <p:cond delay="indefinite"/>
                      </p:stCondLst>
                      <p:childTnLst>
                        <p:par>
                          <p:cTn id="996" fill="hold">
                            <p:stCondLst>
                              <p:cond delay="0"/>
                            </p:stCondLst>
                            <p:childTnLst>
                              <p:par>
                                <p:cTn id="997" nodeType="clickEffect" fill="hold" presetClass="entr" presetID="1">
                                  <p:stCondLst>
                                    <p:cond delay="0"/>
                                  </p:stCondLst>
                                  <p:childTnLst>
                                    <p:set>
                                      <p:cBhvr>
                                        <p:cTn id="998"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par>
                    <p:cTn id="999" fill="hold">
                      <p:stCondLst>
                        <p:cond delay="indefinite"/>
                      </p:stCondLst>
                      <p:childTnLst>
                        <p:par>
                          <p:cTn id="1000" fill="hold">
                            <p:stCondLst>
                              <p:cond delay="0"/>
                            </p:stCondLst>
                            <p:childTnLst>
                              <p:par>
                                <p:cTn id="1001" nodeType="clickEffect" fill="hold" presetClass="entr" presetID="1">
                                  <p:stCondLst>
                                    <p:cond delay="0"/>
                                  </p:stCondLst>
                                  <p:childTnLst>
                                    <p:set>
                                      <p:cBhvr>
                                        <p:cTn id="1002" dur="1" fill="hold">
                                          <p:stCondLst>
                                            <p:cond delay="0"/>
                                          </p:stCondLst>
                                        </p:cTn>
                                        <p:tgtEl>
                                          <p:spTgt spid="359">
                                            <p:txEl>
                                              <p:pRg st="5" end="5"/>
                                            </p:txEl>
                                          </p:spTgt>
                                        </p:tgtEl>
                                        <p:attrNameLst>
                                          <p:attrName>style.visibility</p:attrName>
                                        </p:attrNameLst>
                                      </p:cBhvr>
                                      <p:to>
                                        <p:strVal val="visible"/>
                                      </p:to>
                                    </p:set>
                                  </p:childTnLst>
                                </p:cTn>
                              </p:par>
                            </p:childTnLst>
                          </p:cTn>
                        </p:par>
                      </p:childTnLst>
                    </p:cTn>
                  </p:par>
                  <p:par>
                    <p:cTn id="1003" fill="hold">
                      <p:stCondLst>
                        <p:cond delay="indefinite"/>
                      </p:stCondLst>
                      <p:childTnLst>
                        <p:par>
                          <p:cTn id="1004" fill="hold">
                            <p:stCondLst>
                              <p:cond delay="0"/>
                            </p:stCondLst>
                            <p:childTnLst>
                              <p:par>
                                <p:cTn id="1005" nodeType="clickEffect" fill="hold" presetClass="entr" presetID="1">
                                  <p:stCondLst>
                                    <p:cond delay="0"/>
                                  </p:stCondLst>
                                  <p:childTnLst>
                                    <p:set>
                                      <p:cBhvr>
                                        <p:cTn id="1006" dur="1" fill="hold">
                                          <p:stCondLst>
                                            <p:cond delay="0"/>
                                          </p:stCondLst>
                                        </p:cTn>
                                        <p:tgtEl>
                                          <p:spTgt spid="359">
                                            <p:txEl>
                                              <p:pRg st="6" end="6"/>
                                            </p:txEl>
                                          </p:spTgt>
                                        </p:tgtEl>
                                        <p:attrNameLst>
                                          <p:attrName>style.visibility</p:attrName>
                                        </p:attrNameLst>
                                      </p:cBhvr>
                                      <p:to>
                                        <p:strVal val="visible"/>
                                      </p:to>
                                    </p:set>
                                  </p:childTnLst>
                                </p:cTn>
                              </p:par>
                            </p:childTnLst>
                          </p:cTn>
                        </p:par>
                      </p:childTnLst>
                    </p:cTn>
                  </p:par>
                  <p:par>
                    <p:cTn id="1007" fill="hold">
                      <p:stCondLst>
                        <p:cond delay="indefinite"/>
                      </p:stCondLst>
                      <p:childTnLst>
                        <p:par>
                          <p:cTn id="1008" fill="hold">
                            <p:stCondLst>
                              <p:cond delay="0"/>
                            </p:stCondLst>
                            <p:childTnLst>
                              <p:par>
                                <p:cTn id="1009" nodeType="clickEffect" fill="hold" presetClass="entr" presetID="1">
                                  <p:stCondLst>
                                    <p:cond delay="0"/>
                                  </p:stCondLst>
                                  <p:childTnLst>
                                    <p:set>
                                      <p:cBhvr>
                                        <p:cTn id="1010" dur="1" fill="hold">
                                          <p:stCondLst>
                                            <p:cond delay="0"/>
                                          </p:stCondLst>
                                        </p:cTn>
                                        <p:tgtEl>
                                          <p:spTgt spid="359">
                                            <p:txEl>
                                              <p:pRg st="7" end="7"/>
                                            </p:txEl>
                                          </p:spTgt>
                                        </p:tgtEl>
                                        <p:attrNameLst>
                                          <p:attrName>style.visibility</p:attrName>
                                        </p:attrNameLst>
                                      </p:cBhvr>
                                      <p:to>
                                        <p:strVal val="visible"/>
                                      </p:to>
                                    </p:set>
                                  </p:childTnLst>
                                </p:cTn>
                              </p:par>
                              <p:par>
                                <p:cTn id="1011" nodeType="withEffect" fill="hold" presetClass="entr" presetID="1">
                                  <p:stCondLst>
                                    <p:cond delay="0"/>
                                  </p:stCondLst>
                                  <p:childTnLst>
                                    <p:set>
                                      <p:cBhvr>
                                        <p:cTn id="1012" dur="1" fill="hold">
                                          <p:stCondLst>
                                            <p:cond delay="0"/>
                                          </p:stCondLst>
                                        </p:cTn>
                                        <p:tgtEl>
                                          <p:spTgt spid="359">
                                            <p:txEl>
                                              <p:pRg st="8" end="8"/>
                                            </p:txEl>
                                          </p:spTgt>
                                        </p:tgtEl>
                                        <p:attrNameLst>
                                          <p:attrName>style.visibility</p:attrName>
                                        </p:attrNameLst>
                                      </p:cBhvr>
                                      <p:to>
                                        <p:strVal val="visible"/>
                                      </p:to>
                                    </p:set>
                                  </p:childTnLst>
                                </p:cTn>
                              </p:par>
                              <p:par>
                                <p:cTn id="1013" nodeType="withEffect" fill="hold" presetClass="entr" presetID="1">
                                  <p:stCondLst>
                                    <p:cond delay="0"/>
                                  </p:stCondLst>
                                  <p:childTnLst>
                                    <p:set>
                                      <p:cBhvr>
                                        <p:cTn id="1014" dur="1" fill="hold">
                                          <p:stCondLst>
                                            <p:cond delay="0"/>
                                          </p:stCondLst>
                                        </p:cTn>
                                        <p:tgtEl>
                                          <p:spTgt spid="359">
                                            <p:txEl>
                                              <p:pRg st="9" end="9"/>
                                            </p:txEl>
                                          </p:spTgt>
                                        </p:tgtEl>
                                        <p:attrNameLst>
                                          <p:attrName>style.visibility</p:attrName>
                                        </p:attrNameLst>
                                      </p:cBhvr>
                                      <p:to>
                                        <p:strVal val="visible"/>
                                      </p:to>
                                    </p:set>
                                  </p:childTnLst>
                                </p:cTn>
                              </p:par>
                              <p:par>
                                <p:cTn id="1015" nodeType="withEffect" fill="hold" presetClass="entr" presetID="1">
                                  <p:stCondLst>
                                    <p:cond delay="0"/>
                                  </p:stCondLst>
                                  <p:childTnLst>
                                    <p:set>
                                      <p:cBhvr>
                                        <p:cTn id="1016" dur="1" fill="hold">
                                          <p:stCondLst>
                                            <p:cond delay="0"/>
                                          </p:stCondLst>
                                        </p:cTn>
                                        <p:tgtEl>
                                          <p:spTgt spid="359">
                                            <p:txEl>
                                              <p:pRg st="10" end="10"/>
                                            </p:txEl>
                                          </p:spTgt>
                                        </p:tgtEl>
                                        <p:attrNameLst>
                                          <p:attrName>style.visibility</p:attrName>
                                        </p:attrNameLst>
                                      </p:cBhvr>
                                      <p:to>
                                        <p:strVal val="visible"/>
                                      </p:to>
                                    </p:set>
                                  </p:childTnLst>
                                </p:cTn>
                              </p:par>
                              <p:par>
                                <p:cTn id="1017" nodeType="withEffect" fill="hold" presetClass="entr" presetID="1">
                                  <p:stCondLst>
                                    <p:cond delay="0"/>
                                  </p:stCondLst>
                                  <p:childTnLst>
                                    <p:set>
                                      <p:cBhvr>
                                        <p:cTn id="1018" dur="1" fill="hold">
                                          <p:stCondLst>
                                            <p:cond delay="0"/>
                                          </p:stCondLst>
                                        </p:cTn>
                                        <p:tgtEl>
                                          <p:spTgt spid="359">
                                            <p:txEl>
                                              <p:pRg st="11" end="11"/>
                                            </p:txEl>
                                          </p:spTgt>
                                        </p:tgtEl>
                                        <p:attrNameLst>
                                          <p:attrName>style.visibility</p:attrName>
                                        </p:attrNameLst>
                                      </p:cBhvr>
                                      <p:to>
                                        <p:strVal val="visible"/>
                                      </p:to>
                                    </p:set>
                                  </p:childTnLst>
                                </p:cTn>
                              </p:par>
                            </p:childTnLst>
                          </p:cTn>
                        </p:par>
                      </p:childTnLst>
                    </p:cTn>
                  </p:par>
                  <p:par>
                    <p:cTn id="1019" fill="hold">
                      <p:stCondLst>
                        <p:cond delay="indefinite"/>
                      </p:stCondLst>
                      <p:childTnLst>
                        <p:par>
                          <p:cTn id="1020" fill="hold">
                            <p:stCondLst>
                              <p:cond delay="0"/>
                            </p:stCondLst>
                            <p:childTnLst>
                              <p:par>
                                <p:cTn id="1021" nodeType="clickEffect" fill="hold" presetClass="entr" presetID="1">
                                  <p:stCondLst>
                                    <p:cond delay="0"/>
                                  </p:stCondLst>
                                  <p:childTnLst>
                                    <p:set>
                                      <p:cBhvr>
                                        <p:cTn id="1022" dur="1" fill="hold">
                                          <p:stCondLst>
                                            <p:cond delay="0"/>
                                          </p:stCondLst>
                                        </p:cTn>
                                        <p:tgtEl>
                                          <p:spTgt spid="359">
                                            <p:txEl>
                                              <p:pRg st="12" end="12"/>
                                            </p:txEl>
                                          </p:spTgt>
                                        </p:tgtEl>
                                        <p:attrNameLst>
                                          <p:attrName>style.visibility</p:attrName>
                                        </p:attrNameLst>
                                      </p:cBhvr>
                                      <p:to>
                                        <p:strVal val="visible"/>
                                      </p:to>
                                    </p:set>
                                  </p:childTnLst>
                                </p:cTn>
                              </p:par>
                              <p:par>
                                <p:cTn id="1023" nodeType="withEffect" fill="hold" presetClass="entr" presetID="1">
                                  <p:stCondLst>
                                    <p:cond delay="0"/>
                                  </p:stCondLst>
                                  <p:childTnLst>
                                    <p:set>
                                      <p:cBhvr>
                                        <p:cTn id="1024" dur="1" fill="hold">
                                          <p:stCondLst>
                                            <p:cond delay="0"/>
                                          </p:stCondLst>
                                        </p:cTn>
                                        <p:tgtEl>
                                          <p:spTgt spid="359">
                                            <p:txEl>
                                              <p:pRg st="13" end="13"/>
                                            </p:txEl>
                                          </p:spTgt>
                                        </p:tgtEl>
                                        <p:attrNameLst>
                                          <p:attrName>style.visibility</p:attrName>
                                        </p:attrNameLst>
                                      </p:cBhvr>
                                      <p:to>
                                        <p:strVal val="visible"/>
                                      </p:to>
                                    </p:set>
                                  </p:childTnLst>
                                </p:cTn>
                              </p:par>
                              <p:par>
                                <p:cTn id="1025" nodeType="withEffect" fill="hold" presetClass="entr" presetID="1">
                                  <p:stCondLst>
                                    <p:cond delay="0"/>
                                  </p:stCondLst>
                                  <p:childTnLst>
                                    <p:set>
                                      <p:cBhvr>
                                        <p:cTn id="1026" dur="1" fill="hold">
                                          <p:stCondLst>
                                            <p:cond delay="0"/>
                                          </p:stCondLst>
                                        </p:cTn>
                                        <p:tgtEl>
                                          <p:spTgt spid="359">
                                            <p:txEl>
                                              <p:pRg st="14" end="14"/>
                                            </p:txEl>
                                          </p:spTgt>
                                        </p:tgtEl>
                                        <p:attrNameLst>
                                          <p:attrName>style.visibility</p:attrName>
                                        </p:attrNameLst>
                                      </p:cBhvr>
                                      <p:to>
                                        <p:strVal val="visible"/>
                                      </p:to>
                                    </p:set>
                                  </p:childTnLst>
                                </p:cTn>
                              </p:par>
                              <p:par>
                                <p:cTn id="1027" nodeType="withEffect" fill="hold" presetClass="entr" presetID="1">
                                  <p:stCondLst>
                                    <p:cond delay="0"/>
                                  </p:stCondLst>
                                  <p:childTnLst>
                                    <p:set>
                                      <p:cBhvr>
                                        <p:cTn id="1028" dur="1" fill="hold">
                                          <p:stCondLst>
                                            <p:cond delay="0"/>
                                          </p:stCondLst>
                                        </p:cTn>
                                        <p:tgtEl>
                                          <p:spTgt spid="359">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1" name="Picture 2" descr="Inkontinens etter hjerneslag | Tidsskrift for Den norske legeforening"/>
          <p:cNvPicPr/>
          <p:nvPr/>
        </p:nvPicPr>
        <p:blipFill>
          <a:blip r:embed="rId1"/>
          <a:stretch/>
        </p:blipFill>
        <p:spPr>
          <a:xfrm>
            <a:off x="8257320" y="78840"/>
            <a:ext cx="3934440" cy="4983480"/>
          </a:xfrm>
          <a:prstGeom prst="rect">
            <a:avLst/>
          </a:prstGeom>
          <a:noFill/>
          <a:ln w="0">
            <a:noFill/>
          </a:ln>
        </p:spPr>
      </p:pic>
      <p:sp>
        <p:nvSpPr>
          <p:cNvPr id="362"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Neurogen blæredysfunktion </a:t>
            </a:r>
            <a:endParaRPr b="0" lang="da-DK" sz="4000" strike="noStrike" u="none">
              <a:solidFill>
                <a:schemeClr val="dk1"/>
              </a:solidFill>
              <a:effectLst/>
              <a:uFillTx/>
              <a:latin typeface="Arial"/>
            </a:endParaRPr>
          </a:p>
        </p:txBody>
      </p:sp>
      <p:sp>
        <p:nvSpPr>
          <p:cNvPr id="363"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fontScale="92500" lnSpcReduction="9999"/>
          </a:bodyPr>
          <a:p>
            <a:pPr indent="0">
              <a:lnSpc>
                <a:spcPct val="100000"/>
              </a:lnSpc>
              <a:buNone/>
            </a:pPr>
            <a:r>
              <a:rPr b="0" lang="da-DK" sz="2400" strike="noStrike" u="none">
                <a:solidFill>
                  <a:srgbClr val="ffffff"/>
                </a:solidFill>
                <a:effectLst/>
                <a:uFillTx/>
                <a:latin typeface="Latin Modern Roman Demi"/>
              </a:rPr>
              <a:t>Blæredysfunktion pga. neurologisk sygdom</a:t>
            </a:r>
            <a:endParaRPr b="0" lang="da-DK" sz="2400" strike="noStrike" u="none">
              <a:solidFill>
                <a:schemeClr val="lt1"/>
              </a:solidFill>
              <a:effectLst/>
              <a:uFillTx/>
              <a:latin typeface="Latin Modern Roman Demi"/>
            </a:endParaRPr>
          </a:p>
          <a:p>
            <a:pPr indent="0">
              <a:lnSpc>
                <a:spcPct val="100000"/>
              </a:lnSpc>
              <a:buNone/>
              <a:tabLst>
                <a:tab algn="l" pos="0"/>
              </a:tabLst>
            </a:pPr>
            <a:endParaRPr b="0" lang="da-DK" sz="2400" strike="noStrike" u="none">
              <a:solidFill>
                <a:schemeClr val="lt1"/>
              </a:solidFill>
              <a:effectLst/>
              <a:uFillTx/>
              <a:latin typeface="Latin Modern Roman Demi"/>
            </a:endParaRPr>
          </a:p>
          <a:p>
            <a:pPr indent="0">
              <a:lnSpc>
                <a:spcPct val="100000"/>
              </a:lnSpc>
              <a:buNone/>
              <a:tabLst>
                <a:tab algn="l" pos="0"/>
              </a:tabLst>
            </a:pPr>
            <a:r>
              <a:rPr b="1" lang="da-DK" sz="2400" strike="noStrike" u="none">
                <a:solidFill>
                  <a:srgbClr val="ffffff"/>
                </a:solidFill>
                <a:effectLst/>
                <a:uFillTx/>
                <a:latin typeface="Latin Modern Roman Demi"/>
              </a:rPr>
              <a:t>Hyppig hos patienter med </a:t>
            </a: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Apoplexi</a:t>
            </a: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Arteriosklerose</a:t>
            </a: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Parkinson</a:t>
            </a: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Dissemineret sklerose</a:t>
            </a: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CNS tumorer </a:t>
            </a:r>
            <a:endParaRPr b="0" lang="da-DK" sz="2400" strike="noStrike" u="none">
              <a:solidFill>
                <a:schemeClr val="lt1"/>
              </a:solidFill>
              <a:effectLst/>
              <a:uFillTx/>
              <a:latin typeface="Latin Modern Roman Demi"/>
            </a:endParaRPr>
          </a:p>
          <a:p>
            <a:pPr indent="0">
              <a:lnSpc>
                <a:spcPct val="100000"/>
              </a:lnSpc>
              <a:buNone/>
              <a:tabLst>
                <a:tab algn="l" pos="0"/>
              </a:tabLst>
            </a:pP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Vandladning kontrolleres af frontallappen som styrer miktionscenter i pons </a:t>
            </a: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Pons styrer detrusor-funktionen</a:t>
            </a:r>
            <a:br>
              <a:rPr sz="2400"/>
            </a:b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Behandling = specialistopgave  </a:t>
            </a:r>
            <a:endParaRPr b="0" lang="da-DK" sz="2400" strike="noStrike" u="none">
              <a:solidFill>
                <a:schemeClr val="lt1"/>
              </a:solidFill>
              <a:effectLst/>
              <a:uFillTx/>
              <a:latin typeface="Latin Modern Roman Demi"/>
            </a:endParaRPr>
          </a:p>
          <a:p>
            <a:pPr indent="0">
              <a:lnSpc>
                <a:spcPct val="100000"/>
              </a:lnSpc>
              <a:buNone/>
              <a:tabLst>
                <a:tab algn="l" pos="0"/>
              </a:tabLst>
            </a:pPr>
            <a:endParaRPr b="0" lang="da-DK" sz="2400" strike="noStrike" u="none">
              <a:solidFill>
                <a:schemeClr val="lt1"/>
              </a:solidFill>
              <a:effectLst/>
              <a:uFillTx/>
              <a:latin typeface="Latin Modern Roman Demi"/>
            </a:endParaRPr>
          </a:p>
        </p:txBody>
      </p:sp>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84ADD9E9-C4C6-4F32-B15E-8DD7971B840A}" type="slidenum">
              <a:t>62</a:t>
            </a:fld>
          </a:p>
        </p:txBody>
      </p:sp>
      <p:sp>
        <p:nvSpPr>
          <p:cNvPr id="6" name="PlaceHolder 5"/>
          <p:cNvSpPr>
            <a:spLocks noGrp="1"/>
          </p:cNvSpPr>
          <p:nvPr>
            <p:ph type="dt" idx="1"/>
          </p:nvPr>
        </p:nvSpPr>
        <p:spPr/>
        <p:txBody>
          <a:bodyPr/>
          <a:p>
            <a:fld id="{1E7FA4CD-8300-4529-AC89-D03DAECE9513}" type="datetime1">
              <a:rPr lang="en-DK"/>
              <a:t>2025-12-09</a:t>
            </a:fld>
          </a:p>
        </p:txBody>
      </p:sp>
    </p:spTree>
  </p:cSld>
  <mc:AlternateContent>
    <mc:Choice Requires="p14">
      <p:transition spd="slow" p14:dur="2000"/>
    </mc:Choice>
    <mc:Fallback>
      <p:transition spd="slow"/>
    </mc:Fallback>
  </mc:AlternateContent>
  <p:timing>
    <p:tnLst>
      <p:par>
        <p:cTn id="1029" dur="indefinite" restart="never" nodeType="tmRoot">
          <p:childTnLst>
            <p:seq>
              <p:cTn id="1030" dur="indefinite" nodeType="mainSeq">
                <p:childTnLst>
                  <p:par>
                    <p:cTn id="1031" fill="hold">
                      <p:stCondLst>
                        <p:cond delay="indefinite"/>
                      </p:stCondLst>
                      <p:childTnLst>
                        <p:par>
                          <p:cTn id="1032" fill="hold">
                            <p:stCondLst>
                              <p:cond delay="0"/>
                            </p:stCondLst>
                            <p:childTnLst>
                              <p:par>
                                <p:cTn id="1033" nodeType="clickEffect" fill="hold" presetClass="entr" presetID="1">
                                  <p:stCondLst>
                                    <p:cond delay="0"/>
                                  </p:stCondLst>
                                  <p:childTnLst>
                                    <p:set>
                                      <p:cBhvr>
                                        <p:cTn id="1034" dur="1" fill="hold">
                                          <p:stCondLst>
                                            <p:cond delay="0"/>
                                          </p:stCondLst>
                                        </p:cTn>
                                        <p:tgtEl>
                                          <p:spTgt spid="363">
                                            <p:txEl>
                                              <p:pRg st="2" end="2"/>
                                            </p:txEl>
                                          </p:spTgt>
                                        </p:tgtEl>
                                        <p:attrNameLst>
                                          <p:attrName>style.visibility</p:attrName>
                                        </p:attrNameLst>
                                      </p:cBhvr>
                                      <p:to>
                                        <p:strVal val="visible"/>
                                      </p:to>
                                    </p:set>
                                  </p:childTnLst>
                                </p:cTn>
                              </p:par>
                              <p:par>
                                <p:cTn id="1035" nodeType="withEffect" fill="hold" presetClass="entr" presetID="1">
                                  <p:stCondLst>
                                    <p:cond delay="0"/>
                                  </p:stCondLst>
                                  <p:childTnLst>
                                    <p:set>
                                      <p:cBhvr>
                                        <p:cTn id="1036" dur="1" fill="hold">
                                          <p:stCondLst>
                                            <p:cond delay="0"/>
                                          </p:stCondLst>
                                        </p:cTn>
                                        <p:tgtEl>
                                          <p:spTgt spid="363">
                                            <p:txEl>
                                              <p:pRg st="3" end="3"/>
                                            </p:txEl>
                                          </p:spTgt>
                                        </p:tgtEl>
                                        <p:attrNameLst>
                                          <p:attrName>style.visibility</p:attrName>
                                        </p:attrNameLst>
                                      </p:cBhvr>
                                      <p:to>
                                        <p:strVal val="visible"/>
                                      </p:to>
                                    </p:set>
                                  </p:childTnLst>
                                </p:cTn>
                              </p:par>
                              <p:par>
                                <p:cTn id="1037" nodeType="withEffect" fill="hold" presetClass="entr" presetID="1">
                                  <p:stCondLst>
                                    <p:cond delay="0"/>
                                  </p:stCondLst>
                                  <p:childTnLst>
                                    <p:set>
                                      <p:cBhvr>
                                        <p:cTn id="1038" dur="1" fill="hold">
                                          <p:stCondLst>
                                            <p:cond delay="0"/>
                                          </p:stCondLst>
                                        </p:cTn>
                                        <p:tgtEl>
                                          <p:spTgt spid="363">
                                            <p:txEl>
                                              <p:pRg st="4" end="4"/>
                                            </p:txEl>
                                          </p:spTgt>
                                        </p:tgtEl>
                                        <p:attrNameLst>
                                          <p:attrName>style.visibility</p:attrName>
                                        </p:attrNameLst>
                                      </p:cBhvr>
                                      <p:to>
                                        <p:strVal val="visible"/>
                                      </p:to>
                                    </p:set>
                                  </p:childTnLst>
                                </p:cTn>
                              </p:par>
                              <p:par>
                                <p:cTn id="1039" nodeType="withEffect" fill="hold" presetClass="entr" presetID="1">
                                  <p:stCondLst>
                                    <p:cond delay="0"/>
                                  </p:stCondLst>
                                  <p:childTnLst>
                                    <p:set>
                                      <p:cBhvr>
                                        <p:cTn id="1040" dur="1" fill="hold">
                                          <p:stCondLst>
                                            <p:cond delay="0"/>
                                          </p:stCondLst>
                                        </p:cTn>
                                        <p:tgtEl>
                                          <p:spTgt spid="363">
                                            <p:txEl>
                                              <p:pRg st="5" end="5"/>
                                            </p:txEl>
                                          </p:spTgt>
                                        </p:tgtEl>
                                        <p:attrNameLst>
                                          <p:attrName>style.visibility</p:attrName>
                                        </p:attrNameLst>
                                      </p:cBhvr>
                                      <p:to>
                                        <p:strVal val="visible"/>
                                      </p:to>
                                    </p:set>
                                  </p:childTnLst>
                                </p:cTn>
                              </p:par>
                              <p:par>
                                <p:cTn id="1041" nodeType="withEffect" fill="hold" presetClass="entr" presetID="1">
                                  <p:stCondLst>
                                    <p:cond delay="0"/>
                                  </p:stCondLst>
                                  <p:childTnLst>
                                    <p:set>
                                      <p:cBhvr>
                                        <p:cTn id="1042" dur="1" fill="hold">
                                          <p:stCondLst>
                                            <p:cond delay="0"/>
                                          </p:stCondLst>
                                        </p:cTn>
                                        <p:tgtEl>
                                          <p:spTgt spid="363">
                                            <p:txEl>
                                              <p:pRg st="6" end="6"/>
                                            </p:txEl>
                                          </p:spTgt>
                                        </p:tgtEl>
                                        <p:attrNameLst>
                                          <p:attrName>style.visibility</p:attrName>
                                        </p:attrNameLst>
                                      </p:cBhvr>
                                      <p:to>
                                        <p:strVal val="visible"/>
                                      </p:to>
                                    </p:set>
                                  </p:childTnLst>
                                </p:cTn>
                              </p:par>
                              <p:par>
                                <p:cTn id="1043" nodeType="withEffect" fill="hold" presetClass="entr" presetID="1">
                                  <p:stCondLst>
                                    <p:cond delay="0"/>
                                  </p:stCondLst>
                                  <p:childTnLst>
                                    <p:set>
                                      <p:cBhvr>
                                        <p:cTn id="1044" dur="1" fill="hold">
                                          <p:stCondLst>
                                            <p:cond delay="0"/>
                                          </p:stCondLst>
                                        </p:cTn>
                                        <p:tgtEl>
                                          <p:spTgt spid="363">
                                            <p:txEl>
                                              <p:pRg st="7" end="7"/>
                                            </p:txEl>
                                          </p:spTgt>
                                        </p:tgtEl>
                                        <p:attrNameLst>
                                          <p:attrName>style.visibility</p:attrName>
                                        </p:attrNameLst>
                                      </p:cBhvr>
                                      <p:to>
                                        <p:strVal val="visible"/>
                                      </p:to>
                                    </p:set>
                                  </p:childTnLst>
                                </p:cTn>
                              </p:par>
                            </p:childTnLst>
                          </p:cTn>
                        </p:par>
                      </p:childTnLst>
                    </p:cTn>
                  </p:par>
                  <p:par>
                    <p:cTn id="1045" fill="hold">
                      <p:stCondLst>
                        <p:cond delay="indefinite"/>
                      </p:stCondLst>
                      <p:childTnLst>
                        <p:par>
                          <p:cTn id="1046" fill="hold">
                            <p:stCondLst>
                              <p:cond delay="0"/>
                            </p:stCondLst>
                            <p:childTnLst>
                              <p:par>
                                <p:cTn id="1047" nodeType="clickEffect" fill="hold" presetClass="entr" presetID="1">
                                  <p:stCondLst>
                                    <p:cond delay="0"/>
                                  </p:stCondLst>
                                  <p:childTnLst>
                                    <p:set>
                                      <p:cBhvr>
                                        <p:cTn id="1048" dur="1" fill="hold">
                                          <p:stCondLst>
                                            <p:cond delay="0"/>
                                          </p:stCondLst>
                                        </p:cTn>
                                        <p:tgtEl>
                                          <p:spTgt spid="363">
                                            <p:txEl>
                                              <p:pRg st="9" end="9"/>
                                            </p:txEl>
                                          </p:spTgt>
                                        </p:tgtEl>
                                        <p:attrNameLst>
                                          <p:attrName>style.visibility</p:attrName>
                                        </p:attrNameLst>
                                      </p:cBhvr>
                                      <p:to>
                                        <p:strVal val="visible"/>
                                      </p:to>
                                    </p:set>
                                  </p:childTnLst>
                                </p:cTn>
                              </p:par>
                              <p:par>
                                <p:cTn id="1049" nodeType="withEffect" fill="hold" presetClass="entr" presetID="1">
                                  <p:stCondLst>
                                    <p:cond delay="0"/>
                                  </p:stCondLst>
                                  <p:childTnLst>
                                    <p:set>
                                      <p:cBhvr>
                                        <p:cTn id="1050" dur="1" fill="hold">
                                          <p:stCondLst>
                                            <p:cond delay="0"/>
                                          </p:stCondLst>
                                        </p:cTn>
                                        <p:tgtEl>
                                          <p:spTgt spid="363">
                                            <p:txEl>
                                              <p:pRg st="10" end="10"/>
                                            </p:txEl>
                                          </p:spTgt>
                                        </p:tgtEl>
                                        <p:attrNameLst>
                                          <p:attrName>style.visibility</p:attrName>
                                        </p:attrNameLst>
                                      </p:cBhvr>
                                      <p:to>
                                        <p:strVal val="visible"/>
                                      </p:to>
                                    </p:set>
                                  </p:childTnLst>
                                </p:cTn>
                              </p:par>
                              <p:par>
                                <p:cTn id="1051" nodeType="withEffect" fill="hold" presetClass="entr" presetID="1">
                                  <p:stCondLst>
                                    <p:cond delay="0"/>
                                  </p:stCondLst>
                                  <p:childTnLst>
                                    <p:set>
                                      <p:cBhvr>
                                        <p:cTn id="1052" dur="1" fill="hold">
                                          <p:stCondLst>
                                            <p:cond delay="0"/>
                                          </p:stCondLst>
                                        </p:cTn>
                                        <p:tgtEl>
                                          <p:spTgt spid="363">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Cancer i UG</a:t>
            </a:r>
            <a:endParaRPr b="0" lang="da-DK" sz="4000" strike="noStrike" u="none">
              <a:solidFill>
                <a:schemeClr val="dk1"/>
              </a:solidFill>
              <a:effectLst/>
              <a:uFillTx/>
              <a:latin typeface="Arial"/>
            </a:endParaRPr>
          </a:p>
        </p:txBody>
      </p:sp>
      <p:sp>
        <p:nvSpPr>
          <p:cNvPr id="365"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lnSpc>
                <a:spcPct val="150000"/>
              </a:lnSpc>
              <a:buNone/>
            </a:pPr>
            <a:r>
              <a:rPr b="1" lang="da-DK" sz="2400" strike="noStrike" u="none">
                <a:solidFill>
                  <a:srgbClr val="ffffff"/>
                </a:solidFill>
                <a:effectLst/>
                <a:uFillTx/>
                <a:latin typeface="Latin Modern Roman Demi"/>
              </a:rPr>
              <a:t>Cancer i UG er typisk placeret i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Nyre</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Blæren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Ureter (urinlederen)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For mænd: Penis, prostata og testis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For kvinder: Ovarier, uterus, cervix, vulva </a:t>
            </a:r>
            <a:endParaRPr b="0" lang="da-DK" sz="2400" strike="noStrike" u="none">
              <a:solidFill>
                <a:schemeClr val="lt1"/>
              </a:solidFill>
              <a:effectLst/>
              <a:uFillTx/>
              <a:latin typeface="Latin Modern Roman Demi"/>
            </a:endParaRPr>
          </a:p>
          <a:p>
            <a:pPr indent="0">
              <a:lnSpc>
                <a:spcPct val="150000"/>
              </a:lnSpc>
              <a:buNone/>
              <a:tabLst>
                <a:tab algn="l" pos="0"/>
              </a:tabLst>
            </a:pPr>
            <a:endParaRPr b="0" lang="da-DK" sz="2400" strike="noStrike" u="none">
              <a:solidFill>
                <a:schemeClr val="lt1"/>
              </a:solidFill>
              <a:effectLst/>
              <a:uFillTx/>
              <a:latin typeface="Latin Modern Roman Demi"/>
            </a:endParaRPr>
          </a:p>
        </p:txBody>
      </p:sp>
      <p:pic>
        <p:nvPicPr>
          <p:cNvPr id="366" name="Picture 2" descr="Paediatric genitourinary cancers and late effects of treatment | Nature  Reviews Urology"/>
          <p:cNvPicPr/>
          <p:nvPr/>
        </p:nvPicPr>
        <p:blipFill>
          <a:blip r:embed="rId1"/>
          <a:stretch/>
        </p:blipFill>
        <p:spPr>
          <a:xfrm>
            <a:off x="6867000" y="875520"/>
            <a:ext cx="5324760" cy="530100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65164208-971D-415B-A986-8CA8E3A9D079}" type="slidenum">
              <a:t>63</a:t>
            </a:fld>
          </a:p>
        </p:txBody>
      </p:sp>
      <p:sp>
        <p:nvSpPr>
          <p:cNvPr id="6" name="PlaceHolder 5"/>
          <p:cNvSpPr>
            <a:spLocks noGrp="1"/>
          </p:cNvSpPr>
          <p:nvPr>
            <p:ph type="dt" idx="1"/>
          </p:nvPr>
        </p:nvSpPr>
        <p:spPr/>
        <p:txBody>
          <a:bodyPr/>
          <a:p>
            <a:fld id="{773C250F-DEB2-4A8E-AC44-6544F2490E11}" type="datetime1">
              <a:rPr lang="en-DK"/>
              <a:t>2025-12-09</a:t>
            </a:fld>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Blærecancer</a:t>
            </a:r>
            <a:endParaRPr b="0" lang="da-DK" sz="4000" strike="noStrike" u="none">
              <a:solidFill>
                <a:schemeClr val="dk1"/>
              </a:solidFill>
              <a:effectLst/>
              <a:uFillTx/>
              <a:latin typeface="Arial"/>
            </a:endParaRPr>
          </a:p>
        </p:txBody>
      </p:sp>
      <p:sp>
        <p:nvSpPr>
          <p:cNvPr id="368"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fontScale="77500" lnSpcReduction="19999"/>
          </a:bodyPr>
          <a:p>
            <a:pPr indent="0">
              <a:lnSpc>
                <a:spcPct val="90000"/>
              </a:lnSpc>
              <a:buNone/>
            </a:pPr>
            <a:r>
              <a:rPr b="0" lang="da-DK" sz="2400" strike="noStrike" u="none">
                <a:solidFill>
                  <a:srgbClr val="ffffff"/>
                </a:solidFill>
                <a:effectLst/>
                <a:uFillTx/>
                <a:latin typeface="Latin Modern Roman Demi"/>
              </a:rPr>
              <a:t>H</a:t>
            </a:r>
            <a:r>
              <a:rPr b="0" lang="da-DK" sz="2800" strike="noStrike" u="none">
                <a:solidFill>
                  <a:srgbClr val="ffffff"/>
                </a:solidFill>
                <a:effectLst/>
                <a:uFillTx/>
                <a:latin typeface="Latin Modern Roman Demi"/>
              </a:rPr>
              <a:t>yppigst blandt mænd – 50-80 år </a:t>
            </a:r>
            <a:endParaRPr b="0" lang="da-DK" sz="2800" strike="noStrike" u="none">
              <a:solidFill>
                <a:schemeClr val="lt1"/>
              </a:solidFill>
              <a:effectLst/>
              <a:uFillTx/>
              <a:latin typeface="Latin Modern Roman Demi"/>
            </a:endParaRPr>
          </a:p>
          <a:p>
            <a:pPr indent="0">
              <a:lnSpc>
                <a:spcPct val="90000"/>
              </a:lnSpc>
              <a:buNone/>
            </a:pPr>
            <a:r>
              <a:rPr b="0" lang="da-DK" sz="2800" strike="noStrike" u="none">
                <a:solidFill>
                  <a:srgbClr val="ffffff"/>
                </a:solidFill>
                <a:effectLst/>
                <a:uFillTx/>
                <a:latin typeface="Latin Modern Roman Demi"/>
              </a:rPr>
              <a:t>Ofte relateret til tobaksrygning </a:t>
            </a:r>
            <a:endParaRPr b="0" lang="da-DK" sz="2800" strike="noStrike" u="none">
              <a:solidFill>
                <a:schemeClr val="lt1"/>
              </a:solidFill>
              <a:effectLst/>
              <a:uFillTx/>
              <a:latin typeface="Latin Modern Roman Demi"/>
            </a:endParaRPr>
          </a:p>
          <a:p>
            <a:pPr indent="0">
              <a:lnSpc>
                <a:spcPct val="90000"/>
              </a:lnSpc>
              <a:buNone/>
            </a:pPr>
            <a:r>
              <a:rPr b="0" lang="da-DK" sz="2400" strike="noStrike" u="none">
                <a:solidFill>
                  <a:srgbClr val="ffffff"/>
                </a:solidFill>
                <a:effectLst/>
                <a:uFillTx/>
                <a:latin typeface="Latin Modern Roman Demi"/>
              </a:rPr>
              <a:t>Ca. 1600 nye tilfælde årligt </a:t>
            </a:r>
            <a:br>
              <a:rPr sz="2400"/>
            </a:br>
            <a:endParaRPr b="0" lang="da-DK" sz="2400" strike="noStrike" u="none">
              <a:solidFill>
                <a:schemeClr val="lt1"/>
              </a:solidFill>
              <a:effectLst/>
              <a:uFillTx/>
              <a:latin typeface="Latin Modern Roman Demi"/>
            </a:endParaRPr>
          </a:p>
          <a:p>
            <a:pPr indent="0">
              <a:lnSpc>
                <a:spcPct val="90000"/>
              </a:lnSpc>
              <a:buNone/>
            </a:pPr>
            <a:r>
              <a:rPr b="1" lang="da-DK" sz="2800" strike="noStrike" u="none">
                <a:solidFill>
                  <a:srgbClr val="ffffff"/>
                </a:solidFill>
                <a:effectLst/>
                <a:uFillTx/>
                <a:latin typeface="Latin Modern Roman Demi"/>
              </a:rPr>
              <a:t>Symptomer ofte vage, men: </a:t>
            </a:r>
            <a:endParaRPr b="0" lang="da-DK" sz="2800" strike="noStrike" u="none">
              <a:solidFill>
                <a:schemeClr val="lt1"/>
              </a:solidFill>
              <a:effectLst/>
              <a:uFillTx/>
              <a:latin typeface="Latin Modern Roman Demi"/>
            </a:endParaRPr>
          </a:p>
          <a:p>
            <a:pPr indent="0">
              <a:lnSpc>
                <a:spcPct val="100000"/>
              </a:lnSpc>
              <a:buNone/>
            </a:pPr>
            <a:r>
              <a:rPr b="0" lang="da-DK" sz="2400" strike="noStrike" u="none">
                <a:solidFill>
                  <a:srgbClr val="ff0000"/>
                </a:solidFill>
                <a:effectLst/>
                <a:uFillTx/>
                <a:latin typeface="Latin Modern Roman Demi"/>
              </a:rPr>
              <a:t>Faresignaler = </a:t>
            </a:r>
            <a:r>
              <a:rPr b="1" lang="da-DK" sz="2400" strike="noStrike" u="none">
                <a:solidFill>
                  <a:srgbClr val="ff0000"/>
                </a:solidFill>
                <a:effectLst/>
                <a:uFillTx/>
                <a:latin typeface="Latin Modern Roman Demi"/>
              </a:rPr>
              <a:t>Obstruktionsklinik og hæmaturi</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Evt. trykken/murren i underlivet </a:t>
            </a:r>
            <a:endParaRPr b="0" lang="da-DK" sz="2400" strike="noStrike" u="none">
              <a:solidFill>
                <a:schemeClr val="lt1"/>
              </a:solidFill>
              <a:effectLst/>
              <a:uFillTx/>
              <a:latin typeface="Latin Modern Roman Demi"/>
            </a:endParaRPr>
          </a:p>
          <a:p>
            <a:pPr indent="0">
              <a:lnSpc>
                <a:spcPct val="90000"/>
              </a:lnSpc>
              <a:buNone/>
            </a:pPr>
            <a:endParaRPr b="0" lang="da-DK" sz="2800" strike="noStrike" u="none">
              <a:solidFill>
                <a:schemeClr val="lt1"/>
              </a:solidFill>
              <a:effectLst/>
              <a:uFillTx/>
              <a:latin typeface="Latin Modern Roman Demi"/>
            </a:endParaRPr>
          </a:p>
          <a:p>
            <a:pPr indent="0">
              <a:lnSpc>
                <a:spcPct val="90000"/>
              </a:lnSpc>
              <a:buNone/>
            </a:pPr>
            <a:r>
              <a:rPr b="1" lang="da-DK" sz="2400" strike="noStrike" u="none">
                <a:solidFill>
                  <a:srgbClr val="ffffff"/>
                </a:solidFill>
                <a:effectLst/>
                <a:uFillTx/>
                <a:latin typeface="Latin Modern Roman Demi"/>
              </a:rPr>
              <a:t>Diagnose</a:t>
            </a:r>
            <a:r>
              <a:rPr b="0" lang="da-DK" sz="2400" strike="noStrike" u="none">
                <a:solidFill>
                  <a:srgbClr val="ffffff"/>
                </a:solidFill>
                <a:effectLst/>
                <a:uFillTx/>
                <a:latin typeface="Latin Modern Roman Demi"/>
              </a:rPr>
              <a:t>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Cystoskopi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CT </a:t>
            </a:r>
            <a:endParaRPr b="0" lang="da-DK" sz="2400" strike="noStrike" u="none">
              <a:solidFill>
                <a:schemeClr val="lt1"/>
              </a:solidFill>
              <a:effectLst/>
              <a:uFillTx/>
              <a:latin typeface="Latin Modern Roman Demi"/>
            </a:endParaRPr>
          </a:p>
          <a:p>
            <a:pPr indent="0">
              <a:lnSpc>
                <a:spcPct val="90000"/>
              </a:lnSpc>
              <a:buNone/>
            </a:pPr>
            <a:endParaRPr b="0" lang="da-DK" sz="2800" strike="noStrike" u="none">
              <a:solidFill>
                <a:schemeClr val="lt1"/>
              </a:solidFill>
              <a:effectLst/>
              <a:uFillTx/>
              <a:latin typeface="Latin Modern Roman Demi"/>
            </a:endParaRPr>
          </a:p>
          <a:p>
            <a:pPr indent="0">
              <a:lnSpc>
                <a:spcPct val="90000"/>
              </a:lnSpc>
              <a:buNone/>
            </a:pPr>
            <a:r>
              <a:rPr b="1" lang="da-DK" sz="2800" strike="noStrike" u="none">
                <a:solidFill>
                  <a:srgbClr val="ffffff"/>
                </a:solidFill>
                <a:effectLst/>
                <a:uFillTx/>
                <a:latin typeface="Latin Modern Roman Demi"/>
              </a:rPr>
              <a:t>Behandling </a:t>
            </a:r>
            <a:endParaRPr b="0" lang="da-DK" sz="2800" strike="noStrike" u="none">
              <a:solidFill>
                <a:schemeClr val="lt1"/>
              </a:solidFill>
              <a:effectLst/>
              <a:uFillTx/>
              <a:latin typeface="Latin Modern Roman Demi"/>
            </a:endParaRPr>
          </a:p>
          <a:p>
            <a:pPr indent="0">
              <a:lnSpc>
                <a:spcPct val="100000"/>
              </a:lnSpc>
              <a:buNone/>
            </a:pPr>
            <a:r>
              <a:rPr b="0" lang="da-DK" sz="2400" strike="noStrike" u="none">
                <a:solidFill>
                  <a:srgbClr val="ff0000"/>
                </a:solidFill>
                <a:effectLst/>
                <a:uFillTx/>
                <a:latin typeface="Latin Modern Roman Demi"/>
              </a:rPr>
              <a:t>TUR-B</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Blæreskylning med kemoterapi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Radikal cystektomi med urostomi</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Kemoterapi/strålebehandling  </a:t>
            </a: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p:txBody>
      </p:sp>
      <p:pic>
        <p:nvPicPr>
          <p:cNvPr id="369" name="Picture 2" descr="DaBlaCa (Blærecancer)"/>
          <p:cNvPicPr/>
          <p:nvPr/>
        </p:nvPicPr>
        <p:blipFill>
          <a:blip r:embed="rId1"/>
          <a:stretch/>
        </p:blipFill>
        <p:spPr>
          <a:xfrm>
            <a:off x="6996240" y="571680"/>
            <a:ext cx="4943160" cy="571464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A968BB0D-D841-4B55-8967-BDA6462A8C7A}" type="slidenum">
              <a:t>64</a:t>
            </a:fld>
          </a:p>
        </p:txBody>
      </p:sp>
      <p:sp>
        <p:nvSpPr>
          <p:cNvPr id="6" name="PlaceHolder 5"/>
          <p:cNvSpPr>
            <a:spLocks noGrp="1"/>
          </p:cNvSpPr>
          <p:nvPr>
            <p:ph type="dt" idx="1"/>
          </p:nvPr>
        </p:nvSpPr>
        <p:spPr/>
        <p:txBody>
          <a:bodyPr/>
          <a:p>
            <a:fld id="{43F5E192-B445-40FB-8912-C9B04B1F6368}" type="datetime1">
              <a:rPr lang="en-DK"/>
              <a:t>2025-12-09</a:t>
            </a:fld>
          </a:p>
        </p:txBody>
      </p:sp>
    </p:spTree>
  </p:cSld>
  <mc:AlternateContent>
    <mc:Choice Requires="p14">
      <p:transition spd="slow" p14:dur="2000"/>
    </mc:Choice>
    <mc:Fallback>
      <p:transition spd="slow"/>
    </mc:Fallback>
  </mc:AlternateContent>
  <p:timing>
    <p:tnLst>
      <p:par>
        <p:cTn id="1053" dur="indefinite" restart="never" nodeType="tmRoot">
          <p:childTnLst>
            <p:seq>
              <p:cTn id="1054" dur="indefinite" nodeType="mainSeq">
                <p:childTnLst>
                  <p:par>
                    <p:cTn id="1055" fill="hold">
                      <p:stCondLst>
                        <p:cond delay="indefinite"/>
                      </p:stCondLst>
                      <p:childTnLst>
                        <p:par>
                          <p:cTn id="1056" fill="hold">
                            <p:stCondLst>
                              <p:cond delay="0"/>
                            </p:stCondLst>
                            <p:childTnLst>
                              <p:par>
                                <p:cTn id="1057" nodeType="clickEffect" fill="hold" presetClass="entr" presetID="1">
                                  <p:stCondLst>
                                    <p:cond delay="0"/>
                                  </p:stCondLst>
                                  <p:childTnLst>
                                    <p:set>
                                      <p:cBhvr>
                                        <p:cTn id="1058" dur="1" fill="hold">
                                          <p:stCondLst>
                                            <p:cond delay="0"/>
                                          </p:stCondLst>
                                        </p:cTn>
                                        <p:tgtEl>
                                          <p:spTgt spid="368">
                                            <p:txEl>
                                              <p:pRg st="3" end="3"/>
                                            </p:txEl>
                                          </p:spTgt>
                                        </p:tgtEl>
                                        <p:attrNameLst>
                                          <p:attrName>style.visibility</p:attrName>
                                        </p:attrNameLst>
                                      </p:cBhvr>
                                      <p:to>
                                        <p:strVal val="visible"/>
                                      </p:to>
                                    </p:set>
                                  </p:childTnLst>
                                </p:cTn>
                              </p:par>
                              <p:par>
                                <p:cTn id="1059" nodeType="withEffect" fill="hold" presetClass="entr" presetID="1">
                                  <p:stCondLst>
                                    <p:cond delay="0"/>
                                  </p:stCondLst>
                                  <p:childTnLst>
                                    <p:set>
                                      <p:cBhvr>
                                        <p:cTn id="1060" dur="1" fill="hold">
                                          <p:stCondLst>
                                            <p:cond delay="0"/>
                                          </p:stCondLst>
                                        </p:cTn>
                                        <p:tgtEl>
                                          <p:spTgt spid="368">
                                            <p:txEl>
                                              <p:pRg st="4" end="4"/>
                                            </p:txEl>
                                          </p:spTgt>
                                        </p:tgtEl>
                                        <p:attrNameLst>
                                          <p:attrName>style.visibility</p:attrName>
                                        </p:attrNameLst>
                                      </p:cBhvr>
                                      <p:to>
                                        <p:strVal val="visible"/>
                                      </p:to>
                                    </p:set>
                                  </p:childTnLst>
                                </p:cTn>
                              </p:par>
                              <p:par>
                                <p:cTn id="1061" nodeType="withEffect" fill="hold" presetClass="entr" presetID="1">
                                  <p:stCondLst>
                                    <p:cond delay="0"/>
                                  </p:stCondLst>
                                  <p:childTnLst>
                                    <p:set>
                                      <p:cBhvr>
                                        <p:cTn id="1062" dur="1" fill="hold">
                                          <p:stCondLst>
                                            <p:cond delay="0"/>
                                          </p:stCondLst>
                                        </p:cTn>
                                        <p:tgtEl>
                                          <p:spTgt spid="368">
                                            <p:txEl>
                                              <p:pRg st="5" end="5"/>
                                            </p:txEl>
                                          </p:spTgt>
                                        </p:tgtEl>
                                        <p:attrNameLst>
                                          <p:attrName>style.visibility</p:attrName>
                                        </p:attrNameLst>
                                      </p:cBhvr>
                                      <p:to>
                                        <p:strVal val="visible"/>
                                      </p:to>
                                    </p:set>
                                  </p:childTnLst>
                                </p:cTn>
                              </p:par>
                            </p:childTnLst>
                          </p:cTn>
                        </p:par>
                      </p:childTnLst>
                    </p:cTn>
                  </p:par>
                  <p:par>
                    <p:cTn id="1063" fill="hold">
                      <p:stCondLst>
                        <p:cond delay="indefinite"/>
                      </p:stCondLst>
                      <p:childTnLst>
                        <p:par>
                          <p:cTn id="1064" fill="hold">
                            <p:stCondLst>
                              <p:cond delay="0"/>
                            </p:stCondLst>
                            <p:childTnLst>
                              <p:par>
                                <p:cTn id="1065" nodeType="clickEffect" fill="hold" presetClass="entr" presetID="1">
                                  <p:stCondLst>
                                    <p:cond delay="0"/>
                                  </p:stCondLst>
                                  <p:childTnLst>
                                    <p:set>
                                      <p:cBhvr>
                                        <p:cTn id="1066" dur="1" fill="hold">
                                          <p:stCondLst>
                                            <p:cond delay="0"/>
                                          </p:stCondLst>
                                        </p:cTn>
                                        <p:tgtEl>
                                          <p:spTgt spid="368">
                                            <p:txEl>
                                              <p:pRg st="7" end="7"/>
                                            </p:txEl>
                                          </p:spTgt>
                                        </p:tgtEl>
                                        <p:attrNameLst>
                                          <p:attrName>style.visibility</p:attrName>
                                        </p:attrNameLst>
                                      </p:cBhvr>
                                      <p:to>
                                        <p:strVal val="visible"/>
                                      </p:to>
                                    </p:set>
                                  </p:childTnLst>
                                </p:cTn>
                              </p:par>
                              <p:par>
                                <p:cTn id="1067" nodeType="withEffect" fill="hold" presetClass="entr" presetID="1">
                                  <p:stCondLst>
                                    <p:cond delay="0"/>
                                  </p:stCondLst>
                                  <p:childTnLst>
                                    <p:set>
                                      <p:cBhvr>
                                        <p:cTn id="1068" dur="1" fill="hold">
                                          <p:stCondLst>
                                            <p:cond delay="0"/>
                                          </p:stCondLst>
                                        </p:cTn>
                                        <p:tgtEl>
                                          <p:spTgt spid="368">
                                            <p:txEl>
                                              <p:pRg st="8" end="8"/>
                                            </p:txEl>
                                          </p:spTgt>
                                        </p:tgtEl>
                                        <p:attrNameLst>
                                          <p:attrName>style.visibility</p:attrName>
                                        </p:attrNameLst>
                                      </p:cBhvr>
                                      <p:to>
                                        <p:strVal val="visible"/>
                                      </p:to>
                                    </p:set>
                                  </p:childTnLst>
                                </p:cTn>
                              </p:par>
                              <p:par>
                                <p:cTn id="1069" nodeType="withEffect" fill="hold" presetClass="entr" presetID="1">
                                  <p:stCondLst>
                                    <p:cond delay="0"/>
                                  </p:stCondLst>
                                  <p:childTnLst>
                                    <p:set>
                                      <p:cBhvr>
                                        <p:cTn id="1070" dur="1" fill="hold">
                                          <p:stCondLst>
                                            <p:cond delay="0"/>
                                          </p:stCondLst>
                                        </p:cTn>
                                        <p:tgtEl>
                                          <p:spTgt spid="368">
                                            <p:txEl>
                                              <p:pRg st="9" end="9"/>
                                            </p:txEl>
                                          </p:spTgt>
                                        </p:tgtEl>
                                        <p:attrNameLst>
                                          <p:attrName>style.visibility</p:attrName>
                                        </p:attrNameLst>
                                      </p:cBhvr>
                                      <p:to>
                                        <p:strVal val="visible"/>
                                      </p:to>
                                    </p:set>
                                  </p:childTnLst>
                                </p:cTn>
                              </p:par>
                            </p:childTnLst>
                          </p:cTn>
                        </p:par>
                      </p:childTnLst>
                    </p:cTn>
                  </p:par>
                  <p:par>
                    <p:cTn id="1071" fill="hold">
                      <p:stCondLst>
                        <p:cond delay="indefinite"/>
                      </p:stCondLst>
                      <p:childTnLst>
                        <p:par>
                          <p:cTn id="1072" fill="hold">
                            <p:stCondLst>
                              <p:cond delay="0"/>
                            </p:stCondLst>
                            <p:childTnLst>
                              <p:par>
                                <p:cTn id="1073" nodeType="clickEffect" fill="hold" presetClass="entr" presetID="1">
                                  <p:stCondLst>
                                    <p:cond delay="0"/>
                                  </p:stCondLst>
                                  <p:childTnLst>
                                    <p:set>
                                      <p:cBhvr>
                                        <p:cTn id="1074" dur="1" fill="hold">
                                          <p:stCondLst>
                                            <p:cond delay="0"/>
                                          </p:stCondLst>
                                        </p:cTn>
                                        <p:tgtEl>
                                          <p:spTgt spid="368">
                                            <p:txEl>
                                              <p:pRg st="11" end="11"/>
                                            </p:txEl>
                                          </p:spTgt>
                                        </p:tgtEl>
                                        <p:attrNameLst>
                                          <p:attrName>style.visibility</p:attrName>
                                        </p:attrNameLst>
                                      </p:cBhvr>
                                      <p:to>
                                        <p:strVal val="visible"/>
                                      </p:to>
                                    </p:set>
                                  </p:childTnLst>
                                </p:cTn>
                              </p:par>
                              <p:par>
                                <p:cTn id="1075" nodeType="withEffect" fill="hold" presetClass="entr" presetID="1">
                                  <p:stCondLst>
                                    <p:cond delay="0"/>
                                  </p:stCondLst>
                                  <p:childTnLst>
                                    <p:set>
                                      <p:cBhvr>
                                        <p:cTn id="1076" dur="1" fill="hold">
                                          <p:stCondLst>
                                            <p:cond delay="0"/>
                                          </p:stCondLst>
                                        </p:cTn>
                                        <p:tgtEl>
                                          <p:spTgt spid="368">
                                            <p:txEl>
                                              <p:pRg st="12" end="12"/>
                                            </p:txEl>
                                          </p:spTgt>
                                        </p:tgtEl>
                                        <p:attrNameLst>
                                          <p:attrName>style.visibility</p:attrName>
                                        </p:attrNameLst>
                                      </p:cBhvr>
                                      <p:to>
                                        <p:strVal val="visible"/>
                                      </p:to>
                                    </p:set>
                                  </p:childTnLst>
                                </p:cTn>
                              </p:par>
                              <p:par>
                                <p:cTn id="1077" nodeType="withEffect" fill="hold" presetClass="entr" presetID="1">
                                  <p:stCondLst>
                                    <p:cond delay="0"/>
                                  </p:stCondLst>
                                  <p:childTnLst>
                                    <p:set>
                                      <p:cBhvr>
                                        <p:cTn id="1078" dur="1" fill="hold">
                                          <p:stCondLst>
                                            <p:cond delay="0"/>
                                          </p:stCondLst>
                                        </p:cTn>
                                        <p:tgtEl>
                                          <p:spTgt spid="368">
                                            <p:txEl>
                                              <p:pRg st="13" end="13"/>
                                            </p:txEl>
                                          </p:spTgt>
                                        </p:tgtEl>
                                        <p:attrNameLst>
                                          <p:attrName>style.visibility</p:attrName>
                                        </p:attrNameLst>
                                      </p:cBhvr>
                                      <p:to>
                                        <p:strVal val="visible"/>
                                      </p:to>
                                    </p:set>
                                  </p:childTnLst>
                                </p:cTn>
                              </p:par>
                              <p:par>
                                <p:cTn id="1079" nodeType="withEffect" fill="hold" presetClass="entr" presetID="1">
                                  <p:stCondLst>
                                    <p:cond delay="0"/>
                                  </p:stCondLst>
                                  <p:childTnLst>
                                    <p:set>
                                      <p:cBhvr>
                                        <p:cTn id="1080" dur="1" fill="hold">
                                          <p:stCondLst>
                                            <p:cond delay="0"/>
                                          </p:stCondLst>
                                        </p:cTn>
                                        <p:tgtEl>
                                          <p:spTgt spid="368">
                                            <p:txEl>
                                              <p:pRg st="14" end="14"/>
                                            </p:txEl>
                                          </p:spTgt>
                                        </p:tgtEl>
                                        <p:attrNameLst>
                                          <p:attrName>style.visibility</p:attrName>
                                        </p:attrNameLst>
                                      </p:cBhvr>
                                      <p:to>
                                        <p:strVal val="visible"/>
                                      </p:to>
                                    </p:set>
                                  </p:childTnLst>
                                </p:cTn>
                              </p:par>
                              <p:par>
                                <p:cTn id="1081" nodeType="withEffect" fill="hold" presetClass="entr" presetID="1">
                                  <p:stCondLst>
                                    <p:cond delay="0"/>
                                  </p:stCondLst>
                                  <p:childTnLst>
                                    <p:set>
                                      <p:cBhvr>
                                        <p:cTn id="1082" dur="1" fill="hold">
                                          <p:stCondLst>
                                            <p:cond delay="0"/>
                                          </p:stCondLst>
                                        </p:cTn>
                                        <p:tgtEl>
                                          <p:spTgt spid="368">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Prostata cancer </a:t>
            </a:r>
            <a:endParaRPr b="0" lang="da-DK" sz="4000" strike="noStrike" u="none">
              <a:solidFill>
                <a:schemeClr val="dk1"/>
              </a:solidFill>
              <a:effectLst/>
              <a:uFillTx/>
              <a:latin typeface="Arial"/>
            </a:endParaRPr>
          </a:p>
        </p:txBody>
      </p:sp>
      <p:sp>
        <p:nvSpPr>
          <p:cNvPr id="371"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lnSpc>
                <a:spcPct val="100000"/>
              </a:lnSpc>
              <a:buNone/>
            </a:pPr>
            <a:r>
              <a:rPr b="0" lang="da-DK" sz="2400" strike="noStrike" u="none">
                <a:solidFill>
                  <a:srgbClr val="ff0000"/>
                </a:solidFill>
                <a:effectLst/>
                <a:uFillTx/>
                <a:latin typeface="Latin Modern Roman Demi"/>
              </a:rPr>
              <a:t>Hyppigst forekommende cancer hos mænd i Danmark!</a:t>
            </a:r>
            <a:endParaRPr b="0" lang="da-DK" sz="2400" strike="noStrike" u="none">
              <a:solidFill>
                <a:schemeClr val="lt1"/>
              </a:solidFill>
              <a:effectLst/>
              <a:uFillTx/>
              <a:latin typeface="Latin Modern Roman Demi"/>
            </a:endParaRPr>
          </a:p>
          <a:p>
            <a:pPr indent="0">
              <a:lnSpc>
                <a:spcPct val="100000"/>
              </a:lnSpc>
              <a:buNone/>
              <a:tabLst>
                <a:tab algn="l" pos="0"/>
              </a:tabLst>
            </a:pP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Symptomer oftest som ved BPH = </a:t>
            </a:r>
            <a:r>
              <a:rPr b="0" lang="da-DK" sz="2400" strike="noStrike" u="none">
                <a:solidFill>
                  <a:srgbClr val="ff0000"/>
                </a:solidFill>
                <a:effectLst/>
                <a:uFillTx/>
                <a:latin typeface="Latin Modern Roman Demi"/>
              </a:rPr>
              <a:t>LUTS </a:t>
            </a: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Evt. hæmospermi </a:t>
            </a: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Evt. smerter i knogler (metastaser) og B-symptomer  </a:t>
            </a:r>
            <a:endParaRPr b="0" lang="da-DK" sz="2400" strike="noStrike" u="none">
              <a:solidFill>
                <a:schemeClr val="lt1"/>
              </a:solidFill>
              <a:effectLst/>
              <a:uFillTx/>
              <a:latin typeface="Latin Modern Roman Demi"/>
            </a:endParaRPr>
          </a:p>
          <a:p>
            <a:pPr indent="0">
              <a:lnSpc>
                <a:spcPct val="100000"/>
              </a:lnSpc>
              <a:buNone/>
              <a:tabLst>
                <a:tab algn="l" pos="0"/>
              </a:tabLst>
            </a:pPr>
            <a:r>
              <a:rPr b="0" lang="da-DK" sz="2400" strike="noStrike" u="none">
                <a:solidFill>
                  <a:srgbClr val="ffffff"/>
                </a:solidFill>
                <a:effectLst/>
                <a:uFillTx/>
                <a:latin typeface="Latin Modern Roman Demi"/>
              </a:rPr>
              <a:t>I starten ingen symp. </a:t>
            </a:r>
            <a:endParaRPr b="0" lang="da-DK" sz="2400" strike="noStrike" u="none">
              <a:solidFill>
                <a:schemeClr val="lt1"/>
              </a:solidFill>
              <a:effectLst/>
              <a:uFillTx/>
              <a:latin typeface="Latin Modern Roman Demi"/>
            </a:endParaRPr>
          </a:p>
          <a:p>
            <a:pPr marL="457200" indent="0">
              <a:lnSpc>
                <a:spcPct val="100000"/>
              </a:lnSpc>
              <a:buNone/>
              <a:tabLst>
                <a:tab algn="l" pos="0"/>
              </a:tabLst>
            </a:pPr>
            <a:endParaRPr b="0" lang="da-DK" sz="2400" strike="noStrike" u="none">
              <a:solidFill>
                <a:schemeClr val="lt1"/>
              </a:solidFill>
              <a:effectLst/>
              <a:uFillTx/>
              <a:latin typeface="Latin Modern Roman Demi"/>
            </a:endParaRPr>
          </a:p>
          <a:p>
            <a:pPr marL="457200" indent="0">
              <a:lnSpc>
                <a:spcPct val="100000"/>
              </a:lnSpc>
              <a:buNone/>
              <a:tabLst>
                <a:tab algn="l" pos="0"/>
              </a:tabLst>
            </a:pPr>
            <a:r>
              <a:rPr b="0" lang="da-DK" sz="2400" strike="noStrike" u="none">
                <a:solidFill>
                  <a:srgbClr val="ffffff"/>
                </a:solidFill>
                <a:effectLst/>
                <a:uFillTx/>
                <a:latin typeface="Latin Modern Roman Demi"/>
              </a:rPr>
              <a:t>Biomarkør = PSA </a:t>
            </a:r>
            <a:endParaRPr b="0" lang="da-DK" sz="2400" strike="noStrike" u="none">
              <a:solidFill>
                <a:schemeClr val="lt1"/>
              </a:solidFill>
              <a:effectLst/>
              <a:uFillTx/>
              <a:latin typeface="Latin Modern Roman Demi"/>
            </a:endParaRPr>
          </a:p>
        </p:txBody>
      </p:sp>
      <p:pic>
        <p:nvPicPr>
          <p:cNvPr id="372" name="Picture 4" descr="Prostate Cancer"/>
          <p:cNvPicPr/>
          <p:nvPr/>
        </p:nvPicPr>
        <p:blipFill>
          <a:blip r:embed="rId1"/>
          <a:stretch/>
        </p:blipFill>
        <p:spPr>
          <a:xfrm>
            <a:off x="8404920" y="3211560"/>
            <a:ext cx="3700080" cy="354564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E7DB585C-78AF-46CD-B735-D87C9DE65F50}" type="slidenum">
              <a:t>65</a:t>
            </a:fld>
          </a:p>
        </p:txBody>
      </p:sp>
      <p:sp>
        <p:nvSpPr>
          <p:cNvPr id="6" name="PlaceHolder 5"/>
          <p:cNvSpPr>
            <a:spLocks noGrp="1"/>
          </p:cNvSpPr>
          <p:nvPr>
            <p:ph type="dt" idx="1"/>
          </p:nvPr>
        </p:nvSpPr>
        <p:spPr/>
        <p:txBody>
          <a:bodyPr/>
          <a:p>
            <a:fld id="{ADFEEAB9-0876-4395-9526-DE12B1C6B982}" type="datetime1">
              <a:rPr lang="en-DK"/>
              <a:t>2025-12-09</a:t>
            </a:fld>
          </a:p>
        </p:txBody>
      </p:sp>
    </p:spTree>
  </p:cSld>
  <mc:AlternateContent>
    <mc:Choice Requires="p14">
      <p:transition spd="slow" p14:dur="2000"/>
    </mc:Choice>
    <mc:Fallback>
      <p:transition spd="slow"/>
    </mc:Fallback>
  </mc:AlternateContent>
  <p:timing>
    <p:tnLst>
      <p:par>
        <p:cTn id="1083" dur="indefinite" restart="never" nodeType="tmRoot">
          <p:childTnLst>
            <p:seq>
              <p:cTn id="1084" dur="indefinite" nodeType="mainSeq">
                <p:childTnLst>
                  <p:par>
                    <p:cTn id="1085" fill="hold">
                      <p:stCondLst>
                        <p:cond delay="indefinite"/>
                      </p:stCondLst>
                      <p:childTnLst>
                        <p:par>
                          <p:cTn id="1086" fill="hold">
                            <p:stCondLst>
                              <p:cond delay="0"/>
                            </p:stCondLst>
                            <p:childTnLst>
                              <p:par>
                                <p:cTn id="1087" nodeType="clickEffect" fill="hold" presetClass="entr" presetID="1">
                                  <p:stCondLst>
                                    <p:cond delay="0"/>
                                  </p:stCondLst>
                                  <p:childTnLst>
                                    <p:set>
                                      <p:cBhvr>
                                        <p:cTn id="1088" dur="1" fill="hold">
                                          <p:stCondLst>
                                            <p:cond delay="0"/>
                                          </p:stCondLst>
                                        </p:cTn>
                                        <p:tgtEl>
                                          <p:spTgt spid="371">
                                            <p:txEl>
                                              <p:pRg st="2" end="2"/>
                                            </p:txEl>
                                          </p:spTgt>
                                        </p:tgtEl>
                                        <p:attrNameLst>
                                          <p:attrName>style.visibility</p:attrName>
                                        </p:attrNameLst>
                                      </p:cBhvr>
                                      <p:to>
                                        <p:strVal val="visible"/>
                                      </p:to>
                                    </p:set>
                                  </p:childTnLst>
                                </p:cTn>
                              </p:par>
                              <p:par>
                                <p:cTn id="1089" nodeType="withEffect" fill="hold" presetClass="entr" presetID="1">
                                  <p:stCondLst>
                                    <p:cond delay="0"/>
                                  </p:stCondLst>
                                  <p:childTnLst>
                                    <p:set>
                                      <p:cBhvr>
                                        <p:cTn id="1090" dur="1" fill="hold">
                                          <p:stCondLst>
                                            <p:cond delay="0"/>
                                          </p:stCondLst>
                                        </p:cTn>
                                        <p:tgtEl>
                                          <p:spTgt spid="371">
                                            <p:txEl>
                                              <p:pRg st="3" end="3"/>
                                            </p:txEl>
                                          </p:spTgt>
                                        </p:tgtEl>
                                        <p:attrNameLst>
                                          <p:attrName>style.visibility</p:attrName>
                                        </p:attrNameLst>
                                      </p:cBhvr>
                                      <p:to>
                                        <p:strVal val="visible"/>
                                      </p:to>
                                    </p:set>
                                  </p:childTnLst>
                                </p:cTn>
                              </p:par>
                              <p:par>
                                <p:cTn id="1091" nodeType="withEffect" fill="hold" presetClass="entr" presetID="1">
                                  <p:stCondLst>
                                    <p:cond delay="0"/>
                                  </p:stCondLst>
                                  <p:childTnLst>
                                    <p:set>
                                      <p:cBhvr>
                                        <p:cTn id="1092" dur="1" fill="hold">
                                          <p:stCondLst>
                                            <p:cond delay="0"/>
                                          </p:stCondLst>
                                        </p:cTn>
                                        <p:tgtEl>
                                          <p:spTgt spid="371">
                                            <p:txEl>
                                              <p:pRg st="4" end="4"/>
                                            </p:txEl>
                                          </p:spTgt>
                                        </p:tgtEl>
                                        <p:attrNameLst>
                                          <p:attrName>style.visibility</p:attrName>
                                        </p:attrNameLst>
                                      </p:cBhvr>
                                      <p:to>
                                        <p:strVal val="visible"/>
                                      </p:to>
                                    </p:set>
                                  </p:childTnLst>
                                </p:cTn>
                              </p:par>
                              <p:par>
                                <p:cTn id="1093" nodeType="withEffect" fill="hold" presetClass="entr" presetID="1">
                                  <p:stCondLst>
                                    <p:cond delay="0"/>
                                  </p:stCondLst>
                                  <p:childTnLst>
                                    <p:set>
                                      <p:cBhvr>
                                        <p:cTn id="1094" dur="1" fill="hold">
                                          <p:stCondLst>
                                            <p:cond delay="0"/>
                                          </p:stCondLst>
                                        </p:cTn>
                                        <p:tgtEl>
                                          <p:spTgt spid="371">
                                            <p:txEl>
                                              <p:pRg st="5" end="5"/>
                                            </p:txEl>
                                          </p:spTgt>
                                        </p:tgtEl>
                                        <p:attrNameLst>
                                          <p:attrName>style.visibility</p:attrName>
                                        </p:attrNameLst>
                                      </p:cBhvr>
                                      <p:to>
                                        <p:strVal val="visible"/>
                                      </p:to>
                                    </p:set>
                                  </p:childTnLst>
                                </p:cTn>
                              </p:par>
                            </p:childTnLst>
                          </p:cTn>
                        </p:par>
                      </p:childTnLst>
                    </p:cTn>
                  </p:par>
                  <p:par>
                    <p:cTn id="1095" fill="hold">
                      <p:stCondLst>
                        <p:cond delay="indefinite"/>
                      </p:stCondLst>
                      <p:childTnLst>
                        <p:par>
                          <p:cTn id="1096" fill="hold">
                            <p:stCondLst>
                              <p:cond delay="0"/>
                            </p:stCondLst>
                            <p:childTnLst>
                              <p:par>
                                <p:cTn id="1097" nodeType="clickEffect" fill="hold" presetClass="entr" presetID="1">
                                  <p:stCondLst>
                                    <p:cond delay="0"/>
                                  </p:stCondLst>
                                  <p:childTnLst>
                                    <p:set>
                                      <p:cBhvr>
                                        <p:cTn id="1098" dur="1" fill="hold">
                                          <p:stCondLst>
                                            <p:cond delay="0"/>
                                          </p:stCondLst>
                                        </p:cTn>
                                        <p:tgtEl>
                                          <p:spTgt spid="37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Prostata cancer</a:t>
            </a:r>
            <a:endParaRPr b="0" lang="da-DK" sz="4000" strike="noStrike" u="none">
              <a:solidFill>
                <a:schemeClr val="dk1"/>
              </a:solidFill>
              <a:effectLst/>
              <a:uFillTx/>
              <a:latin typeface="Arial"/>
            </a:endParaRPr>
          </a:p>
        </p:txBody>
      </p:sp>
      <p:sp>
        <p:nvSpPr>
          <p:cNvPr id="374"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lnSpc>
                <a:spcPct val="150000"/>
              </a:lnSpc>
              <a:buNone/>
            </a:pPr>
            <a:r>
              <a:rPr b="0" lang="da-DK" sz="2400" strike="noStrike" u="none">
                <a:solidFill>
                  <a:srgbClr val="ffffff"/>
                </a:solidFill>
                <a:effectLst/>
                <a:uFillTx/>
                <a:latin typeface="Latin Modern Roman Demi"/>
              </a:rPr>
              <a:t>Over 4600 tilfælde årligt</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0000"/>
                </a:solidFill>
                <a:effectLst/>
                <a:uFillTx/>
                <a:latin typeface="Latin Modern Roman Demi"/>
              </a:rPr>
              <a:t>Incidensen stiger med alderen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Inddeles efter TNM-klassifikation</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Herudover Gleason-score, som går fra 2-10, hvor 10 har dårligst prognose</a:t>
            </a: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p:txBody>
      </p:sp>
      <p:pic>
        <p:nvPicPr>
          <p:cNvPr id="375" name="Picture 2" descr="Staging and grading prostate cancer | Irish Cancer Society"/>
          <p:cNvPicPr/>
          <p:nvPr/>
        </p:nvPicPr>
        <p:blipFill>
          <a:blip r:embed="rId1"/>
          <a:stretch/>
        </p:blipFill>
        <p:spPr>
          <a:xfrm>
            <a:off x="7313040" y="292320"/>
            <a:ext cx="4565880" cy="342432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374A2C57-5941-4D6C-84AF-43E589BE900C}" type="slidenum">
              <a:t>66</a:t>
            </a:fld>
          </a:p>
        </p:txBody>
      </p:sp>
      <p:sp>
        <p:nvSpPr>
          <p:cNvPr id="6" name="PlaceHolder 5"/>
          <p:cNvSpPr>
            <a:spLocks noGrp="1"/>
          </p:cNvSpPr>
          <p:nvPr>
            <p:ph type="dt" idx="1"/>
          </p:nvPr>
        </p:nvSpPr>
        <p:spPr/>
        <p:txBody>
          <a:bodyPr/>
          <a:p>
            <a:fld id="{12C8C8CB-F9F0-4B25-ADCB-C4A670AC0BCF}" type="datetime1">
              <a:rPr lang="en-DK"/>
              <a:t>2025-12-09</a:t>
            </a:fld>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Prostata  cancer</a:t>
            </a:r>
            <a:endParaRPr b="0" lang="da-DK" sz="4000" strike="noStrike" u="none">
              <a:solidFill>
                <a:schemeClr val="dk1"/>
              </a:solidFill>
              <a:effectLst/>
              <a:uFillTx/>
              <a:latin typeface="Arial"/>
            </a:endParaRPr>
          </a:p>
        </p:txBody>
      </p:sp>
      <p:sp>
        <p:nvSpPr>
          <p:cNvPr id="377"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lnSpc>
                <a:spcPct val="100000"/>
              </a:lnSpc>
              <a:buNone/>
            </a:pPr>
            <a:r>
              <a:rPr b="1" lang="da-DK" sz="2400" strike="noStrike" u="none">
                <a:solidFill>
                  <a:srgbClr val="ffffff"/>
                </a:solidFill>
                <a:effectLst/>
                <a:uFillTx/>
                <a:latin typeface="Latin Modern Roman Demi"/>
              </a:rPr>
              <a:t>Risikofaktorer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Alder</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Vestlig livsstil </a:t>
            </a: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Jo tidligere sygdommen fanges, jo bedre overlevelse</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3 af 4 mænd dør ikke af prostatakræft men med den </a:t>
            </a: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a:p>
            <a:pPr indent="0">
              <a:lnSpc>
                <a:spcPct val="100000"/>
              </a:lnSpc>
              <a:buNone/>
            </a:pPr>
            <a:r>
              <a:rPr b="1" lang="da-DK" sz="2400" strike="noStrike" u="none">
                <a:solidFill>
                  <a:srgbClr val="ffffff"/>
                </a:solidFill>
                <a:effectLst/>
                <a:uFillTx/>
                <a:latin typeface="Latin Modern Roman Demi"/>
              </a:rPr>
              <a:t>Metastaserer til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0000"/>
                </a:solidFill>
                <a:effectLst/>
                <a:uFillTx/>
                <a:latin typeface="Latin Modern Roman Demi"/>
              </a:rPr>
              <a:t>Lymfeknuder (primært langs aorta)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0000"/>
                </a:solidFill>
                <a:effectLst/>
                <a:uFillTx/>
                <a:latin typeface="Latin Modern Roman Demi"/>
              </a:rPr>
              <a:t>Knogler  </a:t>
            </a: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p:txBody>
      </p:sp>
      <p:pic>
        <p:nvPicPr>
          <p:cNvPr id="378" name="Picture 2" descr="AstraZeneca on X: &quot;90% of #prostate cancers are found when they're confined  to the prostate and nearby organs, at which stage the 5-year survival rate  is nearly 100%. If the disease spreads"/>
          <p:cNvPicPr/>
          <p:nvPr/>
        </p:nvPicPr>
        <p:blipFill>
          <a:blip r:embed="rId1"/>
          <a:stretch/>
        </p:blipFill>
        <p:spPr>
          <a:xfrm>
            <a:off x="5765040" y="144000"/>
            <a:ext cx="6290640" cy="314532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D08836F6-D408-4D15-B146-0837F3F49F82}" type="slidenum">
              <a:t>67</a:t>
            </a:fld>
          </a:p>
        </p:txBody>
      </p:sp>
      <p:sp>
        <p:nvSpPr>
          <p:cNvPr id="6" name="PlaceHolder 5"/>
          <p:cNvSpPr>
            <a:spLocks noGrp="1"/>
          </p:cNvSpPr>
          <p:nvPr>
            <p:ph type="dt" idx="1"/>
          </p:nvPr>
        </p:nvSpPr>
        <p:spPr/>
        <p:txBody>
          <a:bodyPr/>
          <a:p>
            <a:fld id="{B4F3231B-2663-4449-92D2-6278E1BBD614}" type="datetime1">
              <a:rPr lang="en-DK"/>
              <a:t>2025-12-09</a:t>
            </a:fld>
          </a:p>
        </p:txBody>
      </p:sp>
    </p:spTree>
  </p:cSld>
  <mc:AlternateContent>
    <mc:Choice Requires="p14">
      <p:transition spd="slow" p14:dur="2000"/>
    </mc:Choice>
    <mc:Fallback>
      <p:transition spd="slow"/>
    </mc:Fallback>
  </mc:AlternateContent>
  <p:timing>
    <p:tnLst>
      <p:par>
        <p:cTn id="1099" dur="indefinite" restart="never" nodeType="tmRoot">
          <p:childTnLst>
            <p:seq>
              <p:cTn id="1100" dur="indefinite" nodeType="mainSeq">
                <p:childTnLst>
                  <p:par>
                    <p:cTn id="1101" fill="hold">
                      <p:stCondLst>
                        <p:cond delay="indefinite"/>
                      </p:stCondLst>
                      <p:childTnLst>
                        <p:par>
                          <p:cTn id="1102" fill="hold">
                            <p:stCondLst>
                              <p:cond delay="0"/>
                            </p:stCondLst>
                            <p:childTnLst>
                              <p:par>
                                <p:cTn id="1103" nodeType="clickEffect" fill="hold" presetClass="entr" presetID="1">
                                  <p:stCondLst>
                                    <p:cond delay="0"/>
                                  </p:stCondLst>
                                  <p:childTnLst>
                                    <p:set>
                                      <p:cBhvr>
                                        <p:cTn id="1104" dur="1" fill="hold">
                                          <p:stCondLst>
                                            <p:cond delay="0"/>
                                          </p:stCondLst>
                                        </p:cTn>
                                        <p:tgtEl>
                                          <p:spTgt spid="377">
                                            <p:txEl>
                                              <p:pRg st="4" end="4"/>
                                            </p:txEl>
                                          </p:spTgt>
                                        </p:tgtEl>
                                        <p:attrNameLst>
                                          <p:attrName>style.visibility</p:attrName>
                                        </p:attrNameLst>
                                      </p:cBhvr>
                                      <p:to>
                                        <p:strVal val="visible"/>
                                      </p:to>
                                    </p:set>
                                  </p:childTnLst>
                                </p:cTn>
                              </p:par>
                            </p:childTnLst>
                          </p:cTn>
                        </p:par>
                      </p:childTnLst>
                    </p:cTn>
                  </p:par>
                  <p:par>
                    <p:cTn id="1105" fill="hold">
                      <p:stCondLst>
                        <p:cond delay="indefinite"/>
                      </p:stCondLst>
                      <p:childTnLst>
                        <p:par>
                          <p:cTn id="1106" fill="hold">
                            <p:stCondLst>
                              <p:cond delay="0"/>
                            </p:stCondLst>
                            <p:childTnLst>
                              <p:par>
                                <p:cTn id="1107" nodeType="clickEffect" fill="hold" presetClass="entr" presetID="1">
                                  <p:stCondLst>
                                    <p:cond delay="0"/>
                                  </p:stCondLst>
                                  <p:childTnLst>
                                    <p:set>
                                      <p:cBhvr>
                                        <p:cTn id="1108" dur="1" fill="hold">
                                          <p:stCondLst>
                                            <p:cond delay="0"/>
                                          </p:stCondLst>
                                        </p:cTn>
                                        <p:tgtEl>
                                          <p:spTgt spid="377">
                                            <p:txEl>
                                              <p:pRg st="5" end="5"/>
                                            </p:txEl>
                                          </p:spTgt>
                                        </p:tgtEl>
                                        <p:attrNameLst>
                                          <p:attrName>style.visibility</p:attrName>
                                        </p:attrNameLst>
                                      </p:cBhvr>
                                      <p:to>
                                        <p:strVal val="visible"/>
                                      </p:to>
                                    </p:set>
                                  </p:childTnLst>
                                </p:cTn>
                              </p:par>
                            </p:childTnLst>
                          </p:cTn>
                        </p:par>
                      </p:childTnLst>
                    </p:cTn>
                  </p:par>
                  <p:par>
                    <p:cTn id="1109" fill="hold">
                      <p:stCondLst>
                        <p:cond delay="indefinite"/>
                      </p:stCondLst>
                      <p:childTnLst>
                        <p:par>
                          <p:cTn id="1110" fill="hold">
                            <p:stCondLst>
                              <p:cond delay="0"/>
                            </p:stCondLst>
                            <p:childTnLst>
                              <p:par>
                                <p:cTn id="1111" nodeType="clickEffect" fill="hold" presetClass="entr" presetID="1">
                                  <p:stCondLst>
                                    <p:cond delay="0"/>
                                  </p:stCondLst>
                                  <p:childTnLst>
                                    <p:set>
                                      <p:cBhvr>
                                        <p:cTn id="1112" dur="1" fill="hold">
                                          <p:stCondLst>
                                            <p:cond delay="0"/>
                                          </p:stCondLst>
                                        </p:cTn>
                                        <p:tgtEl>
                                          <p:spTgt spid="377">
                                            <p:txEl>
                                              <p:pRg st="7" end="7"/>
                                            </p:txEl>
                                          </p:spTgt>
                                        </p:tgtEl>
                                        <p:attrNameLst>
                                          <p:attrName>style.visibility</p:attrName>
                                        </p:attrNameLst>
                                      </p:cBhvr>
                                      <p:to>
                                        <p:strVal val="visible"/>
                                      </p:to>
                                    </p:set>
                                  </p:childTnLst>
                                </p:cTn>
                              </p:par>
                              <p:par>
                                <p:cTn id="1113" nodeType="withEffect" fill="hold" presetClass="entr" presetID="1">
                                  <p:stCondLst>
                                    <p:cond delay="0"/>
                                  </p:stCondLst>
                                  <p:childTnLst>
                                    <p:set>
                                      <p:cBhvr>
                                        <p:cTn id="1114" dur="1" fill="hold">
                                          <p:stCondLst>
                                            <p:cond delay="0"/>
                                          </p:stCondLst>
                                        </p:cTn>
                                        <p:tgtEl>
                                          <p:spTgt spid="377">
                                            <p:txEl>
                                              <p:pRg st="8" end="8"/>
                                            </p:txEl>
                                          </p:spTgt>
                                        </p:tgtEl>
                                        <p:attrNameLst>
                                          <p:attrName>style.visibility</p:attrName>
                                        </p:attrNameLst>
                                      </p:cBhvr>
                                      <p:to>
                                        <p:strVal val="visible"/>
                                      </p:to>
                                    </p:set>
                                  </p:childTnLst>
                                </p:cTn>
                              </p:par>
                              <p:par>
                                <p:cTn id="1115" nodeType="withEffect" fill="hold" presetClass="entr" presetID="1">
                                  <p:stCondLst>
                                    <p:cond delay="0"/>
                                  </p:stCondLst>
                                  <p:childTnLst>
                                    <p:set>
                                      <p:cBhvr>
                                        <p:cTn id="1116" dur="1" fill="hold">
                                          <p:stCondLst>
                                            <p:cond delay="0"/>
                                          </p:stCondLst>
                                        </p:cTn>
                                        <p:tgtEl>
                                          <p:spTgt spid="377">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Prostata cancer</a:t>
            </a:r>
            <a:endParaRPr b="0" lang="da-DK" sz="4000" strike="noStrike" u="none">
              <a:solidFill>
                <a:schemeClr val="dk1"/>
              </a:solidFill>
              <a:effectLst/>
              <a:uFillTx/>
              <a:latin typeface="Arial"/>
            </a:endParaRPr>
          </a:p>
        </p:txBody>
      </p:sp>
      <p:sp>
        <p:nvSpPr>
          <p:cNvPr id="38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fontScale="85000" lnSpcReduction="9999"/>
          </a:bodyPr>
          <a:p>
            <a:pPr indent="0">
              <a:lnSpc>
                <a:spcPct val="150000"/>
              </a:lnSpc>
              <a:buNone/>
            </a:pPr>
            <a:r>
              <a:rPr b="1" lang="da-DK" sz="2400" strike="noStrike" u="none">
                <a:solidFill>
                  <a:srgbClr val="ffffff"/>
                </a:solidFill>
                <a:effectLst/>
                <a:uFillTx/>
                <a:latin typeface="Latin Modern Roman Demi"/>
              </a:rPr>
              <a:t>Behandling</a:t>
            </a:r>
            <a:r>
              <a:rPr b="0" lang="da-DK" sz="2400" strike="noStrike" u="none">
                <a:solidFill>
                  <a:srgbClr val="ffffff"/>
                </a:solidFill>
                <a:effectLst/>
                <a:uFillTx/>
                <a:latin typeface="Latin Modern Roman Demi"/>
              </a:rPr>
              <a:t>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Afhænger af stadie, alder og komorbiditet</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Mange mænd vil aldrig få symptomer eller dø af sygdommen, da den ofte udvikler sig langsomt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Watchful waiting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Ved lokal sygdom med lang forventet restlevetid (10+ år) evt. operation eller strålebehandling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Ved avanceret sygdom uden spredning kan der tilbydes strålebehandling og endokrin terapi (hæmme androgen)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Ved metastaserende sygdom tilbydes medicinsk eller kirurgisk kastration (orkiektomi) </a:t>
            </a: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p:txBody>
      </p:sp>
      <p:pic>
        <p:nvPicPr>
          <p:cNvPr id="381" name="Picture 4" descr="Prostatakræft | Ugeskriftet.dk"/>
          <p:cNvPicPr/>
          <p:nvPr/>
        </p:nvPicPr>
        <p:blipFill>
          <a:blip r:embed="rId1"/>
          <a:stretch/>
        </p:blipFill>
        <p:spPr>
          <a:xfrm>
            <a:off x="6400800" y="491400"/>
            <a:ext cx="5556600" cy="600120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3F379733-150B-495D-A39E-1B37A7E29DD9}" type="slidenum">
              <a:t>68</a:t>
            </a:fld>
          </a:p>
        </p:txBody>
      </p:sp>
      <p:sp>
        <p:nvSpPr>
          <p:cNvPr id="6" name="PlaceHolder 5"/>
          <p:cNvSpPr>
            <a:spLocks noGrp="1"/>
          </p:cNvSpPr>
          <p:nvPr>
            <p:ph type="dt" idx="1"/>
          </p:nvPr>
        </p:nvSpPr>
        <p:spPr/>
        <p:txBody>
          <a:bodyPr/>
          <a:p>
            <a:fld id="{9EF50081-F1CB-4C78-8296-F71F1FE565D0}" type="datetime1">
              <a:rPr lang="en-DK"/>
              <a:t>2025-12-09</a:t>
            </a:fld>
          </a:p>
        </p:txBody>
      </p:sp>
    </p:spTree>
  </p:cSld>
  <mc:AlternateContent>
    <mc:Choice Requires="p14">
      <p:transition spd="slow" p14:dur="2000"/>
    </mc:Choice>
    <mc:Fallback>
      <p:transition spd="slow"/>
    </mc:Fallback>
  </mc:AlternateContent>
  <p:timing>
    <p:tnLst>
      <p:par>
        <p:cTn id="1117" dur="indefinite" restart="never" nodeType="tmRoot">
          <p:childTnLst>
            <p:seq>
              <p:cTn id="1118" dur="indefinite" nodeType="mainSeq">
                <p:childTnLst>
                  <p:par>
                    <p:cTn id="1119" fill="hold">
                      <p:stCondLst>
                        <p:cond delay="indefinite"/>
                      </p:stCondLst>
                      <p:childTnLst>
                        <p:par>
                          <p:cTn id="1120" fill="hold">
                            <p:stCondLst>
                              <p:cond delay="0"/>
                            </p:stCondLst>
                            <p:childTnLst>
                              <p:par>
                                <p:cTn id="1121" nodeType="clickEffect" fill="hold" presetClass="entr" presetID="1">
                                  <p:stCondLst>
                                    <p:cond delay="0"/>
                                  </p:stCondLst>
                                  <p:childTnLst>
                                    <p:set>
                                      <p:cBhvr>
                                        <p:cTn id="1122" dur="1" fill="hold">
                                          <p:stCondLst>
                                            <p:cond delay="0"/>
                                          </p:stCondLst>
                                        </p:cTn>
                                        <p:tgtEl>
                                          <p:spTgt spid="380">
                                            <p:txEl>
                                              <p:pRg st="2" end="2"/>
                                            </p:txEl>
                                          </p:spTgt>
                                        </p:tgtEl>
                                        <p:attrNameLst>
                                          <p:attrName>style.visibility</p:attrName>
                                        </p:attrNameLst>
                                      </p:cBhvr>
                                      <p:to>
                                        <p:strVal val="visible"/>
                                      </p:to>
                                    </p:set>
                                  </p:childTnLst>
                                </p:cTn>
                              </p:par>
                              <p:par>
                                <p:cTn id="1123" nodeType="withEffect" fill="hold" presetClass="entr" presetID="1">
                                  <p:stCondLst>
                                    <p:cond delay="0"/>
                                  </p:stCondLst>
                                  <p:childTnLst>
                                    <p:set>
                                      <p:cBhvr>
                                        <p:cTn id="1124" dur="1" fill="hold">
                                          <p:stCondLst>
                                            <p:cond delay="0"/>
                                          </p:stCondLst>
                                        </p:cTn>
                                        <p:tgtEl>
                                          <p:spTgt spid="380">
                                            <p:txEl>
                                              <p:pRg st="3" end="3"/>
                                            </p:txEl>
                                          </p:spTgt>
                                        </p:tgtEl>
                                        <p:attrNameLst>
                                          <p:attrName>style.visibility</p:attrName>
                                        </p:attrNameLst>
                                      </p:cBhvr>
                                      <p:to>
                                        <p:strVal val="visible"/>
                                      </p:to>
                                    </p:set>
                                  </p:childTnLst>
                                </p:cTn>
                              </p:par>
                            </p:childTnLst>
                          </p:cTn>
                        </p:par>
                      </p:childTnLst>
                    </p:cTn>
                  </p:par>
                  <p:par>
                    <p:cTn id="1125" fill="hold">
                      <p:stCondLst>
                        <p:cond delay="indefinite"/>
                      </p:stCondLst>
                      <p:childTnLst>
                        <p:par>
                          <p:cTn id="1126" fill="hold">
                            <p:stCondLst>
                              <p:cond delay="0"/>
                            </p:stCondLst>
                            <p:childTnLst>
                              <p:par>
                                <p:cTn id="1127" nodeType="clickEffect" fill="hold" presetClass="entr" presetID="1">
                                  <p:stCondLst>
                                    <p:cond delay="0"/>
                                  </p:stCondLst>
                                  <p:childTnLst>
                                    <p:set>
                                      <p:cBhvr>
                                        <p:cTn id="1128" dur="1" fill="hold">
                                          <p:stCondLst>
                                            <p:cond delay="0"/>
                                          </p:stCondLst>
                                        </p:cTn>
                                        <p:tgtEl>
                                          <p:spTgt spid="380">
                                            <p:txEl>
                                              <p:pRg st="4" end="4"/>
                                            </p:txEl>
                                          </p:spTgt>
                                        </p:tgtEl>
                                        <p:attrNameLst>
                                          <p:attrName>style.visibility</p:attrName>
                                        </p:attrNameLst>
                                      </p:cBhvr>
                                      <p:to>
                                        <p:strVal val="visible"/>
                                      </p:to>
                                    </p:set>
                                  </p:childTnLst>
                                </p:cTn>
                              </p:par>
                            </p:childTnLst>
                          </p:cTn>
                        </p:par>
                      </p:childTnLst>
                    </p:cTn>
                  </p:par>
                  <p:par>
                    <p:cTn id="1129" fill="hold">
                      <p:stCondLst>
                        <p:cond delay="indefinite"/>
                      </p:stCondLst>
                      <p:childTnLst>
                        <p:par>
                          <p:cTn id="1130" fill="hold">
                            <p:stCondLst>
                              <p:cond delay="0"/>
                            </p:stCondLst>
                            <p:childTnLst>
                              <p:par>
                                <p:cTn id="1131" nodeType="clickEffect" fill="hold" presetClass="entr" presetID="1">
                                  <p:stCondLst>
                                    <p:cond delay="0"/>
                                  </p:stCondLst>
                                  <p:childTnLst>
                                    <p:set>
                                      <p:cBhvr>
                                        <p:cTn id="1132" dur="1" fill="hold">
                                          <p:stCondLst>
                                            <p:cond delay="0"/>
                                          </p:stCondLst>
                                        </p:cTn>
                                        <p:tgtEl>
                                          <p:spTgt spid="380">
                                            <p:txEl>
                                              <p:pRg st="5" end="5"/>
                                            </p:txEl>
                                          </p:spTgt>
                                        </p:tgtEl>
                                        <p:attrNameLst>
                                          <p:attrName>style.visibility</p:attrName>
                                        </p:attrNameLst>
                                      </p:cBhvr>
                                      <p:to>
                                        <p:strVal val="visible"/>
                                      </p:to>
                                    </p:set>
                                  </p:childTnLst>
                                </p:cTn>
                              </p:par>
                            </p:childTnLst>
                          </p:cTn>
                        </p:par>
                      </p:childTnLst>
                    </p:cTn>
                  </p:par>
                  <p:par>
                    <p:cTn id="1133" fill="hold">
                      <p:stCondLst>
                        <p:cond delay="indefinite"/>
                      </p:stCondLst>
                      <p:childTnLst>
                        <p:par>
                          <p:cTn id="1134" fill="hold">
                            <p:stCondLst>
                              <p:cond delay="0"/>
                            </p:stCondLst>
                            <p:childTnLst>
                              <p:par>
                                <p:cTn id="1135" nodeType="clickEffect" fill="hold" presetClass="entr" presetID="1">
                                  <p:stCondLst>
                                    <p:cond delay="0"/>
                                  </p:stCondLst>
                                  <p:childTnLst>
                                    <p:set>
                                      <p:cBhvr>
                                        <p:cTn id="1136" dur="1" fill="hold">
                                          <p:stCondLst>
                                            <p:cond delay="0"/>
                                          </p:stCondLst>
                                        </p:cTn>
                                        <p:tgtEl>
                                          <p:spTgt spid="380">
                                            <p:txEl>
                                              <p:pRg st="6" end="6"/>
                                            </p:txEl>
                                          </p:spTgt>
                                        </p:tgtEl>
                                        <p:attrNameLst>
                                          <p:attrName>style.visibility</p:attrName>
                                        </p:attrNameLst>
                                      </p:cBhvr>
                                      <p:to>
                                        <p:strVal val="visible"/>
                                      </p:to>
                                    </p:set>
                                  </p:childTnLst>
                                </p:cTn>
                              </p:par>
                            </p:childTnLst>
                          </p:cTn>
                        </p:par>
                      </p:childTnLst>
                    </p:cTn>
                  </p:par>
                  <p:par>
                    <p:cTn id="1137" fill="hold">
                      <p:stCondLst>
                        <p:cond delay="indefinite"/>
                      </p:stCondLst>
                      <p:childTnLst>
                        <p:par>
                          <p:cTn id="1138" fill="hold">
                            <p:stCondLst>
                              <p:cond delay="0"/>
                            </p:stCondLst>
                            <p:childTnLst>
                              <p:par>
                                <p:cTn id="1139" nodeType="clickEffect" fill="hold" presetClass="entr" presetID="1">
                                  <p:stCondLst>
                                    <p:cond delay="0"/>
                                  </p:stCondLst>
                                  <p:childTnLst>
                                    <p:set>
                                      <p:cBhvr>
                                        <p:cTn id="1140"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2" name="Picture 4" descr="Buy Sildenafil Online (25mg , 50mg &amp; 100mg) | ED Treatment"/>
          <p:cNvPicPr/>
          <p:nvPr/>
        </p:nvPicPr>
        <p:blipFill>
          <a:blip r:embed="rId1"/>
          <a:stretch/>
        </p:blipFill>
        <p:spPr>
          <a:xfrm>
            <a:off x="8686800" y="53640"/>
            <a:ext cx="2248560" cy="2248560"/>
          </a:xfrm>
          <a:prstGeom prst="rect">
            <a:avLst/>
          </a:prstGeom>
          <a:noFill/>
          <a:ln w="0">
            <a:noFill/>
          </a:ln>
        </p:spPr>
      </p:pic>
      <p:pic>
        <p:nvPicPr>
          <p:cNvPr id="383" name="Picture 2" descr="Erektil dysfunktion"/>
          <p:cNvPicPr/>
          <p:nvPr/>
        </p:nvPicPr>
        <p:blipFill>
          <a:blip r:embed="rId2"/>
          <a:stretch/>
        </p:blipFill>
        <p:spPr>
          <a:xfrm>
            <a:off x="9447120" y="2152080"/>
            <a:ext cx="2744640" cy="4705560"/>
          </a:xfrm>
          <a:prstGeom prst="rect">
            <a:avLst/>
          </a:prstGeom>
          <a:noFill/>
          <a:ln w="0">
            <a:noFill/>
          </a:ln>
        </p:spPr>
      </p:pic>
      <p:sp>
        <p:nvSpPr>
          <p:cNvPr id="38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Prostata cancer</a:t>
            </a:r>
            <a:endParaRPr b="0" lang="da-DK" sz="4000" strike="noStrike" u="none">
              <a:solidFill>
                <a:schemeClr val="dk1"/>
              </a:solidFill>
              <a:effectLst/>
              <a:uFillTx/>
              <a:latin typeface="Arial"/>
            </a:endParaRPr>
          </a:p>
        </p:txBody>
      </p:sp>
      <p:sp>
        <p:nvSpPr>
          <p:cNvPr id="385"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lnSpc>
                <a:spcPct val="150000"/>
              </a:lnSpc>
              <a:buNone/>
            </a:pPr>
            <a:r>
              <a:rPr b="0" lang="da-DK" sz="2300" strike="noStrike" u="none">
                <a:solidFill>
                  <a:srgbClr val="ffffff"/>
                </a:solidFill>
                <a:effectLst/>
                <a:uFillTx/>
                <a:latin typeface="Latin Modern Roman Demi"/>
              </a:rPr>
              <a:t>Der findes et rehabiliteringsprogram for patienter opereret for prostatacancer</a:t>
            </a:r>
            <a:endParaRPr b="0" lang="da-DK" sz="2300" strike="noStrike" u="none">
              <a:solidFill>
                <a:schemeClr val="lt1"/>
              </a:solidFill>
              <a:effectLst/>
              <a:uFillTx/>
              <a:latin typeface="Latin Modern Roman Demi"/>
            </a:endParaRPr>
          </a:p>
          <a:p>
            <a:pPr marL="285840" indent="-285840">
              <a:lnSpc>
                <a:spcPct val="150000"/>
              </a:lnSpc>
              <a:buClr>
                <a:srgbClr val="ffffff"/>
              </a:buClr>
              <a:buFont typeface="Arial"/>
              <a:buChar char="•"/>
            </a:pPr>
            <a:r>
              <a:rPr b="0" lang="da-DK" sz="2300" strike="noStrike" u="none">
                <a:solidFill>
                  <a:srgbClr val="ffffff"/>
                </a:solidFill>
                <a:effectLst/>
                <a:uFillTx/>
                <a:latin typeface="Latin Modern Roman Demi"/>
              </a:rPr>
              <a:t>Fokus er primært på almen genoptræning</a:t>
            </a:r>
            <a:endParaRPr b="0" lang="da-DK" sz="2300" strike="noStrike" u="none">
              <a:solidFill>
                <a:schemeClr val="lt1"/>
              </a:solidFill>
              <a:effectLst/>
              <a:uFillTx/>
              <a:latin typeface="Latin Modern Roman Demi"/>
            </a:endParaRPr>
          </a:p>
          <a:p>
            <a:pPr marL="285840" indent="-285840">
              <a:lnSpc>
                <a:spcPct val="150000"/>
              </a:lnSpc>
              <a:buClr>
                <a:srgbClr val="ffffff"/>
              </a:buClr>
              <a:buFont typeface="Arial"/>
              <a:buChar char="•"/>
            </a:pPr>
            <a:r>
              <a:rPr b="0" lang="da-DK" sz="2300" strike="noStrike" u="none">
                <a:solidFill>
                  <a:srgbClr val="ffffff"/>
                </a:solidFill>
                <a:effectLst/>
                <a:uFillTx/>
                <a:latin typeface="Latin Modern Roman Demi"/>
              </a:rPr>
              <a:t>Bækkenbundstræning hos dem, der har udviklet urininkontinens (5-10%)</a:t>
            </a:r>
            <a:endParaRPr b="0" lang="da-DK" sz="2300" strike="noStrike" u="none">
              <a:solidFill>
                <a:schemeClr val="lt1"/>
              </a:solidFill>
              <a:effectLst/>
              <a:uFillTx/>
              <a:latin typeface="Latin Modern Roman Demi"/>
            </a:endParaRPr>
          </a:p>
          <a:p>
            <a:pPr marL="285840" indent="-285840">
              <a:lnSpc>
                <a:spcPct val="150000"/>
              </a:lnSpc>
              <a:buClr>
                <a:srgbClr val="ffffff"/>
              </a:buClr>
              <a:buFont typeface="Arial"/>
              <a:buChar char="•"/>
            </a:pPr>
            <a:r>
              <a:rPr b="0" lang="da-DK" sz="2300" strike="noStrike" u="none">
                <a:solidFill>
                  <a:srgbClr val="ffffff"/>
                </a:solidFill>
                <a:effectLst/>
                <a:uFillTx/>
                <a:latin typeface="Latin Modern Roman Demi"/>
              </a:rPr>
              <a:t>Erektil dysfunktion rammer mange – kan ofte behandles med medicin </a:t>
            </a:r>
            <a:endParaRPr b="0" lang="da-DK" sz="2300" strike="noStrike" u="none">
              <a:solidFill>
                <a:schemeClr val="lt1"/>
              </a:solidFill>
              <a:effectLst/>
              <a:uFillTx/>
              <a:latin typeface="Latin Modern Roman Demi"/>
            </a:endParaRPr>
          </a:p>
          <a:p>
            <a:pPr marL="285840" indent="-285840">
              <a:lnSpc>
                <a:spcPct val="150000"/>
              </a:lnSpc>
              <a:buClr>
                <a:srgbClr val="ffffff"/>
              </a:buClr>
              <a:buFont typeface="Arial"/>
              <a:buChar char="•"/>
            </a:pPr>
            <a:r>
              <a:rPr b="0" lang="da-DK" sz="2300" strike="noStrike" u="none">
                <a:solidFill>
                  <a:srgbClr val="ffffff"/>
                </a:solidFill>
                <a:effectLst/>
                <a:uFillTx/>
                <a:latin typeface="Latin Modern Roman Demi"/>
              </a:rPr>
              <a:t>Nogle af de opererede får rømmet lymfeknuder </a:t>
            </a:r>
            <a:r>
              <a:rPr b="0" lang="da-DK" sz="2300" strike="noStrike" u="none">
                <a:solidFill>
                  <a:srgbClr val="ffffff"/>
                </a:solidFill>
                <a:effectLst/>
                <a:uFillTx/>
                <a:latin typeface="Wingdings"/>
              </a:rPr>
              <a:t></a:t>
            </a:r>
            <a:r>
              <a:rPr b="0" lang="da-DK" sz="2300" strike="noStrike" u="none">
                <a:solidFill>
                  <a:srgbClr val="ffffff"/>
                </a:solidFill>
                <a:effectLst/>
                <a:uFillTx/>
                <a:latin typeface="Times New Roman"/>
              </a:rPr>
              <a:t> lymfødem </a:t>
            </a:r>
            <a:endParaRPr b="0" lang="da-DK" sz="2300" strike="noStrike" u="none">
              <a:solidFill>
                <a:schemeClr val="lt1"/>
              </a:solidFill>
              <a:effectLst/>
              <a:uFillTx/>
              <a:latin typeface="Latin Modern Roman Demi"/>
            </a:endParaRPr>
          </a:p>
          <a:p>
            <a:pPr indent="0">
              <a:lnSpc>
                <a:spcPct val="100000"/>
              </a:lnSpc>
              <a:buNone/>
            </a:pPr>
            <a:endParaRPr b="0" lang="da-DK" sz="2300" strike="noStrike" u="none">
              <a:solidFill>
                <a:schemeClr val="lt1"/>
              </a:solidFill>
              <a:effectLst/>
              <a:uFillTx/>
              <a:latin typeface="Latin Modern Roman Demi"/>
            </a:endParaRPr>
          </a:p>
        </p:txBody>
      </p:sp>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47150A35-9A81-49A2-8EC2-7E2DA2CE082E}" type="slidenum">
              <a:t>69</a:t>
            </a:fld>
          </a:p>
        </p:txBody>
      </p:sp>
      <p:sp>
        <p:nvSpPr>
          <p:cNvPr id="6" name="PlaceHolder 5"/>
          <p:cNvSpPr>
            <a:spLocks noGrp="1"/>
          </p:cNvSpPr>
          <p:nvPr>
            <p:ph type="dt" idx="1"/>
          </p:nvPr>
        </p:nvSpPr>
        <p:spPr/>
        <p:txBody>
          <a:bodyPr/>
          <a:p>
            <a:fld id="{B254A6EF-E31A-4110-8368-492530F5ED97}" type="datetime1">
              <a:rPr lang="en-DK"/>
              <a:t>2025-12-09</a:t>
            </a:fld>
          </a:p>
        </p:txBody>
      </p:sp>
    </p:spTree>
  </p:cSld>
  <mc:AlternateContent>
    <mc:Choice Requires="p14">
      <p:transition spd="slow" p14:dur="2000"/>
    </mc:Choice>
    <mc:Fallback>
      <p:transition spd="slow"/>
    </mc:Fallback>
  </mc:AlternateContent>
  <p:timing>
    <p:tnLst>
      <p:par>
        <p:cTn id="1141" dur="indefinite" restart="never" nodeType="tmRoot">
          <p:childTnLst>
            <p:seq>
              <p:cTn id="1142" dur="indefinite" nodeType="mainSeq">
                <p:childTnLst>
                  <p:par>
                    <p:cTn id="1143" fill="hold">
                      <p:stCondLst>
                        <p:cond delay="indefinite"/>
                      </p:stCondLst>
                      <p:childTnLst>
                        <p:par>
                          <p:cTn id="1144" fill="hold">
                            <p:stCondLst>
                              <p:cond delay="0"/>
                            </p:stCondLst>
                            <p:childTnLst>
                              <p:par>
                                <p:cTn id="1145" nodeType="clickEffect" fill="hold" presetClass="entr" presetID="1">
                                  <p:stCondLst>
                                    <p:cond delay="0"/>
                                  </p:stCondLst>
                                  <p:childTnLst>
                                    <p:set>
                                      <p:cBhvr>
                                        <p:cTn id="1146" dur="1" fill="hold">
                                          <p:stCondLst>
                                            <p:cond delay="0"/>
                                          </p:stCondLst>
                                        </p:cTn>
                                        <p:tgtEl>
                                          <p:spTgt spid="385">
                                            <p:txEl>
                                              <p:pRg st="1" end="1"/>
                                            </p:txEl>
                                          </p:spTgt>
                                        </p:tgtEl>
                                        <p:attrNameLst>
                                          <p:attrName>style.visibility</p:attrName>
                                        </p:attrNameLst>
                                      </p:cBhvr>
                                      <p:to>
                                        <p:strVal val="visible"/>
                                      </p:to>
                                    </p:set>
                                  </p:childTnLst>
                                </p:cTn>
                              </p:par>
                            </p:childTnLst>
                          </p:cTn>
                        </p:par>
                      </p:childTnLst>
                    </p:cTn>
                  </p:par>
                  <p:par>
                    <p:cTn id="1147" fill="hold">
                      <p:stCondLst>
                        <p:cond delay="indefinite"/>
                      </p:stCondLst>
                      <p:childTnLst>
                        <p:par>
                          <p:cTn id="1148" fill="hold">
                            <p:stCondLst>
                              <p:cond delay="0"/>
                            </p:stCondLst>
                            <p:childTnLst>
                              <p:par>
                                <p:cTn id="1149" nodeType="clickEffect" fill="hold" presetClass="entr" presetID="1">
                                  <p:stCondLst>
                                    <p:cond delay="0"/>
                                  </p:stCondLst>
                                  <p:childTnLst>
                                    <p:set>
                                      <p:cBhvr>
                                        <p:cTn id="1150"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151" fill="hold">
                      <p:stCondLst>
                        <p:cond delay="indefinite"/>
                      </p:stCondLst>
                      <p:childTnLst>
                        <p:par>
                          <p:cTn id="1152" fill="hold">
                            <p:stCondLst>
                              <p:cond delay="0"/>
                            </p:stCondLst>
                            <p:childTnLst>
                              <p:par>
                                <p:cTn id="1153" nodeType="clickEffect" fill="hold" presetClass="entr" presetID="1">
                                  <p:stCondLst>
                                    <p:cond delay="0"/>
                                  </p:stCondLst>
                                  <p:childTnLst>
                                    <p:set>
                                      <p:cBhvr>
                                        <p:cTn id="1154"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155" fill="hold">
                      <p:stCondLst>
                        <p:cond delay="indefinite"/>
                      </p:stCondLst>
                      <p:childTnLst>
                        <p:par>
                          <p:cTn id="1156" fill="hold">
                            <p:stCondLst>
                              <p:cond delay="0"/>
                            </p:stCondLst>
                            <p:childTnLst>
                              <p:par>
                                <p:cTn id="1157" nodeType="clickEffect" fill="hold" presetClass="entr" presetID="1">
                                  <p:stCondLst>
                                    <p:cond delay="0"/>
                                  </p:stCondLst>
                                  <p:childTnLst>
                                    <p:set>
                                      <p:cBhvr>
                                        <p:cTn id="1158" dur="1" fill="hold">
                                          <p:stCondLst>
                                            <p:cond delay="0"/>
                                          </p:stCondLst>
                                        </p:cTn>
                                        <p:tgtEl>
                                          <p:spTgt spid="383"/>
                                        </p:tgtEl>
                                        <p:attrNameLst>
                                          <p:attrName>style.visibility</p:attrName>
                                        </p:attrNameLst>
                                      </p:cBhvr>
                                      <p:to>
                                        <p:strVal val="visible"/>
                                      </p:to>
                                    </p:set>
                                  </p:childTnLst>
                                </p:cTn>
                              </p:par>
                            </p:childTnLst>
                          </p:cTn>
                        </p:par>
                      </p:childTnLst>
                    </p:cTn>
                  </p:par>
                  <p:par>
                    <p:cTn id="1159" fill="hold">
                      <p:stCondLst>
                        <p:cond delay="indefinite"/>
                      </p:stCondLst>
                      <p:childTnLst>
                        <p:par>
                          <p:cTn id="1160" fill="hold">
                            <p:stCondLst>
                              <p:cond delay="0"/>
                            </p:stCondLst>
                            <p:childTnLst>
                              <p:par>
                                <p:cTn id="1161" nodeType="clickEffect" fill="hold" presetClass="entr" presetID="1">
                                  <p:stCondLst>
                                    <p:cond delay="0"/>
                                  </p:stCondLst>
                                  <p:childTnLst>
                                    <p:set>
                                      <p:cBhvr>
                                        <p:cTn id="1162" dur="1" fill="hold">
                                          <p:stCondLst>
                                            <p:cond delay="0"/>
                                          </p:stCondLst>
                                        </p:cTn>
                                        <p:tgtEl>
                                          <p:spTgt spid="382"/>
                                        </p:tgtEl>
                                        <p:attrNameLst>
                                          <p:attrName>style.visibility</p:attrName>
                                        </p:attrNameLst>
                                      </p:cBhvr>
                                      <p:to>
                                        <p:strVal val="visible"/>
                                      </p:to>
                                    </p:set>
                                  </p:childTnLst>
                                </p:cTn>
                              </p:par>
                            </p:childTnLst>
                          </p:cTn>
                        </p:par>
                      </p:childTnLst>
                    </p:cTn>
                  </p:par>
                  <p:par>
                    <p:cTn id="1163" fill="hold">
                      <p:stCondLst>
                        <p:cond delay="indefinite"/>
                      </p:stCondLst>
                      <p:childTnLst>
                        <p:par>
                          <p:cTn id="1164" fill="hold">
                            <p:stCondLst>
                              <p:cond delay="0"/>
                            </p:stCondLst>
                            <p:childTnLst>
                              <p:par>
                                <p:cTn id="1165" nodeType="clickEffect" fill="hold" presetClass="entr" presetID="1">
                                  <p:stCondLst>
                                    <p:cond delay="0"/>
                                  </p:stCondLst>
                                  <p:childTnLst>
                                    <p:set>
                                      <p:cBhvr>
                                        <p:cTn id="1166"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Nyrer</a:t>
            </a:r>
            <a:endParaRPr b="0" lang="da-DK" sz="2600" strike="noStrike" u="none">
              <a:solidFill>
                <a:schemeClr val="dk1"/>
              </a:solidFill>
              <a:effectLst/>
              <a:uFillTx/>
              <a:latin typeface="Arial"/>
            </a:endParaRPr>
          </a:p>
        </p:txBody>
      </p:sp>
      <p:sp>
        <p:nvSpPr>
          <p:cNvPr id="142"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143" name="PlaceHolder 3"/>
          <p:cNvSpPr>
            <a:spLocks noGrp="1"/>
          </p:cNvSpPr>
          <p:nvPr>
            <p:ph/>
          </p:nvPr>
        </p:nvSpPr>
        <p:spPr>
          <a:xfrm>
            <a:off x="325080" y="560880"/>
            <a:ext cx="7122960" cy="5892480"/>
          </a:xfrm>
          <a:prstGeom prst="rect">
            <a:avLst/>
          </a:prstGeom>
          <a:noFill/>
          <a:ln w="0">
            <a:noFill/>
          </a:ln>
        </p:spPr>
        <p:txBody>
          <a:bodyPr lIns="0" rIns="0" tIns="0" bIns="0" anchor="t">
            <a:normAutofit/>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2 nyrer – mange funktioner</a:t>
            </a:r>
            <a:r>
              <a:rPr b="0" lang="en-US" sz="2000" strike="noStrike" u="none">
                <a:solidFill>
                  <a:schemeClr val="lt1"/>
                </a:solidFill>
                <a:effectLst/>
                <a:uFillTx/>
                <a:latin typeface="Latin Modern Roman Demi"/>
              </a:rPr>
              <a:t>. Her er 7</a:t>
            </a:r>
            <a:r>
              <a:rPr b="0" lang="da-DK" sz="2000" strike="noStrike" u="none">
                <a:solidFill>
                  <a:schemeClr val="lt1"/>
                </a:solidFill>
                <a:effectLst/>
                <a:uFillTx/>
                <a:latin typeface="Latin Modern Roman Demi"/>
              </a:rPr>
              <a:t>:</a:t>
            </a:r>
            <a:endParaRPr b="0" lang="da-DK" sz="20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Filtrerer blodet og udskiller affaldsstoffer </a:t>
            </a:r>
            <a:endParaRPr b="0" lang="da-DK" sz="18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Resorberer vigtige stoffer som f. eks. glukose og medicin</a:t>
            </a:r>
            <a:endParaRPr b="0" lang="da-DK" sz="18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Regulerer pH, vand- og saltbalance</a:t>
            </a:r>
            <a:endParaRPr b="0" lang="da-DK" sz="18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Regulerer BT (RAAS)</a:t>
            </a:r>
            <a:endParaRPr b="0" lang="da-DK" sz="18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Syntese af EPO</a:t>
            </a:r>
            <a:endParaRPr b="0" lang="da-DK" sz="18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Syntese af aktivt D-vitamin </a:t>
            </a:r>
            <a:endParaRPr b="0" lang="da-DK" sz="18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Regulering af calcium og fosfat stofskiftet </a:t>
            </a:r>
            <a:endParaRPr b="0" lang="da-DK" sz="1800" strike="noStrike" u="none">
              <a:solidFill>
                <a:schemeClr val="lt1"/>
              </a:solidFill>
              <a:effectLst/>
              <a:uFillTx/>
              <a:latin typeface="Latin Modern Roman Demi"/>
            </a:endParaRPr>
          </a:p>
          <a:p>
            <a:pPr marL="285840" indent="-28584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Nyren gennemstrømmes af mere end 1 liter blod/minut = 20% af CO!</a:t>
            </a:r>
            <a:endParaRPr b="0" lang="da-DK" sz="2000" strike="noStrike" u="none">
              <a:solidFill>
                <a:schemeClr val="lt1"/>
              </a:solidFill>
              <a:effectLst/>
              <a:uFillTx/>
              <a:latin typeface="Latin Modern Roman Demi"/>
            </a:endParaRPr>
          </a:p>
          <a:p>
            <a:pPr marL="285840" indent="-28584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Raske udskiller 1 ml urin/kg/time</a:t>
            </a:r>
            <a:endParaRPr b="0" lang="da-DK" sz="2000" strike="noStrike" u="none">
              <a:solidFill>
                <a:schemeClr val="lt1"/>
              </a:solidFill>
              <a:effectLst/>
              <a:uFillTx/>
              <a:latin typeface="Latin Modern Roman Demi"/>
            </a:endParaRPr>
          </a:p>
          <a:p>
            <a:pPr indent="0" defTabSz="914400">
              <a:lnSpc>
                <a:spcPct val="120000"/>
              </a:lnSpc>
              <a:spcBef>
                <a:spcPts val="1001"/>
              </a:spcBef>
              <a:buNone/>
              <a:tabLst>
                <a:tab algn="l" pos="0"/>
              </a:tabLst>
            </a:pPr>
            <a:endParaRPr b="0" lang="da-DK" sz="2000" strike="noStrike" u="none">
              <a:solidFill>
                <a:schemeClr val="lt1"/>
              </a:solidFill>
              <a:effectLst/>
              <a:uFillTx/>
              <a:latin typeface="Latin Modern Roman Demi"/>
            </a:endParaRPr>
          </a:p>
        </p:txBody>
      </p:sp>
      <p:pic>
        <p:nvPicPr>
          <p:cNvPr id="144" name="Picture 2" descr="Nyre - binyre - blære - urinveje - Patienthåndbogen på sundhed.dk"/>
          <p:cNvPicPr/>
          <p:nvPr/>
        </p:nvPicPr>
        <p:blipFill>
          <a:blip r:embed="rId1"/>
          <a:stretch/>
        </p:blipFill>
        <p:spPr>
          <a:xfrm>
            <a:off x="7800840" y="1143000"/>
            <a:ext cx="3984120" cy="441972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72118249-421D-4903-A994-9AECE0D72D69}" type="slidenum">
              <a:t>7</a:t>
            </a:fld>
          </a:p>
        </p:txBody>
      </p:sp>
      <p:sp>
        <p:nvSpPr>
          <p:cNvPr id="7" name="PlaceHolder 6"/>
          <p:cNvSpPr>
            <a:spLocks noGrp="1"/>
          </p:cNvSpPr>
          <p:nvPr>
            <p:ph type="dt" idx="1"/>
          </p:nvPr>
        </p:nvSpPr>
        <p:spPr/>
        <p:txBody>
          <a:bodyPr/>
          <a:p>
            <a:fld id="{446D85B2-9B31-4C94-B858-1507ACD152BB}" type="datetime1">
              <a:rPr lang="en-DK"/>
              <a:t>2025-12-09</a:t>
            </a:fld>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43">
                                            <p:txEl>
                                              <p:pRg st="1" end="1"/>
                                            </p:txEl>
                                          </p:spTgt>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143">
                                            <p:txEl>
                                              <p:pRg st="2" end="2"/>
                                            </p:txEl>
                                          </p:spTgt>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143">
                                            <p:txEl>
                                              <p:pRg st="3" end="3"/>
                                            </p:txEl>
                                          </p:spTgt>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43">
                                            <p:txEl>
                                              <p:pRg st="4" end="4"/>
                                            </p:txEl>
                                          </p:spTgt>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143">
                                            <p:txEl>
                                              <p:pRg st="5" end="5"/>
                                            </p:txEl>
                                          </p:spTgt>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143">
                                            <p:txEl>
                                              <p:pRg st="6" end="6"/>
                                            </p:txEl>
                                          </p:spTgt>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14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4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43">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Peniscancer </a:t>
            </a:r>
            <a:endParaRPr b="0" lang="da-DK" sz="4000" strike="noStrike" u="none">
              <a:solidFill>
                <a:schemeClr val="dk1"/>
              </a:solidFill>
              <a:effectLst/>
              <a:uFillTx/>
              <a:latin typeface="Arial"/>
            </a:endParaRPr>
          </a:p>
        </p:txBody>
      </p:sp>
      <p:sp>
        <p:nvSpPr>
          <p:cNvPr id="387"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lnSpc>
                <a:spcPct val="100000"/>
              </a:lnSpc>
              <a:buNone/>
            </a:pPr>
            <a:r>
              <a:rPr b="0" lang="da-DK" sz="2400" strike="noStrike" u="none">
                <a:solidFill>
                  <a:srgbClr val="ffffff"/>
                </a:solidFill>
                <a:effectLst/>
                <a:uFillTx/>
                <a:latin typeface="Latin Modern Roman Demi"/>
              </a:rPr>
              <a:t>Sjældent  </a:t>
            </a:r>
            <a:br>
              <a:rPr sz="2400"/>
            </a:br>
            <a:endParaRPr b="0" lang="da-DK" sz="2400" strike="noStrike" u="none">
              <a:solidFill>
                <a:schemeClr val="lt1"/>
              </a:solidFill>
              <a:effectLst/>
              <a:uFillTx/>
              <a:latin typeface="Latin Modern Roman Demi"/>
            </a:endParaRPr>
          </a:p>
          <a:p>
            <a:pPr indent="0">
              <a:lnSpc>
                <a:spcPct val="100000"/>
              </a:lnSpc>
              <a:buNone/>
            </a:pPr>
            <a:r>
              <a:rPr b="1" lang="da-DK" sz="2400" strike="noStrike" u="none">
                <a:solidFill>
                  <a:srgbClr val="ffffff"/>
                </a:solidFill>
                <a:effectLst/>
                <a:uFillTx/>
                <a:latin typeface="Latin Modern Roman Demi"/>
              </a:rPr>
              <a:t>Risikofaktorer</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Phimosis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0000"/>
                </a:solidFill>
                <a:effectLst/>
                <a:uFillTx/>
                <a:latin typeface="Latin Modern Roman Demi"/>
              </a:rPr>
              <a:t>HPV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Penisbevarende behandling for forstadie af cancer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Kan ende med amputation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Inoperable patienter – pallierende kemoterapi og strålebehandling </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Spreder sig til lymfeknuder – lyske, bækken, retroperitonealt og mediastinalt</a:t>
            </a: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p:txBody>
      </p:sp>
      <p:pic>
        <p:nvPicPr>
          <p:cNvPr id="388" name="Picture 2" descr="Recent Advances in the Management of Penile Cancer: A Contemporary Review  of the Literature | Oncology and Therapy"/>
          <p:cNvPicPr/>
          <p:nvPr/>
        </p:nvPicPr>
        <p:blipFill>
          <a:blip r:embed="rId1"/>
          <a:stretch/>
        </p:blipFill>
        <p:spPr>
          <a:xfrm>
            <a:off x="8104320" y="0"/>
            <a:ext cx="4087080" cy="359784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1C37F365-D49E-4CD2-896F-47397FF35D09}" type="slidenum">
              <a:t>70</a:t>
            </a:fld>
          </a:p>
        </p:txBody>
      </p:sp>
      <p:sp>
        <p:nvSpPr>
          <p:cNvPr id="6" name="PlaceHolder 5"/>
          <p:cNvSpPr>
            <a:spLocks noGrp="1"/>
          </p:cNvSpPr>
          <p:nvPr>
            <p:ph type="dt" idx="1"/>
          </p:nvPr>
        </p:nvSpPr>
        <p:spPr/>
        <p:txBody>
          <a:bodyPr/>
          <a:p>
            <a:fld id="{40378828-E3A1-4618-BFA4-B1BA5309BF1A}" type="datetime1">
              <a:rPr lang="en-DK"/>
              <a:t>2025-12-09</a:t>
            </a:fld>
          </a:p>
        </p:txBody>
      </p:sp>
    </p:spTree>
  </p:cSld>
  <mc:AlternateContent>
    <mc:Choice Requires="p14">
      <p:transition spd="slow" p14:dur="2000"/>
    </mc:Choice>
    <mc:Fallback>
      <p:transition spd="slow"/>
    </mc:Fallback>
  </mc:AlternateContent>
  <p:timing>
    <p:tnLst>
      <p:par>
        <p:cTn id="1167" dur="indefinite" restart="never" nodeType="tmRoot">
          <p:childTnLst>
            <p:seq>
              <p:cTn id="1168" dur="indefinite" nodeType="mainSeq">
                <p:childTnLst>
                  <p:par>
                    <p:cTn id="1169" fill="hold">
                      <p:stCondLst>
                        <p:cond delay="indefinite"/>
                      </p:stCondLst>
                      <p:childTnLst>
                        <p:par>
                          <p:cTn id="1170" fill="hold">
                            <p:stCondLst>
                              <p:cond delay="0"/>
                            </p:stCondLst>
                            <p:childTnLst>
                              <p:par>
                                <p:cTn id="1171" nodeType="clickEffect" fill="hold" presetClass="entr" presetID="1">
                                  <p:stCondLst>
                                    <p:cond delay="0"/>
                                  </p:stCondLst>
                                  <p:childTnLst>
                                    <p:set>
                                      <p:cBhvr>
                                        <p:cTn id="1172" dur="1" fill="hold">
                                          <p:stCondLst>
                                            <p:cond delay="0"/>
                                          </p:stCondLst>
                                        </p:cTn>
                                        <p:tgtEl>
                                          <p:spTgt spid="387">
                                            <p:txEl>
                                              <p:pRg st="1" end="1"/>
                                            </p:txEl>
                                          </p:spTgt>
                                        </p:tgtEl>
                                        <p:attrNameLst>
                                          <p:attrName>style.visibility</p:attrName>
                                        </p:attrNameLst>
                                      </p:cBhvr>
                                      <p:to>
                                        <p:strVal val="visible"/>
                                      </p:to>
                                    </p:set>
                                  </p:childTnLst>
                                </p:cTn>
                              </p:par>
                              <p:par>
                                <p:cTn id="1173" nodeType="withEffect" fill="hold" presetClass="entr" presetID="1">
                                  <p:stCondLst>
                                    <p:cond delay="0"/>
                                  </p:stCondLst>
                                  <p:childTnLst>
                                    <p:set>
                                      <p:cBhvr>
                                        <p:cTn id="1174" dur="1" fill="hold">
                                          <p:stCondLst>
                                            <p:cond delay="0"/>
                                          </p:stCondLst>
                                        </p:cTn>
                                        <p:tgtEl>
                                          <p:spTgt spid="387">
                                            <p:txEl>
                                              <p:pRg st="2" end="2"/>
                                            </p:txEl>
                                          </p:spTgt>
                                        </p:tgtEl>
                                        <p:attrNameLst>
                                          <p:attrName>style.visibility</p:attrName>
                                        </p:attrNameLst>
                                      </p:cBhvr>
                                      <p:to>
                                        <p:strVal val="visible"/>
                                      </p:to>
                                    </p:set>
                                  </p:childTnLst>
                                </p:cTn>
                              </p:par>
                              <p:par>
                                <p:cTn id="1175" nodeType="withEffect" fill="hold" presetClass="entr" presetID="1">
                                  <p:stCondLst>
                                    <p:cond delay="0"/>
                                  </p:stCondLst>
                                  <p:childTnLst>
                                    <p:set>
                                      <p:cBhvr>
                                        <p:cTn id="1176" dur="1" fill="hold">
                                          <p:stCondLst>
                                            <p:cond delay="0"/>
                                          </p:stCondLst>
                                        </p:cTn>
                                        <p:tgtEl>
                                          <p:spTgt spid="387">
                                            <p:txEl>
                                              <p:pRg st="3" end="3"/>
                                            </p:txEl>
                                          </p:spTgt>
                                        </p:tgtEl>
                                        <p:attrNameLst>
                                          <p:attrName>style.visibility</p:attrName>
                                        </p:attrNameLst>
                                      </p:cBhvr>
                                      <p:to>
                                        <p:strVal val="visible"/>
                                      </p:to>
                                    </p:set>
                                  </p:childTnLst>
                                </p:cTn>
                              </p:par>
                            </p:childTnLst>
                          </p:cTn>
                        </p:par>
                      </p:childTnLst>
                    </p:cTn>
                  </p:par>
                  <p:par>
                    <p:cTn id="1177" fill="hold">
                      <p:stCondLst>
                        <p:cond delay="indefinite"/>
                      </p:stCondLst>
                      <p:childTnLst>
                        <p:par>
                          <p:cTn id="1178" fill="hold">
                            <p:stCondLst>
                              <p:cond delay="0"/>
                            </p:stCondLst>
                            <p:childTnLst>
                              <p:par>
                                <p:cTn id="1179" nodeType="clickEffect" fill="hold" presetClass="entr" presetID="1">
                                  <p:stCondLst>
                                    <p:cond delay="0"/>
                                  </p:stCondLst>
                                  <p:childTnLst>
                                    <p:set>
                                      <p:cBhvr>
                                        <p:cTn id="1180" dur="1" fill="hold">
                                          <p:stCondLst>
                                            <p:cond delay="0"/>
                                          </p:stCondLst>
                                        </p:cTn>
                                        <p:tgtEl>
                                          <p:spTgt spid="387">
                                            <p:txEl>
                                              <p:pRg st="4" end="4"/>
                                            </p:txEl>
                                          </p:spTgt>
                                        </p:tgtEl>
                                        <p:attrNameLst>
                                          <p:attrName>style.visibility</p:attrName>
                                        </p:attrNameLst>
                                      </p:cBhvr>
                                      <p:to>
                                        <p:strVal val="visible"/>
                                      </p:to>
                                    </p:set>
                                  </p:childTnLst>
                                </p:cTn>
                              </p:par>
                              <p:par>
                                <p:cTn id="1181" nodeType="withEffect" fill="hold" presetClass="entr" presetID="1">
                                  <p:stCondLst>
                                    <p:cond delay="0"/>
                                  </p:stCondLst>
                                  <p:childTnLst>
                                    <p:set>
                                      <p:cBhvr>
                                        <p:cTn id="1182" dur="1" fill="hold">
                                          <p:stCondLst>
                                            <p:cond delay="0"/>
                                          </p:stCondLst>
                                        </p:cTn>
                                        <p:tgtEl>
                                          <p:spTgt spid="387">
                                            <p:txEl>
                                              <p:pRg st="5" end="5"/>
                                            </p:txEl>
                                          </p:spTgt>
                                        </p:tgtEl>
                                        <p:attrNameLst>
                                          <p:attrName>style.visibility</p:attrName>
                                        </p:attrNameLst>
                                      </p:cBhvr>
                                      <p:to>
                                        <p:strVal val="visible"/>
                                      </p:to>
                                    </p:set>
                                  </p:childTnLst>
                                </p:cTn>
                              </p:par>
                            </p:childTnLst>
                          </p:cTn>
                        </p:par>
                      </p:childTnLst>
                    </p:cTn>
                  </p:par>
                  <p:par>
                    <p:cTn id="1183" fill="hold">
                      <p:stCondLst>
                        <p:cond delay="indefinite"/>
                      </p:stCondLst>
                      <p:childTnLst>
                        <p:par>
                          <p:cTn id="1184" fill="hold">
                            <p:stCondLst>
                              <p:cond delay="0"/>
                            </p:stCondLst>
                            <p:childTnLst>
                              <p:par>
                                <p:cTn id="1185" nodeType="clickEffect" fill="hold" presetClass="entr" presetID="1">
                                  <p:stCondLst>
                                    <p:cond delay="0"/>
                                  </p:stCondLst>
                                  <p:childTnLst>
                                    <p:set>
                                      <p:cBhvr>
                                        <p:cTn id="1186" dur="1" fill="hold">
                                          <p:stCondLst>
                                            <p:cond delay="0"/>
                                          </p:stCondLst>
                                        </p:cTn>
                                        <p:tgtEl>
                                          <p:spTgt spid="387">
                                            <p:txEl>
                                              <p:pRg st="6" end="6"/>
                                            </p:txEl>
                                          </p:spTgt>
                                        </p:tgtEl>
                                        <p:attrNameLst>
                                          <p:attrName>style.visibility</p:attrName>
                                        </p:attrNameLst>
                                      </p:cBhvr>
                                      <p:to>
                                        <p:strVal val="visible"/>
                                      </p:to>
                                    </p:set>
                                  </p:childTnLst>
                                </p:cTn>
                              </p:par>
                            </p:childTnLst>
                          </p:cTn>
                        </p:par>
                      </p:childTnLst>
                    </p:cTn>
                  </p:par>
                  <p:par>
                    <p:cTn id="1187" fill="hold">
                      <p:stCondLst>
                        <p:cond delay="indefinite"/>
                      </p:stCondLst>
                      <p:childTnLst>
                        <p:par>
                          <p:cTn id="1188" fill="hold">
                            <p:stCondLst>
                              <p:cond delay="0"/>
                            </p:stCondLst>
                            <p:childTnLst>
                              <p:par>
                                <p:cTn id="1189" nodeType="clickEffect" fill="hold" presetClass="entr" presetID="1">
                                  <p:stCondLst>
                                    <p:cond delay="0"/>
                                  </p:stCondLst>
                                  <p:childTnLst>
                                    <p:set>
                                      <p:cBhvr>
                                        <p:cTn id="1190" dur="1" fill="hold">
                                          <p:stCondLst>
                                            <p:cond delay="0"/>
                                          </p:stCondLst>
                                        </p:cTn>
                                        <p:tgtEl>
                                          <p:spTgt spid="38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Scrotum</a:t>
            </a:r>
            <a:endParaRPr b="0" lang="da-DK" sz="4000" strike="noStrike" u="none">
              <a:solidFill>
                <a:schemeClr val="dk1"/>
              </a:solidFill>
              <a:effectLst/>
              <a:uFillTx/>
              <a:latin typeface="Arial"/>
            </a:endParaRPr>
          </a:p>
        </p:txBody>
      </p:sp>
      <p:sp>
        <p:nvSpPr>
          <p:cNvPr id="390"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lnSpcReduction="9999"/>
          </a:bodyPr>
          <a:p>
            <a:pPr indent="0">
              <a:lnSpc>
                <a:spcPct val="150000"/>
              </a:lnSpc>
              <a:buNone/>
            </a:pPr>
            <a:r>
              <a:rPr b="1" lang="da-DK" sz="2400" strike="noStrike" u="none">
                <a:solidFill>
                  <a:srgbClr val="ffffff"/>
                </a:solidFill>
                <a:effectLst/>
                <a:uFillTx/>
                <a:latin typeface="Latin Modern Roman Demi"/>
              </a:rPr>
              <a:t>Benigne rumopfyldende processer er hyppige</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Hydrocele (vandbrok)</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Sædbrok (spermatocele)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Varicocele (årebrok) </a:t>
            </a:r>
            <a:endParaRPr b="0" lang="da-DK" sz="2400" strike="noStrike" u="none">
              <a:solidFill>
                <a:schemeClr val="lt1"/>
              </a:solidFill>
              <a:effectLst/>
              <a:uFillTx/>
              <a:latin typeface="Latin Modern Roman Demi"/>
            </a:endParaRPr>
          </a:p>
          <a:p>
            <a:pPr indent="0">
              <a:lnSpc>
                <a:spcPct val="150000"/>
              </a:lnSpc>
              <a:buNone/>
            </a:pPr>
            <a:r>
              <a:rPr b="1" lang="da-DK" sz="2400" strike="noStrike" u="none">
                <a:solidFill>
                  <a:srgbClr val="ffffff"/>
                </a:solidFill>
                <a:effectLst/>
                <a:uFillTx/>
                <a:latin typeface="Latin Modern Roman Demi"/>
              </a:rPr>
              <a:t>Akutte tilstande</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Torsio testis</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Knude i testis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Orchitis (testikelbetændelse) </a:t>
            </a:r>
            <a:endParaRPr b="0" lang="da-DK" sz="2400" strike="noStrike" u="none">
              <a:solidFill>
                <a:schemeClr val="lt1"/>
              </a:solidFill>
              <a:effectLst/>
              <a:uFillTx/>
              <a:latin typeface="Latin Modern Roman Demi"/>
            </a:endParaRPr>
          </a:p>
        </p:txBody>
      </p:sp>
      <p:pic>
        <p:nvPicPr>
          <p:cNvPr id="391" name="Picture 2" descr="Testiklene"/>
          <p:cNvPicPr/>
          <p:nvPr/>
        </p:nvPicPr>
        <p:blipFill>
          <a:blip r:embed="rId1"/>
          <a:stretch/>
        </p:blipFill>
        <p:spPr>
          <a:xfrm>
            <a:off x="6095880" y="2821320"/>
            <a:ext cx="6100920" cy="320292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0EBF462D-E0DF-4F9A-8C21-8C3E09A30F14}" type="slidenum">
              <a:t>71</a:t>
            </a:fld>
          </a:p>
        </p:txBody>
      </p:sp>
      <p:sp>
        <p:nvSpPr>
          <p:cNvPr id="6" name="PlaceHolder 5"/>
          <p:cNvSpPr>
            <a:spLocks noGrp="1"/>
          </p:cNvSpPr>
          <p:nvPr>
            <p:ph type="dt" idx="1"/>
          </p:nvPr>
        </p:nvSpPr>
        <p:spPr/>
        <p:txBody>
          <a:bodyPr/>
          <a:p>
            <a:fld id="{4401007B-3E19-45C8-A009-C173946CF50D}" type="datetime1">
              <a:rPr lang="en-DK"/>
              <a:t>2025-12-09</a:t>
            </a:fld>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endParaRPr b="0" lang="da-DK" sz="4000" strike="noStrike" u="none">
              <a:ln>
                <a:solidFill>
                  <a:schemeClr val="accent5"/>
                </a:solidFill>
              </a:ln>
              <a:solidFill>
                <a:srgbClr val="ffffff"/>
              </a:solidFill>
              <a:effectLst/>
              <a:uFillTx/>
              <a:latin typeface="Arial Black"/>
            </a:endParaRPr>
          </a:p>
        </p:txBody>
      </p:sp>
      <p:sp>
        <p:nvSpPr>
          <p:cNvPr id="393"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a:lnSpc>
                <a:spcPct val="90000"/>
              </a:lnSpc>
              <a:spcBef>
                <a:spcPts val="1417"/>
              </a:spcBef>
              <a:buNone/>
            </a:pPr>
            <a:endParaRPr b="0" lang="da-DK" sz="1800" strike="noStrike" u="none">
              <a:solidFill>
                <a:schemeClr val="lt1"/>
              </a:solidFill>
              <a:effectLst/>
              <a:uFillTx/>
              <a:latin typeface="Latin Modern Roman Demi"/>
            </a:endParaRPr>
          </a:p>
        </p:txBody>
      </p:sp>
      <p:pic>
        <p:nvPicPr>
          <p:cNvPr id="394" name="Picture 2" descr="Testicular abnormalities. | Download Scientific Diagram"/>
          <p:cNvPicPr/>
          <p:nvPr/>
        </p:nvPicPr>
        <p:blipFill>
          <a:blip r:embed="rId1"/>
          <a:stretch/>
        </p:blipFill>
        <p:spPr>
          <a:xfrm>
            <a:off x="1408320" y="182160"/>
            <a:ext cx="9374760" cy="6232320"/>
          </a:xfrm>
          <a:prstGeom prst="rect">
            <a:avLst/>
          </a:prstGeom>
          <a:noFill/>
          <a:ln w="0">
            <a:noFill/>
          </a:ln>
        </p:spPr>
      </p:pic>
      <p:sp>
        <p:nvSpPr>
          <p:cNvPr id="395" name="Ellipse 4"/>
          <p:cNvSpPr/>
          <p:nvPr/>
        </p:nvSpPr>
        <p:spPr>
          <a:xfrm>
            <a:off x="1678680" y="499680"/>
            <a:ext cx="2350800" cy="27673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a-DK" sz="1800" strike="noStrike" u="none">
              <a:solidFill>
                <a:schemeClr val="lt1"/>
              </a:solidFill>
              <a:effectLst/>
              <a:uFillTx/>
              <a:latin typeface="Arial"/>
            </a:endParaRPr>
          </a:p>
        </p:txBody>
      </p:sp>
      <p:sp>
        <p:nvSpPr>
          <p:cNvPr id="396" name="Ellipse 5"/>
          <p:cNvSpPr/>
          <p:nvPr/>
        </p:nvSpPr>
        <p:spPr>
          <a:xfrm>
            <a:off x="1735560" y="3584880"/>
            <a:ext cx="2272320" cy="27673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a-DK" sz="1800" strike="noStrike" u="none">
              <a:solidFill>
                <a:schemeClr val="lt1"/>
              </a:solidFill>
              <a:effectLst/>
              <a:uFillTx/>
              <a:latin typeface="Arial"/>
            </a:endParaRPr>
          </a:p>
        </p:txBody>
      </p:sp>
      <p:sp>
        <p:nvSpPr>
          <p:cNvPr id="397" name="Ellipse 6"/>
          <p:cNvSpPr/>
          <p:nvPr/>
        </p:nvSpPr>
        <p:spPr>
          <a:xfrm>
            <a:off x="5540760" y="443160"/>
            <a:ext cx="2350800" cy="27673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a-DK" sz="1800" strike="noStrike" u="none">
              <a:solidFill>
                <a:schemeClr val="lt1"/>
              </a:solidFill>
              <a:effectLst/>
              <a:uFillTx/>
              <a:latin typeface="Arial"/>
            </a:endParaRPr>
          </a:p>
        </p:txBody>
      </p:sp>
      <p:sp>
        <p:nvSpPr>
          <p:cNvPr id="398" name="Ellipse 8"/>
          <p:cNvSpPr/>
          <p:nvPr/>
        </p:nvSpPr>
        <p:spPr>
          <a:xfrm>
            <a:off x="7720920" y="451800"/>
            <a:ext cx="2350800" cy="2862720"/>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a-DK" sz="1800" strike="noStrike" u="none">
              <a:solidFill>
                <a:schemeClr val="lt1"/>
              </a:solidFill>
              <a:effectLst/>
              <a:uFillTx/>
              <a:latin typeface="Arial"/>
            </a:endParaRPr>
          </a:p>
        </p:txBody>
      </p:sp>
      <p:sp>
        <p:nvSpPr>
          <p:cNvPr id="399" name="Ellipse 10"/>
          <p:cNvSpPr/>
          <p:nvPr/>
        </p:nvSpPr>
        <p:spPr>
          <a:xfrm>
            <a:off x="8097840" y="3429000"/>
            <a:ext cx="2272320" cy="2862720"/>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a-DK" sz="1800" strike="noStrike" u="none">
              <a:solidFill>
                <a:schemeClr val="lt1"/>
              </a:solidFill>
              <a:effectLst/>
              <a:uFillTx/>
              <a:latin typeface="Arial"/>
            </a:endParaRPr>
          </a:p>
        </p:txBody>
      </p:sp>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C5023155-1727-4C71-AF95-72F9A8538597}" type="slidenum">
              <a:t>72</a:t>
            </a:fld>
          </a:p>
        </p:txBody>
      </p:sp>
      <p:sp>
        <p:nvSpPr>
          <p:cNvPr id="6" name="PlaceHolder 5"/>
          <p:cNvSpPr>
            <a:spLocks noGrp="1"/>
          </p:cNvSpPr>
          <p:nvPr>
            <p:ph type="dt" idx="1"/>
          </p:nvPr>
        </p:nvSpPr>
        <p:spPr/>
        <p:txBody>
          <a:bodyPr/>
          <a:p>
            <a:fld id="{29F774E1-0944-48B4-A2CA-D4589D3C016B}" type="datetime1">
              <a:rPr lang="en-DK"/>
              <a:t>2025-12-09</a:t>
            </a:fld>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Real life patient fra praksis! </a:t>
            </a:r>
            <a:endParaRPr b="0" lang="da-DK" sz="4000" strike="noStrike" u="none">
              <a:solidFill>
                <a:schemeClr val="dk1"/>
              </a:solidFill>
              <a:effectLst/>
              <a:uFillTx/>
              <a:latin typeface="Arial"/>
            </a:endParaRPr>
          </a:p>
        </p:txBody>
      </p:sp>
      <p:sp>
        <p:nvSpPr>
          <p:cNvPr id="401" name="PlaceHolder 2"/>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a:lnSpc>
                <a:spcPct val="100000"/>
              </a:lnSpc>
              <a:buNone/>
            </a:pPr>
            <a:r>
              <a:rPr b="0" lang="da-DK" sz="2400" strike="noStrike" u="none">
                <a:solidFill>
                  <a:srgbClr val="ffffff"/>
                </a:solidFill>
                <a:effectLst/>
                <a:uFillTx/>
                <a:latin typeface="Latin Modern Roman Demi"/>
              </a:rPr>
              <a:t>85 årig mand – kommer egentlig med noget udslæt på ryggen</a:t>
            </a: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På vej ud af døren… </a:t>
            </a: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a:p>
            <a:pPr indent="0">
              <a:lnSpc>
                <a:spcPct val="100000"/>
              </a:lnSpc>
              <a:buNone/>
            </a:pPr>
            <a:r>
              <a:rPr b="0" lang="da-DK" sz="2400" strike="noStrike" u="none">
                <a:solidFill>
                  <a:srgbClr val="ffffff"/>
                </a:solidFill>
                <a:effectLst/>
                <a:uFillTx/>
                <a:latin typeface="Latin Modern Roman Demi"/>
              </a:rPr>
              <a:t>Hvad tror i det er? </a:t>
            </a:r>
            <a:endParaRPr b="0" lang="da-DK" sz="2400" strike="noStrike" u="none">
              <a:solidFill>
                <a:schemeClr val="lt1"/>
              </a:solidFill>
              <a:effectLst/>
              <a:uFillTx/>
              <a:latin typeface="Latin Modern Roman Demi"/>
            </a:endParaRPr>
          </a:p>
          <a:p>
            <a:pPr indent="0">
              <a:lnSpc>
                <a:spcPct val="100000"/>
              </a:lnSpc>
              <a:buNone/>
              <a:tabLst>
                <a:tab algn="l" pos="0"/>
              </a:tabLst>
            </a:pPr>
            <a:endParaRPr b="0" lang="da-DK" sz="2400" strike="noStrike" u="none">
              <a:solidFill>
                <a:schemeClr val="lt1"/>
              </a:solidFill>
              <a:effectLst/>
              <a:uFillTx/>
              <a:latin typeface="Latin Modern Roman Demi"/>
            </a:endParaRPr>
          </a:p>
        </p:txBody>
      </p:sp>
      <p:pic>
        <p:nvPicPr>
          <p:cNvPr id="402" name="Billede 4" descr=""/>
          <p:cNvPicPr/>
          <p:nvPr/>
        </p:nvPicPr>
        <p:blipFill>
          <a:blip r:embed="rId1"/>
          <a:stretch/>
        </p:blipFill>
        <p:spPr>
          <a:xfrm>
            <a:off x="7791120" y="2376000"/>
            <a:ext cx="4134240" cy="435096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13F6A5A0-8A87-4227-8BD5-8941DAEC55DF}" type="slidenum">
              <a:t>73</a:t>
            </a:fld>
          </a:p>
        </p:txBody>
      </p:sp>
      <p:sp>
        <p:nvSpPr>
          <p:cNvPr id="6" name="PlaceHolder 5"/>
          <p:cNvSpPr>
            <a:spLocks noGrp="1"/>
          </p:cNvSpPr>
          <p:nvPr>
            <p:ph type="dt" idx="1"/>
          </p:nvPr>
        </p:nvSpPr>
        <p:spPr/>
        <p:txBody>
          <a:bodyPr/>
          <a:p>
            <a:fld id="{8B4BB394-7BBA-4D24-A04C-1EDD253B5D49}" type="datetime1">
              <a:rPr lang="en-DK"/>
              <a:t>2025-12-09</a:t>
            </a:fld>
          </a:p>
        </p:txBody>
      </p:sp>
    </p:spTree>
  </p:cSld>
  <mc:AlternateContent>
    <mc:Choice Requires="p14">
      <p:transition spd="slow" p14:dur="2000"/>
    </mc:Choice>
    <mc:Fallback>
      <p:transition spd="slow"/>
    </mc:Fallback>
  </mc:AlternateContent>
  <p:timing>
    <p:tnLst>
      <p:par>
        <p:cTn id="1191" dur="indefinite" restart="never" nodeType="tmRoot">
          <p:childTnLst>
            <p:seq>
              <p:cTn id="1192" dur="indefinite" nodeType="mainSeq">
                <p:childTnLst>
                  <p:par>
                    <p:cTn id="1193" fill="hold">
                      <p:stCondLst>
                        <p:cond delay="indefinite"/>
                      </p:stCondLst>
                      <p:childTnLst>
                        <p:par>
                          <p:cTn id="1194" fill="hold">
                            <p:stCondLst>
                              <p:cond delay="0"/>
                            </p:stCondLst>
                            <p:childTnLst>
                              <p:par>
                                <p:cTn id="1195" nodeType="clickEffect" fill="hold" presetClass="entr" presetID="1">
                                  <p:stCondLst>
                                    <p:cond delay="0"/>
                                  </p:stCondLst>
                                  <p:childTnLst>
                                    <p:set>
                                      <p:cBhvr>
                                        <p:cTn id="1196"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Scrotum</a:t>
            </a:r>
            <a:endParaRPr b="0" lang="da-DK" sz="4000" strike="noStrike" u="none">
              <a:solidFill>
                <a:schemeClr val="dk1"/>
              </a:solidFill>
              <a:effectLst/>
              <a:uFillTx/>
              <a:latin typeface="Arial"/>
            </a:endParaRPr>
          </a:p>
        </p:txBody>
      </p:sp>
      <p:sp>
        <p:nvSpPr>
          <p:cNvPr id="404"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fontScale="92500" lnSpcReduction="9999"/>
          </a:bodyPr>
          <a:p>
            <a:pPr indent="0">
              <a:lnSpc>
                <a:spcPct val="150000"/>
              </a:lnSpc>
              <a:buNone/>
            </a:pPr>
            <a:r>
              <a:rPr b="1" lang="da-DK" sz="2400" strike="noStrike" u="none">
                <a:solidFill>
                  <a:srgbClr val="ffffff"/>
                </a:solidFill>
                <a:effectLst/>
                <a:uFillTx/>
                <a:latin typeface="Latin Modern Roman Demi"/>
              </a:rPr>
              <a:t>Torsio testis</a:t>
            </a:r>
            <a:r>
              <a:rPr b="0" lang="da-DK" sz="2400" strike="noStrike" u="none">
                <a:solidFill>
                  <a:srgbClr val="ffffff"/>
                </a:solidFill>
                <a:effectLst/>
                <a:uFillTx/>
                <a:latin typeface="Latin Modern Roman Demi"/>
              </a:rPr>
              <a:t>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Hyppigst hos børn og unge</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0000"/>
                </a:solidFill>
                <a:effectLst/>
                <a:uFillTx/>
                <a:latin typeface="Latin Modern Roman Demi"/>
              </a:rPr>
              <a:t>Akutte smerter i scrotum og nedre abdomen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0000"/>
                </a:solidFill>
                <a:effectLst/>
                <a:uFillTx/>
                <a:latin typeface="Latin Modern Roman Demi"/>
              </a:rPr>
              <a:t>Besvær med at gå pga. smerter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Evt. kvalme og opkastninger</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Testiklen kan blive blå og hævet </a:t>
            </a:r>
            <a:endParaRPr b="0" lang="da-DK" sz="2400" strike="noStrike" u="none">
              <a:solidFill>
                <a:schemeClr val="lt1"/>
              </a:solidFill>
              <a:effectLst/>
              <a:uFillTx/>
              <a:latin typeface="Latin Modern Roman Demi"/>
            </a:endParaRPr>
          </a:p>
          <a:p>
            <a:pPr indent="0">
              <a:lnSpc>
                <a:spcPct val="150000"/>
              </a:lnSpc>
              <a:buNone/>
            </a:pPr>
            <a:r>
              <a:rPr b="1" lang="da-DK" sz="2400" strike="noStrike" u="none">
                <a:solidFill>
                  <a:srgbClr val="ffffff"/>
                </a:solidFill>
                <a:effectLst/>
                <a:uFillTx/>
                <a:latin typeface="Latin Modern Roman Demi"/>
              </a:rPr>
              <a:t>Diagnosen er klinisk</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UL kan bruges i tvivlstilfælde</a:t>
            </a:r>
            <a:endParaRPr b="0" lang="da-DK" sz="2400" strike="noStrike" u="none">
              <a:solidFill>
                <a:schemeClr val="lt1"/>
              </a:solidFill>
              <a:effectLst/>
              <a:uFillTx/>
              <a:latin typeface="Latin Modern Roman Demi"/>
            </a:endParaRPr>
          </a:p>
          <a:p>
            <a:pPr indent="0">
              <a:lnSpc>
                <a:spcPct val="150000"/>
              </a:lnSpc>
              <a:buNone/>
            </a:pPr>
            <a:r>
              <a:rPr b="1" lang="da-DK" sz="2400" strike="noStrike" u="none">
                <a:solidFill>
                  <a:srgbClr val="ff0000"/>
                </a:solidFill>
                <a:effectLst/>
                <a:uFillTx/>
                <a:latin typeface="Latin Modern Roman Demi"/>
              </a:rPr>
              <a:t>Behandlingen er akut kirurgi</a:t>
            </a:r>
            <a:endParaRPr b="0" lang="da-DK" sz="2400" strike="noStrike" u="none">
              <a:solidFill>
                <a:schemeClr val="lt1"/>
              </a:solidFill>
              <a:effectLst/>
              <a:uFillTx/>
              <a:latin typeface="Latin Modern Roman Demi"/>
            </a:endParaRPr>
          </a:p>
          <a:p>
            <a:pPr indent="0">
              <a:lnSpc>
                <a:spcPct val="150000"/>
              </a:lnSpc>
              <a:buNone/>
            </a:pP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p:txBody>
      </p:sp>
      <p:pic>
        <p:nvPicPr>
          <p:cNvPr id="405" name="Picture 5" descr=""/>
          <p:cNvPicPr/>
          <p:nvPr/>
        </p:nvPicPr>
        <p:blipFill>
          <a:blip r:embed="rId1"/>
          <a:stretch/>
        </p:blipFill>
        <p:spPr>
          <a:xfrm>
            <a:off x="6201720" y="3907080"/>
            <a:ext cx="5865480" cy="2795400"/>
          </a:xfrm>
          <a:prstGeom prst="rect">
            <a:avLst/>
          </a:prstGeom>
          <a:noFill/>
          <a:ln w="0">
            <a:noFill/>
          </a:ln>
        </p:spPr>
      </p:pic>
      <p:pic>
        <p:nvPicPr>
          <p:cNvPr id="406" name="Picture 2" descr="Testicular torsion: acute testicular pain in a teenage boy | The BMJ"/>
          <p:cNvPicPr/>
          <p:nvPr/>
        </p:nvPicPr>
        <p:blipFill>
          <a:blip r:embed="rId2"/>
          <a:stretch/>
        </p:blipFill>
        <p:spPr>
          <a:xfrm rot="16200000">
            <a:off x="7408440" y="-511200"/>
            <a:ext cx="3688560" cy="491544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059438DC-AE97-4392-83C6-098499F04397}" type="slidenum">
              <a:t>74</a:t>
            </a:fld>
          </a:p>
        </p:txBody>
      </p:sp>
      <p:sp>
        <p:nvSpPr>
          <p:cNvPr id="6" name="PlaceHolder 5"/>
          <p:cNvSpPr>
            <a:spLocks noGrp="1"/>
          </p:cNvSpPr>
          <p:nvPr>
            <p:ph type="dt" idx="1"/>
          </p:nvPr>
        </p:nvSpPr>
        <p:spPr/>
        <p:txBody>
          <a:bodyPr/>
          <a:p>
            <a:fld id="{D79E0A83-1190-4700-B599-324825B12A62}" type="datetime1">
              <a:rPr lang="en-DK"/>
              <a:t>2025-12-09</a:t>
            </a:fld>
          </a:p>
        </p:txBody>
      </p:sp>
    </p:spTree>
  </p:cSld>
  <mc:AlternateContent>
    <mc:Choice Requires="p14">
      <p:transition spd="slow" p14:dur="2000"/>
    </mc:Choice>
    <mc:Fallback>
      <p:transition spd="slow"/>
    </mc:Fallback>
  </mc:AlternateContent>
  <p:timing>
    <p:tnLst>
      <p:par>
        <p:cTn id="1197" dur="indefinite" restart="never" nodeType="tmRoot">
          <p:childTnLst>
            <p:seq>
              <p:cTn id="1198" dur="indefinite" nodeType="mainSeq">
                <p:childTnLst>
                  <p:par>
                    <p:cTn id="1199" fill="hold">
                      <p:stCondLst>
                        <p:cond delay="indefinite"/>
                      </p:stCondLst>
                      <p:childTnLst>
                        <p:par>
                          <p:cTn id="1200" fill="hold">
                            <p:stCondLst>
                              <p:cond delay="0"/>
                            </p:stCondLst>
                            <p:childTnLst>
                              <p:par>
                                <p:cTn id="1201" nodeType="clickEffect" fill="hold" presetClass="entr" presetID="1">
                                  <p:stCondLst>
                                    <p:cond delay="0"/>
                                  </p:stCondLst>
                                  <p:childTnLst>
                                    <p:set>
                                      <p:cBhvr>
                                        <p:cTn id="1202" dur="1" fill="hold">
                                          <p:stCondLst>
                                            <p:cond delay="0"/>
                                          </p:stCondLst>
                                        </p:cTn>
                                        <p:tgtEl>
                                          <p:spTgt spid="404">
                                            <p:txEl>
                                              <p:pRg st="6" end="6"/>
                                            </p:txEl>
                                          </p:spTgt>
                                        </p:tgtEl>
                                        <p:attrNameLst>
                                          <p:attrName>style.visibility</p:attrName>
                                        </p:attrNameLst>
                                      </p:cBhvr>
                                      <p:to>
                                        <p:strVal val="visible"/>
                                      </p:to>
                                    </p:set>
                                  </p:childTnLst>
                                </p:cTn>
                              </p:par>
                              <p:par>
                                <p:cTn id="1203" nodeType="withEffect" fill="hold" presetClass="entr" presetID="1">
                                  <p:stCondLst>
                                    <p:cond delay="0"/>
                                  </p:stCondLst>
                                  <p:childTnLst>
                                    <p:set>
                                      <p:cBhvr>
                                        <p:cTn id="1204" dur="1" fill="hold">
                                          <p:stCondLst>
                                            <p:cond delay="0"/>
                                          </p:stCondLst>
                                        </p:cTn>
                                        <p:tgtEl>
                                          <p:spTgt spid="404">
                                            <p:txEl>
                                              <p:pRg st="7" end="7"/>
                                            </p:txEl>
                                          </p:spTgt>
                                        </p:tgtEl>
                                        <p:attrNameLst>
                                          <p:attrName>style.visibility</p:attrName>
                                        </p:attrNameLst>
                                      </p:cBhvr>
                                      <p:to>
                                        <p:strVal val="visible"/>
                                      </p:to>
                                    </p:set>
                                  </p:childTnLst>
                                </p:cTn>
                              </p:par>
                            </p:childTnLst>
                          </p:cTn>
                        </p:par>
                      </p:childTnLst>
                    </p:cTn>
                  </p:par>
                  <p:par>
                    <p:cTn id="1205" fill="hold">
                      <p:stCondLst>
                        <p:cond delay="indefinite"/>
                      </p:stCondLst>
                      <p:childTnLst>
                        <p:par>
                          <p:cTn id="1206" fill="hold">
                            <p:stCondLst>
                              <p:cond delay="0"/>
                            </p:stCondLst>
                            <p:childTnLst>
                              <p:par>
                                <p:cTn id="1207" nodeType="clickEffect" fill="hold" presetClass="entr" presetID="1">
                                  <p:stCondLst>
                                    <p:cond delay="0"/>
                                  </p:stCondLst>
                                  <p:childTnLst>
                                    <p:set>
                                      <p:cBhvr>
                                        <p:cTn id="1208" dur="1" fill="hold">
                                          <p:stCondLst>
                                            <p:cond delay="0"/>
                                          </p:stCondLst>
                                        </p:cTn>
                                        <p:tgtEl>
                                          <p:spTgt spid="40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Picture 2" descr="Epididymitis - What You Need to Know"/>
          <p:cNvPicPr/>
          <p:nvPr/>
        </p:nvPicPr>
        <p:blipFill>
          <a:blip r:embed="rId1"/>
          <a:stretch/>
        </p:blipFill>
        <p:spPr>
          <a:xfrm>
            <a:off x="8305920" y="1926720"/>
            <a:ext cx="3798720" cy="3798720"/>
          </a:xfrm>
          <a:prstGeom prst="rect">
            <a:avLst/>
          </a:prstGeom>
          <a:noFill/>
          <a:ln w="0">
            <a:noFill/>
          </a:ln>
        </p:spPr>
      </p:pic>
      <p:sp>
        <p:nvSpPr>
          <p:cNvPr id="40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Scrotum</a:t>
            </a:r>
            <a:endParaRPr b="0" lang="da-DK" sz="4000" strike="noStrike" u="none">
              <a:solidFill>
                <a:schemeClr val="dk1"/>
              </a:solidFill>
              <a:effectLst/>
              <a:uFillTx/>
              <a:latin typeface="Arial"/>
            </a:endParaRPr>
          </a:p>
        </p:txBody>
      </p:sp>
      <p:sp>
        <p:nvSpPr>
          <p:cNvPr id="409"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lnSpcReduction="9999"/>
          </a:bodyPr>
          <a:p>
            <a:pPr indent="0">
              <a:lnSpc>
                <a:spcPct val="150000"/>
              </a:lnSpc>
              <a:buNone/>
            </a:pPr>
            <a:r>
              <a:rPr b="1" lang="da-DK" sz="2400" strike="noStrike" u="none">
                <a:solidFill>
                  <a:srgbClr val="ffffff"/>
                </a:solidFill>
                <a:effectLst/>
                <a:uFillTx/>
                <a:latin typeface="Latin Modern Roman Demi"/>
              </a:rPr>
              <a:t>Epididymitis</a:t>
            </a:r>
            <a:r>
              <a:rPr b="0" lang="da-DK" sz="2400" strike="noStrike" u="none">
                <a:solidFill>
                  <a:srgbClr val="ffffff"/>
                </a:solidFill>
                <a:effectLst/>
                <a:uFillTx/>
                <a:latin typeface="Latin Modern Roman Demi"/>
              </a:rPr>
              <a:t> er infektion i bitestiklen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0000"/>
                </a:solidFill>
                <a:effectLst/>
                <a:uFillTx/>
                <a:latin typeface="Latin Modern Roman Demi"/>
              </a:rPr>
              <a:t>Skyldes oftest STD </a:t>
            </a:r>
            <a:r>
              <a:rPr b="0" lang="da-DK" sz="2400" strike="noStrike" u="none">
                <a:solidFill>
                  <a:srgbClr val="ffffff"/>
                </a:solidFill>
                <a:effectLst/>
                <a:uFillTx/>
                <a:latin typeface="Latin Modern Roman Demi"/>
              </a:rPr>
              <a:t>(</a:t>
            </a:r>
            <a:r>
              <a:rPr b="0" i="1" lang="da-DK" sz="2400" strike="noStrike" u="none">
                <a:solidFill>
                  <a:srgbClr val="ffffff"/>
                </a:solidFill>
                <a:effectLst/>
                <a:uFillTx/>
                <a:latin typeface="Latin Modern Roman Demi"/>
              </a:rPr>
              <a:t>chlamydia trachomatis</a:t>
            </a:r>
            <a:r>
              <a:rPr b="0" lang="da-DK" sz="2400" strike="noStrike" u="none">
                <a:solidFill>
                  <a:srgbClr val="ffffff"/>
                </a:solidFill>
                <a:effectLst/>
                <a:uFillTx/>
                <a:latin typeface="Latin Modern Roman Demi"/>
              </a:rPr>
              <a:t>) eller </a:t>
            </a:r>
            <a:r>
              <a:rPr b="0" i="1" lang="da-DK" sz="2400" strike="noStrike" u="none">
                <a:solidFill>
                  <a:srgbClr val="ffffff"/>
                </a:solidFill>
                <a:effectLst/>
                <a:uFillTx/>
                <a:latin typeface="Latin Modern Roman Demi"/>
              </a:rPr>
              <a:t>E. coli</a:t>
            </a:r>
            <a:endParaRPr b="0" lang="da-DK" sz="2400" strike="noStrike" u="none">
              <a:solidFill>
                <a:schemeClr val="lt1"/>
              </a:solidFill>
              <a:effectLst/>
              <a:uFillTx/>
              <a:latin typeface="Latin Modern Roman Demi"/>
            </a:endParaRPr>
          </a:p>
          <a:p>
            <a:pPr indent="0">
              <a:lnSpc>
                <a:spcPct val="150000"/>
              </a:lnSpc>
              <a:buNone/>
            </a:pPr>
            <a:r>
              <a:rPr b="1" lang="da-DK" sz="2400" strike="noStrike" u="none">
                <a:solidFill>
                  <a:srgbClr val="ffffff"/>
                </a:solidFill>
                <a:effectLst/>
                <a:uFillTx/>
                <a:latin typeface="Latin Modern Roman Demi"/>
              </a:rPr>
              <a:t>Symptomer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Hævelse</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Rødme</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Ømhed </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Evt.  feber</a:t>
            </a:r>
            <a:endParaRPr b="0" lang="da-DK" sz="2400" strike="noStrike" u="none">
              <a:solidFill>
                <a:schemeClr val="lt1"/>
              </a:solidFill>
              <a:effectLst/>
              <a:uFillTx/>
              <a:latin typeface="Latin Modern Roman Demi"/>
            </a:endParaRPr>
          </a:p>
          <a:p>
            <a:pPr indent="0">
              <a:lnSpc>
                <a:spcPct val="150000"/>
              </a:lnSpc>
              <a:buNone/>
            </a:pPr>
            <a:r>
              <a:rPr b="0" lang="da-DK" sz="2400" strike="noStrike" u="none">
                <a:solidFill>
                  <a:srgbClr val="ffffff"/>
                </a:solidFill>
                <a:effectLst/>
                <a:uFillTx/>
                <a:latin typeface="Latin Modern Roman Demi"/>
              </a:rPr>
              <a:t>Behandling = antibiotika </a:t>
            </a:r>
            <a:endParaRPr b="0" lang="da-DK" sz="2400" strike="noStrike" u="none">
              <a:solidFill>
                <a:schemeClr val="lt1"/>
              </a:solidFill>
              <a:effectLst/>
              <a:uFillTx/>
              <a:latin typeface="Latin Modern Roman Demi"/>
            </a:endParaRPr>
          </a:p>
          <a:p>
            <a:pPr indent="0">
              <a:lnSpc>
                <a:spcPct val="100000"/>
              </a:lnSpc>
              <a:buNone/>
            </a:pPr>
            <a:endParaRPr b="0" lang="da-DK" sz="2400" strike="noStrike" u="none">
              <a:solidFill>
                <a:schemeClr val="lt1"/>
              </a:solidFill>
              <a:effectLst/>
              <a:uFillTx/>
              <a:latin typeface="Latin Modern Roman Demi"/>
            </a:endParaRPr>
          </a:p>
        </p:txBody>
      </p:sp>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A865E8A8-D3E6-4450-9CB0-4B54E501618E}" type="slidenum">
              <a:t>75</a:t>
            </a:fld>
          </a:p>
        </p:txBody>
      </p:sp>
      <p:sp>
        <p:nvSpPr>
          <p:cNvPr id="6" name="PlaceHolder 5"/>
          <p:cNvSpPr>
            <a:spLocks noGrp="1"/>
          </p:cNvSpPr>
          <p:nvPr>
            <p:ph type="dt" idx="1"/>
          </p:nvPr>
        </p:nvSpPr>
        <p:spPr/>
        <p:txBody>
          <a:bodyPr/>
          <a:p>
            <a:fld id="{41E74FFD-06BC-4B6E-8C3F-2F27414CEF97}" type="datetime1">
              <a:rPr lang="en-DK"/>
              <a:t>2025-12-09</a:t>
            </a:fld>
          </a:p>
        </p:txBody>
      </p:sp>
    </p:spTree>
  </p:cSld>
  <mc:AlternateContent>
    <mc:Choice Requires="p14">
      <p:transition spd="slow" p14:dur="2000"/>
    </mc:Choice>
    <mc:Fallback>
      <p:transition spd="slow"/>
    </mc:Fallback>
  </mc:AlternateContent>
  <p:timing>
    <p:tnLst>
      <p:par>
        <p:cTn id="1209" dur="indefinite" restart="never" nodeType="tmRoot">
          <p:childTnLst>
            <p:seq>
              <p:cTn id="1210" dur="indefinite" nodeType="mainSeq">
                <p:childTnLst>
                  <p:par>
                    <p:cTn id="1211" fill="hold">
                      <p:stCondLst>
                        <p:cond delay="indefinite"/>
                      </p:stCondLst>
                      <p:childTnLst>
                        <p:par>
                          <p:cTn id="1212" fill="hold">
                            <p:stCondLst>
                              <p:cond delay="0"/>
                            </p:stCondLst>
                            <p:childTnLst>
                              <p:par>
                                <p:cTn id="1213" nodeType="clickEffect" fill="hold" presetClass="entr" presetID="1">
                                  <p:stCondLst>
                                    <p:cond delay="0"/>
                                  </p:stCondLst>
                                  <p:childTnLst>
                                    <p:set>
                                      <p:cBhvr>
                                        <p:cTn id="1214" dur="1" fill="hold">
                                          <p:stCondLst>
                                            <p:cond delay="0"/>
                                          </p:stCondLst>
                                        </p:cTn>
                                        <p:tgtEl>
                                          <p:spTgt spid="409">
                                            <p:txEl>
                                              <p:pRg st="1" end="1"/>
                                            </p:txEl>
                                          </p:spTgt>
                                        </p:tgtEl>
                                        <p:attrNameLst>
                                          <p:attrName>style.visibility</p:attrName>
                                        </p:attrNameLst>
                                      </p:cBhvr>
                                      <p:to>
                                        <p:strVal val="visible"/>
                                      </p:to>
                                    </p:set>
                                  </p:childTnLst>
                                </p:cTn>
                              </p:par>
                            </p:childTnLst>
                          </p:cTn>
                        </p:par>
                      </p:childTnLst>
                    </p:cTn>
                  </p:par>
                  <p:par>
                    <p:cTn id="1215" fill="hold">
                      <p:stCondLst>
                        <p:cond delay="indefinite"/>
                      </p:stCondLst>
                      <p:childTnLst>
                        <p:par>
                          <p:cTn id="1216" fill="hold">
                            <p:stCondLst>
                              <p:cond delay="0"/>
                            </p:stCondLst>
                            <p:childTnLst>
                              <p:par>
                                <p:cTn id="1217" nodeType="clickEffect" fill="hold" presetClass="entr" presetID="1">
                                  <p:stCondLst>
                                    <p:cond delay="0"/>
                                  </p:stCondLst>
                                  <p:childTnLst>
                                    <p:set>
                                      <p:cBhvr>
                                        <p:cTn id="1218" dur="1" fill="hold">
                                          <p:stCondLst>
                                            <p:cond delay="0"/>
                                          </p:stCondLst>
                                        </p:cTn>
                                        <p:tgtEl>
                                          <p:spTgt spid="409">
                                            <p:txEl>
                                              <p:pRg st="2" end="2"/>
                                            </p:txEl>
                                          </p:spTgt>
                                        </p:tgtEl>
                                        <p:attrNameLst>
                                          <p:attrName>style.visibility</p:attrName>
                                        </p:attrNameLst>
                                      </p:cBhvr>
                                      <p:to>
                                        <p:strVal val="visible"/>
                                      </p:to>
                                    </p:set>
                                  </p:childTnLst>
                                </p:cTn>
                              </p:par>
                              <p:par>
                                <p:cTn id="1219" nodeType="withEffect" fill="hold" presetClass="entr" presetID="1">
                                  <p:stCondLst>
                                    <p:cond delay="0"/>
                                  </p:stCondLst>
                                  <p:childTnLst>
                                    <p:set>
                                      <p:cBhvr>
                                        <p:cTn id="1220" dur="1" fill="hold">
                                          <p:stCondLst>
                                            <p:cond delay="0"/>
                                          </p:stCondLst>
                                        </p:cTn>
                                        <p:tgtEl>
                                          <p:spTgt spid="409">
                                            <p:txEl>
                                              <p:pRg st="3" end="3"/>
                                            </p:txEl>
                                          </p:spTgt>
                                        </p:tgtEl>
                                        <p:attrNameLst>
                                          <p:attrName>style.visibility</p:attrName>
                                        </p:attrNameLst>
                                      </p:cBhvr>
                                      <p:to>
                                        <p:strVal val="visible"/>
                                      </p:to>
                                    </p:set>
                                  </p:childTnLst>
                                </p:cTn>
                              </p:par>
                              <p:par>
                                <p:cTn id="1221" nodeType="withEffect" fill="hold" presetClass="entr" presetID="1">
                                  <p:stCondLst>
                                    <p:cond delay="0"/>
                                  </p:stCondLst>
                                  <p:childTnLst>
                                    <p:set>
                                      <p:cBhvr>
                                        <p:cTn id="1222" dur="1" fill="hold">
                                          <p:stCondLst>
                                            <p:cond delay="0"/>
                                          </p:stCondLst>
                                        </p:cTn>
                                        <p:tgtEl>
                                          <p:spTgt spid="409">
                                            <p:txEl>
                                              <p:pRg st="4" end="4"/>
                                            </p:txEl>
                                          </p:spTgt>
                                        </p:tgtEl>
                                        <p:attrNameLst>
                                          <p:attrName>style.visibility</p:attrName>
                                        </p:attrNameLst>
                                      </p:cBhvr>
                                      <p:to>
                                        <p:strVal val="visible"/>
                                      </p:to>
                                    </p:set>
                                  </p:childTnLst>
                                </p:cTn>
                              </p:par>
                              <p:par>
                                <p:cTn id="1223" nodeType="withEffect" fill="hold" presetClass="entr" presetID="1">
                                  <p:stCondLst>
                                    <p:cond delay="0"/>
                                  </p:stCondLst>
                                  <p:childTnLst>
                                    <p:set>
                                      <p:cBhvr>
                                        <p:cTn id="1224" dur="1" fill="hold">
                                          <p:stCondLst>
                                            <p:cond delay="0"/>
                                          </p:stCondLst>
                                        </p:cTn>
                                        <p:tgtEl>
                                          <p:spTgt spid="409">
                                            <p:txEl>
                                              <p:pRg st="5" end="5"/>
                                            </p:txEl>
                                          </p:spTgt>
                                        </p:tgtEl>
                                        <p:attrNameLst>
                                          <p:attrName>style.visibility</p:attrName>
                                        </p:attrNameLst>
                                      </p:cBhvr>
                                      <p:to>
                                        <p:strVal val="visible"/>
                                      </p:to>
                                    </p:set>
                                  </p:childTnLst>
                                </p:cTn>
                              </p:par>
                              <p:par>
                                <p:cTn id="1225" nodeType="withEffect" fill="hold" presetClass="entr" presetID="1">
                                  <p:stCondLst>
                                    <p:cond delay="0"/>
                                  </p:stCondLst>
                                  <p:childTnLst>
                                    <p:set>
                                      <p:cBhvr>
                                        <p:cTn id="1226" dur="1" fill="hold">
                                          <p:stCondLst>
                                            <p:cond delay="0"/>
                                          </p:stCondLst>
                                        </p:cTn>
                                        <p:tgtEl>
                                          <p:spTgt spid="409">
                                            <p:txEl>
                                              <p:pRg st="6" end="6"/>
                                            </p:txEl>
                                          </p:spTgt>
                                        </p:tgtEl>
                                        <p:attrNameLst>
                                          <p:attrName>style.visibility</p:attrName>
                                        </p:attrNameLst>
                                      </p:cBhvr>
                                      <p:to>
                                        <p:strVal val="visible"/>
                                      </p:to>
                                    </p:set>
                                  </p:childTnLst>
                                </p:cTn>
                              </p:par>
                            </p:childTnLst>
                          </p:cTn>
                        </p:par>
                      </p:childTnLst>
                    </p:cTn>
                  </p:par>
                  <p:par>
                    <p:cTn id="1227" fill="hold">
                      <p:stCondLst>
                        <p:cond delay="indefinite"/>
                      </p:stCondLst>
                      <p:childTnLst>
                        <p:par>
                          <p:cTn id="1228" fill="hold">
                            <p:stCondLst>
                              <p:cond delay="0"/>
                            </p:stCondLst>
                            <p:childTnLst>
                              <p:par>
                                <p:cTn id="1229" nodeType="clickEffect" fill="hold" presetClass="entr" presetID="1">
                                  <p:stCondLst>
                                    <p:cond delay="0"/>
                                  </p:stCondLst>
                                  <p:childTnLst>
                                    <p:set>
                                      <p:cBhvr>
                                        <p:cTn id="1230" dur="1" fill="hold">
                                          <p:stCondLst>
                                            <p:cond delay="0"/>
                                          </p:stCondLst>
                                        </p:cTn>
                                        <p:tgtEl>
                                          <p:spTgt spid="409">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0" lang="da-DK" sz="4000" strike="noStrike" u="none">
                <a:ln>
                  <a:solidFill>
                    <a:schemeClr val="accent5"/>
                  </a:solidFill>
                </a:ln>
                <a:solidFill>
                  <a:srgbClr val="ffffff"/>
                </a:solidFill>
                <a:effectLst/>
                <a:uFillTx/>
                <a:latin typeface="Arial Black"/>
              </a:rPr>
              <a:t>Testis cancer</a:t>
            </a:r>
            <a:endParaRPr b="0" lang="da-DK" sz="4000" strike="noStrike" u="none">
              <a:solidFill>
                <a:schemeClr val="dk1"/>
              </a:solidFill>
              <a:effectLst/>
              <a:uFillTx/>
              <a:latin typeface="Arial"/>
            </a:endParaRPr>
          </a:p>
        </p:txBody>
      </p:sp>
      <p:sp>
        <p:nvSpPr>
          <p:cNvPr id="411"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fontScale="70000" lnSpcReduction="19999"/>
          </a:bodyPr>
          <a:p>
            <a:pPr indent="0">
              <a:lnSpc>
                <a:spcPct val="120000"/>
              </a:lnSpc>
              <a:buNone/>
            </a:pPr>
            <a:r>
              <a:rPr b="0" lang="da-DK" sz="3200" strike="noStrike" u="none">
                <a:solidFill>
                  <a:srgbClr val="ffffff"/>
                </a:solidFill>
                <a:effectLst/>
                <a:uFillTx/>
                <a:latin typeface="Latin Modern Roman Demi"/>
              </a:rPr>
              <a:t>Typisk unge mænd (18-35 år)</a:t>
            </a:r>
            <a:endParaRPr b="0" lang="da-DK" sz="3200" strike="noStrike" u="none">
              <a:solidFill>
                <a:schemeClr val="lt1"/>
              </a:solidFill>
              <a:effectLst/>
              <a:uFillTx/>
              <a:latin typeface="Latin Modern Roman Demi"/>
            </a:endParaRPr>
          </a:p>
          <a:p>
            <a:pPr indent="0">
              <a:lnSpc>
                <a:spcPct val="120000"/>
              </a:lnSpc>
              <a:buNone/>
            </a:pPr>
            <a:r>
              <a:rPr b="0" lang="da-DK" sz="3200" strike="noStrike" u="none">
                <a:solidFill>
                  <a:srgbClr val="ffffff"/>
                </a:solidFill>
                <a:effectLst/>
                <a:uFillTx/>
                <a:latin typeface="Latin Modern Roman Demi"/>
              </a:rPr>
              <a:t>Ca. 300 nye tilfælde om året (DK har høj forekomst ift. resten af verden)</a:t>
            </a:r>
            <a:endParaRPr b="0" lang="da-DK" sz="3200" strike="noStrike" u="none">
              <a:solidFill>
                <a:schemeClr val="lt1"/>
              </a:solidFill>
              <a:effectLst/>
              <a:uFillTx/>
              <a:latin typeface="Latin Modern Roman Demi"/>
            </a:endParaRPr>
          </a:p>
          <a:p>
            <a:pPr indent="0">
              <a:lnSpc>
                <a:spcPct val="120000"/>
              </a:lnSpc>
              <a:buNone/>
            </a:pPr>
            <a:r>
              <a:rPr b="1" lang="da-DK" sz="3200" strike="noStrike" u="none">
                <a:solidFill>
                  <a:srgbClr val="ffffff"/>
                </a:solidFill>
                <a:effectLst/>
                <a:uFillTx/>
                <a:latin typeface="Latin Modern Roman Demi"/>
              </a:rPr>
              <a:t>Symptomer</a:t>
            </a:r>
            <a:endParaRPr b="0" lang="da-DK" sz="3200" strike="noStrike" u="none">
              <a:solidFill>
                <a:schemeClr val="lt1"/>
              </a:solidFill>
              <a:effectLst/>
              <a:uFillTx/>
              <a:latin typeface="Latin Modern Roman Demi"/>
            </a:endParaRPr>
          </a:p>
          <a:p>
            <a:pPr indent="0">
              <a:lnSpc>
                <a:spcPct val="120000"/>
              </a:lnSpc>
              <a:buNone/>
            </a:pPr>
            <a:r>
              <a:rPr b="0" lang="da-DK" sz="2600" strike="noStrike" u="none">
                <a:solidFill>
                  <a:srgbClr val="ffffff"/>
                </a:solidFill>
                <a:effectLst/>
                <a:uFillTx/>
                <a:latin typeface="Latin Modern Roman Demi"/>
              </a:rPr>
              <a:t>Tyngdefornemmelse</a:t>
            </a:r>
            <a:endParaRPr b="0" lang="da-DK" sz="2600" strike="noStrike" u="none">
              <a:solidFill>
                <a:schemeClr val="lt1"/>
              </a:solidFill>
              <a:effectLst/>
              <a:uFillTx/>
              <a:latin typeface="Latin Modern Roman Demi"/>
            </a:endParaRPr>
          </a:p>
          <a:p>
            <a:pPr indent="0">
              <a:lnSpc>
                <a:spcPct val="120000"/>
              </a:lnSpc>
              <a:buNone/>
            </a:pPr>
            <a:r>
              <a:rPr b="0" lang="da-DK" sz="2600" strike="noStrike" u="none">
                <a:solidFill>
                  <a:srgbClr val="ffffff"/>
                </a:solidFill>
                <a:effectLst/>
                <a:uFillTx/>
                <a:latin typeface="Latin Modern Roman Demi"/>
              </a:rPr>
              <a:t>Ømhed og ubehag</a:t>
            </a:r>
            <a:endParaRPr b="0" lang="da-DK" sz="2600" strike="noStrike" u="none">
              <a:solidFill>
                <a:schemeClr val="lt1"/>
              </a:solidFill>
              <a:effectLst/>
              <a:uFillTx/>
              <a:latin typeface="Latin Modern Roman Demi"/>
            </a:endParaRPr>
          </a:p>
          <a:p>
            <a:pPr indent="0">
              <a:lnSpc>
                <a:spcPct val="120000"/>
              </a:lnSpc>
              <a:buNone/>
            </a:pPr>
            <a:r>
              <a:rPr b="0" lang="da-DK" sz="2600" strike="noStrike" u="none">
                <a:solidFill>
                  <a:srgbClr val="ffffff"/>
                </a:solidFill>
                <a:effectLst/>
                <a:uFillTx/>
                <a:latin typeface="Latin Modern Roman Demi"/>
              </a:rPr>
              <a:t>Nogle opdager tilfældigt en knude </a:t>
            </a:r>
            <a:endParaRPr b="0" lang="da-DK" sz="2600" strike="noStrike" u="none">
              <a:solidFill>
                <a:schemeClr val="lt1"/>
              </a:solidFill>
              <a:effectLst/>
              <a:uFillTx/>
              <a:latin typeface="Latin Modern Roman Demi"/>
            </a:endParaRPr>
          </a:p>
          <a:p>
            <a:pPr indent="0">
              <a:lnSpc>
                <a:spcPct val="120000"/>
              </a:lnSpc>
              <a:buNone/>
            </a:pPr>
            <a:endParaRPr b="0" lang="da-DK" sz="3200" strike="noStrike" u="none">
              <a:solidFill>
                <a:schemeClr val="lt1"/>
              </a:solidFill>
              <a:effectLst/>
              <a:uFillTx/>
              <a:latin typeface="Latin Modern Roman Demi"/>
            </a:endParaRPr>
          </a:p>
          <a:p>
            <a:pPr indent="0">
              <a:lnSpc>
                <a:spcPct val="120000"/>
              </a:lnSpc>
              <a:buNone/>
            </a:pPr>
            <a:r>
              <a:rPr b="1" lang="da-DK" sz="3200" strike="noStrike" u="none">
                <a:solidFill>
                  <a:srgbClr val="ffffff"/>
                </a:solidFill>
                <a:effectLst/>
                <a:uFillTx/>
                <a:latin typeface="Latin Modern Roman Demi"/>
              </a:rPr>
              <a:t>Behandling</a:t>
            </a:r>
            <a:r>
              <a:rPr b="0" lang="da-DK" sz="3200" strike="noStrike" u="none">
                <a:solidFill>
                  <a:srgbClr val="ffffff"/>
                </a:solidFill>
                <a:effectLst/>
                <a:uFillTx/>
                <a:latin typeface="Latin Modern Roman Demi"/>
              </a:rPr>
              <a:t> </a:t>
            </a:r>
            <a:endParaRPr b="0" lang="da-DK" sz="3200" strike="noStrike" u="none">
              <a:solidFill>
                <a:schemeClr val="lt1"/>
              </a:solidFill>
              <a:effectLst/>
              <a:uFillTx/>
              <a:latin typeface="Latin Modern Roman Demi"/>
            </a:endParaRPr>
          </a:p>
          <a:p>
            <a:pPr indent="0">
              <a:lnSpc>
                <a:spcPct val="120000"/>
              </a:lnSpc>
              <a:buNone/>
            </a:pPr>
            <a:r>
              <a:rPr b="0" lang="da-DK" sz="2600" strike="noStrike" u="none">
                <a:solidFill>
                  <a:srgbClr val="ffffff"/>
                </a:solidFill>
                <a:effectLst/>
                <a:uFillTx/>
                <a:latin typeface="Latin Modern Roman Demi"/>
              </a:rPr>
              <a:t>Fjernelse af testiklen (orkiektomi)</a:t>
            </a:r>
            <a:endParaRPr b="0" lang="da-DK" sz="2600" strike="noStrike" u="none">
              <a:solidFill>
                <a:schemeClr val="lt1"/>
              </a:solidFill>
              <a:effectLst/>
              <a:uFillTx/>
              <a:latin typeface="Latin Modern Roman Demi"/>
            </a:endParaRPr>
          </a:p>
          <a:p>
            <a:pPr indent="0">
              <a:lnSpc>
                <a:spcPct val="120000"/>
              </a:lnSpc>
              <a:buNone/>
            </a:pPr>
            <a:r>
              <a:rPr b="0" lang="da-DK" sz="2600" strike="noStrike" u="none">
                <a:solidFill>
                  <a:srgbClr val="ffffff"/>
                </a:solidFill>
                <a:effectLst/>
                <a:uFillTx/>
                <a:latin typeface="Latin Modern Roman Demi"/>
              </a:rPr>
              <a:t>Biopsi fra modsatte testikel mhp. at finde cancer i tidligt stadium </a:t>
            </a:r>
            <a:endParaRPr b="0" lang="da-DK" sz="2600" strike="noStrike" u="none">
              <a:solidFill>
                <a:schemeClr val="lt1"/>
              </a:solidFill>
              <a:effectLst/>
              <a:uFillTx/>
              <a:latin typeface="Latin Modern Roman Demi"/>
            </a:endParaRPr>
          </a:p>
          <a:p>
            <a:pPr indent="0">
              <a:lnSpc>
                <a:spcPct val="120000"/>
              </a:lnSpc>
              <a:buNone/>
            </a:pPr>
            <a:r>
              <a:rPr b="0" lang="da-DK" sz="2600" strike="noStrike" u="none">
                <a:solidFill>
                  <a:srgbClr val="ffffff"/>
                </a:solidFill>
                <a:effectLst/>
                <a:uFillTx/>
                <a:latin typeface="Latin Modern Roman Demi"/>
              </a:rPr>
              <a:t>Ved metastatisk sygdom suppleres med stråle- og kemoterapi</a:t>
            </a:r>
            <a:endParaRPr b="0" lang="da-DK" sz="2600" strike="noStrike" u="none">
              <a:solidFill>
                <a:schemeClr val="lt1"/>
              </a:solidFill>
              <a:effectLst/>
              <a:uFillTx/>
              <a:latin typeface="Latin Modern Roman Demi"/>
            </a:endParaRPr>
          </a:p>
          <a:p>
            <a:pPr indent="0">
              <a:lnSpc>
                <a:spcPct val="120000"/>
              </a:lnSpc>
              <a:buNone/>
            </a:pPr>
            <a:r>
              <a:rPr b="1" lang="da-DK" sz="3200" strike="noStrike" u="none">
                <a:solidFill>
                  <a:srgbClr val="ffffff"/>
                </a:solidFill>
                <a:effectLst/>
                <a:uFillTx/>
                <a:latin typeface="Latin Modern Roman Demi"/>
              </a:rPr>
              <a:t>Prognosen</a:t>
            </a:r>
            <a:r>
              <a:rPr b="0" lang="da-DK" sz="3200" strike="noStrike" u="none">
                <a:solidFill>
                  <a:srgbClr val="ffffff"/>
                </a:solidFill>
                <a:effectLst/>
                <a:uFillTx/>
                <a:latin typeface="Latin Modern Roman Demi"/>
              </a:rPr>
              <a:t> er god - 95% overlever</a:t>
            </a:r>
            <a:endParaRPr b="0" lang="da-DK" sz="3200" strike="noStrike" u="none">
              <a:solidFill>
                <a:schemeClr val="lt1"/>
              </a:solidFill>
              <a:effectLst/>
              <a:uFillTx/>
              <a:latin typeface="Latin Modern Roman Demi"/>
            </a:endParaRPr>
          </a:p>
          <a:p>
            <a:pPr indent="0">
              <a:lnSpc>
                <a:spcPct val="100000"/>
              </a:lnSpc>
              <a:buNone/>
            </a:pPr>
            <a:endParaRPr b="0" lang="da-DK" sz="3200" strike="noStrike" u="none">
              <a:solidFill>
                <a:schemeClr val="lt1"/>
              </a:solidFill>
              <a:effectLst/>
              <a:uFillTx/>
              <a:latin typeface="Latin Modern Roman Demi"/>
            </a:endParaRPr>
          </a:p>
        </p:txBody>
      </p:sp>
      <p:pic>
        <p:nvPicPr>
          <p:cNvPr id="412" name="Billede 3" descr=""/>
          <p:cNvPicPr/>
          <p:nvPr/>
        </p:nvPicPr>
        <p:blipFill>
          <a:blip r:embed="rId1"/>
          <a:stretch/>
        </p:blipFill>
        <p:spPr>
          <a:xfrm>
            <a:off x="6769080" y="837000"/>
            <a:ext cx="5422680" cy="2304360"/>
          </a:xfrm>
          <a:prstGeom prst="rect">
            <a:avLst/>
          </a:prstGeom>
          <a:noFill/>
          <a:ln w="0">
            <a:noFill/>
          </a:ln>
        </p:spPr>
      </p:pic>
      <p:pic>
        <p:nvPicPr>
          <p:cNvPr id="413" name="Picture 2" descr="Testikelkræft | Ugeskriftet.dk"/>
          <p:cNvPicPr/>
          <p:nvPr/>
        </p:nvPicPr>
        <p:blipFill>
          <a:blip r:embed="rId2"/>
          <a:stretch/>
        </p:blipFill>
        <p:spPr>
          <a:xfrm>
            <a:off x="6799680" y="3300840"/>
            <a:ext cx="5391720" cy="3032640"/>
          </a:xfrm>
          <a:prstGeom prst="rect">
            <a:avLst/>
          </a:prstGeom>
          <a:noFill/>
          <a:ln w="0">
            <a:noFill/>
          </a:ln>
        </p:spPr>
      </p:pic>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55DD2739-5F49-4031-9BA6-947910620FBC}" type="slidenum">
              <a:t>76</a:t>
            </a:fld>
          </a:p>
        </p:txBody>
      </p:sp>
      <p:sp>
        <p:nvSpPr>
          <p:cNvPr id="6" name="PlaceHolder 5"/>
          <p:cNvSpPr>
            <a:spLocks noGrp="1"/>
          </p:cNvSpPr>
          <p:nvPr>
            <p:ph type="dt" idx="1"/>
          </p:nvPr>
        </p:nvSpPr>
        <p:spPr/>
        <p:txBody>
          <a:bodyPr/>
          <a:p>
            <a:fld id="{B1488107-BFEB-40DA-AC31-EA5F5423D6C7}" type="datetime1">
              <a:rPr lang="en-DK"/>
              <a:t>2025-12-09</a:t>
            </a:fld>
          </a:p>
        </p:txBody>
      </p:sp>
    </p:spTree>
  </p:cSld>
  <mc:AlternateContent>
    <mc:Choice Requires="p14">
      <p:transition spd="slow" p14:dur="2000"/>
    </mc:Choice>
    <mc:Fallback>
      <p:transition spd="slow"/>
    </mc:Fallback>
  </mc:AlternateContent>
  <p:timing>
    <p:tnLst>
      <p:par>
        <p:cTn id="1231" dur="indefinite" restart="never" nodeType="tmRoot">
          <p:childTnLst>
            <p:seq>
              <p:cTn id="1232" dur="indefinite" nodeType="mainSeq">
                <p:childTnLst>
                  <p:par>
                    <p:cTn id="1233" fill="hold">
                      <p:stCondLst>
                        <p:cond delay="indefinite"/>
                      </p:stCondLst>
                      <p:childTnLst>
                        <p:par>
                          <p:cTn id="1234" fill="hold">
                            <p:stCondLst>
                              <p:cond delay="0"/>
                            </p:stCondLst>
                            <p:childTnLst>
                              <p:par>
                                <p:cTn id="1235" nodeType="clickEffect" fill="hold" presetClass="entr" presetID="1">
                                  <p:stCondLst>
                                    <p:cond delay="0"/>
                                  </p:stCondLst>
                                  <p:childTnLst>
                                    <p:set>
                                      <p:cBhvr>
                                        <p:cTn id="1236" dur="1" fill="hold">
                                          <p:stCondLst>
                                            <p:cond delay="0"/>
                                          </p:stCondLst>
                                        </p:cTn>
                                        <p:tgtEl>
                                          <p:spTgt spid="411">
                                            <p:txEl>
                                              <p:pRg st="1" end="1"/>
                                            </p:txEl>
                                          </p:spTgt>
                                        </p:tgtEl>
                                        <p:attrNameLst>
                                          <p:attrName>style.visibility</p:attrName>
                                        </p:attrNameLst>
                                      </p:cBhvr>
                                      <p:to>
                                        <p:strVal val="visible"/>
                                      </p:to>
                                    </p:set>
                                  </p:childTnLst>
                                </p:cTn>
                              </p:par>
                            </p:childTnLst>
                          </p:cTn>
                        </p:par>
                      </p:childTnLst>
                    </p:cTn>
                  </p:par>
                  <p:par>
                    <p:cTn id="1237" fill="hold">
                      <p:stCondLst>
                        <p:cond delay="indefinite"/>
                      </p:stCondLst>
                      <p:childTnLst>
                        <p:par>
                          <p:cTn id="1238" fill="hold">
                            <p:stCondLst>
                              <p:cond delay="0"/>
                            </p:stCondLst>
                            <p:childTnLst>
                              <p:par>
                                <p:cTn id="1239" nodeType="clickEffect" fill="hold" presetClass="entr" presetID="1">
                                  <p:stCondLst>
                                    <p:cond delay="0"/>
                                  </p:stCondLst>
                                  <p:childTnLst>
                                    <p:set>
                                      <p:cBhvr>
                                        <p:cTn id="1240" dur="1" fill="hold">
                                          <p:stCondLst>
                                            <p:cond delay="0"/>
                                          </p:stCondLst>
                                        </p:cTn>
                                        <p:tgtEl>
                                          <p:spTgt spid="411">
                                            <p:txEl>
                                              <p:pRg st="2" end="2"/>
                                            </p:txEl>
                                          </p:spTgt>
                                        </p:tgtEl>
                                        <p:attrNameLst>
                                          <p:attrName>style.visibility</p:attrName>
                                        </p:attrNameLst>
                                      </p:cBhvr>
                                      <p:to>
                                        <p:strVal val="visible"/>
                                      </p:to>
                                    </p:set>
                                  </p:childTnLst>
                                </p:cTn>
                              </p:par>
                              <p:par>
                                <p:cTn id="1241" nodeType="withEffect" fill="hold" presetClass="entr" presetID="1">
                                  <p:stCondLst>
                                    <p:cond delay="0"/>
                                  </p:stCondLst>
                                  <p:childTnLst>
                                    <p:set>
                                      <p:cBhvr>
                                        <p:cTn id="1242" dur="1" fill="hold">
                                          <p:stCondLst>
                                            <p:cond delay="0"/>
                                          </p:stCondLst>
                                        </p:cTn>
                                        <p:tgtEl>
                                          <p:spTgt spid="411">
                                            <p:txEl>
                                              <p:pRg st="3" end="3"/>
                                            </p:txEl>
                                          </p:spTgt>
                                        </p:tgtEl>
                                        <p:attrNameLst>
                                          <p:attrName>style.visibility</p:attrName>
                                        </p:attrNameLst>
                                      </p:cBhvr>
                                      <p:to>
                                        <p:strVal val="visible"/>
                                      </p:to>
                                    </p:set>
                                  </p:childTnLst>
                                </p:cTn>
                              </p:par>
                              <p:par>
                                <p:cTn id="1243" nodeType="withEffect" fill="hold" presetClass="entr" presetID="1">
                                  <p:stCondLst>
                                    <p:cond delay="0"/>
                                  </p:stCondLst>
                                  <p:childTnLst>
                                    <p:set>
                                      <p:cBhvr>
                                        <p:cTn id="1244" dur="1" fill="hold">
                                          <p:stCondLst>
                                            <p:cond delay="0"/>
                                          </p:stCondLst>
                                        </p:cTn>
                                        <p:tgtEl>
                                          <p:spTgt spid="411">
                                            <p:txEl>
                                              <p:pRg st="4" end="4"/>
                                            </p:txEl>
                                          </p:spTgt>
                                        </p:tgtEl>
                                        <p:attrNameLst>
                                          <p:attrName>style.visibility</p:attrName>
                                        </p:attrNameLst>
                                      </p:cBhvr>
                                      <p:to>
                                        <p:strVal val="visible"/>
                                      </p:to>
                                    </p:set>
                                  </p:childTnLst>
                                </p:cTn>
                              </p:par>
                              <p:par>
                                <p:cTn id="1245" nodeType="withEffect" fill="hold" presetClass="entr" presetID="1">
                                  <p:stCondLst>
                                    <p:cond delay="0"/>
                                  </p:stCondLst>
                                  <p:childTnLst>
                                    <p:set>
                                      <p:cBhvr>
                                        <p:cTn id="1246" dur="1" fill="hold">
                                          <p:stCondLst>
                                            <p:cond delay="0"/>
                                          </p:stCondLst>
                                        </p:cTn>
                                        <p:tgtEl>
                                          <p:spTgt spid="411">
                                            <p:txEl>
                                              <p:pRg st="5" end="5"/>
                                            </p:txEl>
                                          </p:spTgt>
                                        </p:tgtEl>
                                        <p:attrNameLst>
                                          <p:attrName>style.visibility</p:attrName>
                                        </p:attrNameLst>
                                      </p:cBhvr>
                                      <p:to>
                                        <p:strVal val="visible"/>
                                      </p:to>
                                    </p:set>
                                  </p:childTnLst>
                                </p:cTn>
                              </p:par>
                            </p:childTnLst>
                          </p:cTn>
                        </p:par>
                      </p:childTnLst>
                    </p:cTn>
                  </p:par>
                  <p:par>
                    <p:cTn id="1247" fill="hold">
                      <p:stCondLst>
                        <p:cond delay="indefinite"/>
                      </p:stCondLst>
                      <p:childTnLst>
                        <p:par>
                          <p:cTn id="1248" fill="hold">
                            <p:stCondLst>
                              <p:cond delay="0"/>
                            </p:stCondLst>
                            <p:childTnLst>
                              <p:par>
                                <p:cTn id="1249" nodeType="clickEffect" fill="hold" presetClass="entr" presetID="1">
                                  <p:stCondLst>
                                    <p:cond delay="0"/>
                                  </p:stCondLst>
                                  <p:childTnLst>
                                    <p:set>
                                      <p:cBhvr>
                                        <p:cTn id="1250" dur="1" fill="hold">
                                          <p:stCondLst>
                                            <p:cond delay="0"/>
                                          </p:stCondLst>
                                        </p:cTn>
                                        <p:tgtEl>
                                          <p:spTgt spid="411">
                                            <p:txEl>
                                              <p:pRg st="7" end="7"/>
                                            </p:txEl>
                                          </p:spTgt>
                                        </p:tgtEl>
                                        <p:attrNameLst>
                                          <p:attrName>style.visibility</p:attrName>
                                        </p:attrNameLst>
                                      </p:cBhvr>
                                      <p:to>
                                        <p:strVal val="visible"/>
                                      </p:to>
                                    </p:set>
                                  </p:childTnLst>
                                </p:cTn>
                              </p:par>
                              <p:par>
                                <p:cTn id="1251" nodeType="withEffect" fill="hold" presetClass="entr" presetID="1">
                                  <p:stCondLst>
                                    <p:cond delay="0"/>
                                  </p:stCondLst>
                                  <p:childTnLst>
                                    <p:set>
                                      <p:cBhvr>
                                        <p:cTn id="1252" dur="1" fill="hold">
                                          <p:stCondLst>
                                            <p:cond delay="0"/>
                                          </p:stCondLst>
                                        </p:cTn>
                                        <p:tgtEl>
                                          <p:spTgt spid="411">
                                            <p:txEl>
                                              <p:pRg st="8" end="8"/>
                                            </p:txEl>
                                          </p:spTgt>
                                        </p:tgtEl>
                                        <p:attrNameLst>
                                          <p:attrName>style.visibility</p:attrName>
                                        </p:attrNameLst>
                                      </p:cBhvr>
                                      <p:to>
                                        <p:strVal val="visible"/>
                                      </p:to>
                                    </p:set>
                                  </p:childTnLst>
                                </p:cTn>
                              </p:par>
                              <p:par>
                                <p:cTn id="1253" nodeType="withEffect" fill="hold" presetClass="entr" presetID="1">
                                  <p:stCondLst>
                                    <p:cond delay="0"/>
                                  </p:stCondLst>
                                  <p:childTnLst>
                                    <p:set>
                                      <p:cBhvr>
                                        <p:cTn id="1254" dur="1" fill="hold">
                                          <p:stCondLst>
                                            <p:cond delay="0"/>
                                          </p:stCondLst>
                                        </p:cTn>
                                        <p:tgtEl>
                                          <p:spTgt spid="411">
                                            <p:txEl>
                                              <p:pRg st="9" end="9"/>
                                            </p:txEl>
                                          </p:spTgt>
                                        </p:tgtEl>
                                        <p:attrNameLst>
                                          <p:attrName>style.visibility</p:attrName>
                                        </p:attrNameLst>
                                      </p:cBhvr>
                                      <p:to>
                                        <p:strVal val="visible"/>
                                      </p:to>
                                    </p:set>
                                  </p:childTnLst>
                                </p:cTn>
                              </p:par>
                              <p:par>
                                <p:cTn id="1255" nodeType="withEffect" fill="hold" presetClass="entr" presetID="1">
                                  <p:stCondLst>
                                    <p:cond delay="0"/>
                                  </p:stCondLst>
                                  <p:childTnLst>
                                    <p:set>
                                      <p:cBhvr>
                                        <p:cTn id="1256" dur="1" fill="hold">
                                          <p:stCondLst>
                                            <p:cond delay="0"/>
                                          </p:stCondLst>
                                        </p:cTn>
                                        <p:tgtEl>
                                          <p:spTgt spid="411">
                                            <p:txEl>
                                              <p:pRg st="10" end="10"/>
                                            </p:txEl>
                                          </p:spTgt>
                                        </p:tgtEl>
                                        <p:attrNameLst>
                                          <p:attrName>style.visibility</p:attrName>
                                        </p:attrNameLst>
                                      </p:cBhvr>
                                      <p:to>
                                        <p:strVal val="visible"/>
                                      </p:to>
                                    </p:set>
                                  </p:childTnLst>
                                </p:cTn>
                              </p:par>
                            </p:childTnLst>
                          </p:cTn>
                        </p:par>
                      </p:childTnLst>
                    </p:cTn>
                  </p:par>
                  <p:par>
                    <p:cTn id="1257" fill="hold">
                      <p:stCondLst>
                        <p:cond delay="indefinite"/>
                      </p:stCondLst>
                      <p:childTnLst>
                        <p:par>
                          <p:cTn id="1258" fill="hold">
                            <p:stCondLst>
                              <p:cond delay="0"/>
                            </p:stCondLst>
                            <p:childTnLst>
                              <p:par>
                                <p:cTn id="1259" nodeType="clickEffect" fill="hold" presetClass="entr" presetID="1">
                                  <p:stCondLst>
                                    <p:cond delay="0"/>
                                  </p:stCondLst>
                                  <p:childTnLst>
                                    <p:set>
                                      <p:cBhvr>
                                        <p:cTn id="1260" dur="1" fill="hold">
                                          <p:stCondLst>
                                            <p:cond delay="0"/>
                                          </p:stCondLst>
                                        </p:cTn>
                                        <p:tgtEl>
                                          <p:spTgt spid="413"/>
                                        </p:tgtEl>
                                        <p:attrNameLst>
                                          <p:attrName>style.visibility</p:attrName>
                                        </p:attrNameLst>
                                      </p:cBhvr>
                                      <p:to>
                                        <p:strVal val="visible"/>
                                      </p:to>
                                    </p:set>
                                  </p:childTnLst>
                                </p:cTn>
                              </p:par>
                            </p:childTnLst>
                          </p:cTn>
                        </p:par>
                      </p:childTnLst>
                    </p:cTn>
                  </p:par>
                  <p:par>
                    <p:cTn id="1261" fill="hold">
                      <p:stCondLst>
                        <p:cond delay="indefinite"/>
                      </p:stCondLst>
                      <p:childTnLst>
                        <p:par>
                          <p:cTn id="1262" fill="hold">
                            <p:stCondLst>
                              <p:cond delay="0"/>
                            </p:stCondLst>
                            <p:childTnLst>
                              <p:par>
                                <p:cTn id="1263" nodeType="clickEffect" fill="hold" presetClass="entr" presetID="1">
                                  <p:stCondLst>
                                    <p:cond delay="0"/>
                                  </p:stCondLst>
                                  <p:childTnLst>
                                    <p:set>
                                      <p:cBhvr>
                                        <p:cTn id="1264" dur="1" fill="hold">
                                          <p:stCondLst>
                                            <p:cond delay="0"/>
                                          </p:stCondLst>
                                        </p:cTn>
                                        <p:tgtEl>
                                          <p:spTgt spid="411">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a:buNone/>
            </a:pPr>
            <a:endParaRPr b="0" lang="da-DK" sz="4000" strike="noStrike" u="none">
              <a:ln>
                <a:solidFill>
                  <a:schemeClr val="accent5"/>
                </a:solidFill>
              </a:ln>
              <a:solidFill>
                <a:srgbClr val="ffffff"/>
              </a:solidFill>
              <a:effectLst/>
              <a:uFillTx/>
              <a:latin typeface="Arial Black"/>
            </a:endParaRPr>
          </a:p>
        </p:txBody>
      </p:sp>
      <p:sp>
        <p:nvSpPr>
          <p:cNvPr id="415" name="PlaceHolder 2"/>
          <p:cNvSpPr>
            <a:spLocks noGrp="1"/>
          </p:cNvSpPr>
          <p:nvPr>
            <p:ph/>
          </p:nvPr>
        </p:nvSpPr>
        <p:spPr>
          <a:xfrm>
            <a:off x="838080" y="1825560"/>
            <a:ext cx="10515240" cy="4350960"/>
          </a:xfrm>
          <a:prstGeom prst="rect">
            <a:avLst/>
          </a:prstGeom>
          <a:noFill/>
          <a:ln w="0">
            <a:noFill/>
          </a:ln>
        </p:spPr>
        <p:txBody>
          <a:bodyPr lIns="91440" rIns="91440" tIns="45720" bIns="45720" anchor="t">
            <a:normAutofit/>
          </a:bodyPr>
          <a:p>
            <a:pPr indent="0" algn="ctr">
              <a:lnSpc>
                <a:spcPct val="100000"/>
              </a:lnSpc>
              <a:buNone/>
              <a:tabLst>
                <a:tab algn="l" pos="0"/>
              </a:tabLst>
            </a:pPr>
            <a:r>
              <a:rPr b="1" lang="da-DK" sz="11500" strike="noStrike" u="none">
                <a:solidFill>
                  <a:schemeClr val="accent6">
                    <a:lumMod val="50000"/>
                  </a:schemeClr>
                </a:solidFill>
                <a:effectLst/>
                <a:uFillTx/>
                <a:latin typeface="Latin Modern Roman Demi"/>
              </a:rPr>
              <a:t>QUIZ </a:t>
            </a:r>
            <a:r>
              <a:rPr b="1" lang="da-DK" sz="11500" strike="noStrike" u="none">
                <a:solidFill>
                  <a:schemeClr val="accent6">
                    <a:lumMod val="50000"/>
                  </a:schemeClr>
                </a:solidFill>
                <a:effectLst/>
                <a:uFillTx/>
                <a:latin typeface="Wingdings"/>
              </a:rPr>
              <a:t></a:t>
            </a:r>
            <a:r>
              <a:rPr b="1" lang="da-DK" sz="11500" strike="noStrike" u="none">
                <a:solidFill>
                  <a:schemeClr val="accent6">
                    <a:lumMod val="50000"/>
                  </a:schemeClr>
                </a:solidFill>
                <a:effectLst/>
                <a:uFillTx/>
                <a:latin typeface="Times New Roman"/>
              </a:rPr>
              <a:t> </a:t>
            </a:r>
            <a:endParaRPr b="0" lang="da-DK" sz="11500" strike="noStrike" u="none">
              <a:solidFill>
                <a:schemeClr val="lt1"/>
              </a:solidFill>
              <a:effectLst/>
              <a:uFillTx/>
              <a:latin typeface="Latin Modern Roman Demi"/>
            </a:endParaRPr>
          </a:p>
        </p:txBody>
      </p:sp>
      <p:sp>
        <p:nvSpPr>
          <p:cNvPr id="4" name="PlaceHolder 3"/>
          <p:cNvSpPr>
            <a:spLocks noGrp="1"/>
          </p:cNvSpPr>
          <p:nvPr>
            <p:ph type="ftr" idx="2"/>
          </p:nvPr>
        </p:nvSpPr>
        <p:spPr/>
        <p:txBody>
          <a:bodyPr/>
          <a:p>
            <a:r>
              <a:t>Andreas Svendsen</a:t>
            </a:r>
          </a:p>
        </p:txBody>
      </p:sp>
      <p:sp>
        <p:nvSpPr>
          <p:cNvPr id="5" name="PlaceHolder 4"/>
          <p:cNvSpPr>
            <a:spLocks noGrp="1"/>
          </p:cNvSpPr>
          <p:nvPr>
            <p:ph type="sldNum" idx="3"/>
          </p:nvPr>
        </p:nvSpPr>
        <p:spPr/>
        <p:txBody>
          <a:bodyPr/>
          <a:p>
            <a:fld id="{E2736F8D-094A-473C-8DE5-861C98A939B9}" type="slidenum">
              <a:t>77</a:t>
            </a:fld>
          </a:p>
        </p:txBody>
      </p:sp>
      <p:sp>
        <p:nvSpPr>
          <p:cNvPr id="6" name="PlaceHolder 5"/>
          <p:cNvSpPr>
            <a:spLocks noGrp="1"/>
          </p:cNvSpPr>
          <p:nvPr>
            <p:ph type="dt" idx="1"/>
          </p:nvPr>
        </p:nvSpPr>
        <p:spPr/>
        <p:txBody>
          <a:bodyPr/>
          <a:p>
            <a:fld id="{C21EA696-0CA4-4723-B8FF-398353811EAC}" type="datetime1">
              <a:rPr lang="en-DK"/>
              <a:t>2025-12-09</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Nyresygdomme</a:t>
            </a:r>
            <a:endParaRPr b="0" lang="da-DK" sz="2600" strike="noStrike" u="none">
              <a:solidFill>
                <a:schemeClr val="dk1"/>
              </a:solidFill>
              <a:effectLst/>
              <a:uFillTx/>
              <a:latin typeface="Arial"/>
            </a:endParaRPr>
          </a:p>
        </p:txBody>
      </p:sp>
      <p:sp>
        <p:nvSpPr>
          <p:cNvPr id="146"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147" name="PlaceHolder 3"/>
          <p:cNvSpPr>
            <a:spLocks noGrp="1"/>
          </p:cNvSpPr>
          <p:nvPr>
            <p:ph/>
          </p:nvPr>
        </p:nvSpPr>
        <p:spPr>
          <a:xfrm>
            <a:off x="325080" y="560880"/>
            <a:ext cx="7493400" cy="5892480"/>
          </a:xfrm>
          <a:prstGeom prst="rect">
            <a:avLst/>
          </a:prstGeom>
          <a:noFill/>
          <a:ln w="0">
            <a:noFill/>
          </a:ln>
        </p:spPr>
        <p:txBody>
          <a:bodyPr lIns="0" rIns="0" tIns="0" bIns="0" anchor="t">
            <a:normAutofit/>
          </a:bodyPr>
          <a:p>
            <a:pPr marL="285840" indent="-28584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Nyrepåvirkning er meget almindeligt hos indlagte pt </a:t>
            </a:r>
            <a:endParaRPr b="0" lang="da-DK" sz="20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Op mod 50% på ITA</a:t>
            </a:r>
            <a:endParaRPr b="0" lang="da-DK" sz="1800" strike="noStrike" u="none">
              <a:solidFill>
                <a:schemeClr val="lt1"/>
              </a:solidFill>
              <a:effectLst/>
              <a:uFillTx/>
              <a:latin typeface="Latin Modern Roman Demi"/>
            </a:endParaRPr>
          </a:p>
          <a:p>
            <a:pPr marL="285840" indent="-28584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I de fleste tilfælde normaliseres nyrefunktionen igen</a:t>
            </a:r>
            <a:endParaRPr b="0" lang="da-DK" sz="2000" strike="noStrike" u="none">
              <a:solidFill>
                <a:schemeClr val="lt1"/>
              </a:solidFill>
              <a:effectLst/>
              <a:uFillTx/>
              <a:latin typeface="Latin Modern Roman Demi"/>
            </a:endParaRPr>
          </a:p>
          <a:p>
            <a:pPr marL="285840" indent="-28584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10-15% af danskere har kronisk nyresvigt i  en eller anden grad</a:t>
            </a:r>
            <a:endParaRPr b="0" lang="da-DK" sz="20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Cirka 2600 patienter er i dialyse </a:t>
            </a:r>
            <a:endParaRPr b="0" lang="da-DK" sz="1800" strike="noStrike" u="none">
              <a:solidFill>
                <a:schemeClr val="lt1"/>
              </a:solidFill>
              <a:effectLst/>
              <a:uFillTx/>
              <a:latin typeface="Latin Modern Roman Demi"/>
            </a:endParaRPr>
          </a:p>
          <a:p>
            <a:pPr lvl="1" marL="743040" indent="-285840" defTabSz="914400">
              <a:lnSpc>
                <a:spcPct val="150000"/>
              </a:lnSpc>
              <a:spcBef>
                <a:spcPts val="499"/>
              </a:spcBef>
              <a:buClr>
                <a:srgbClr val="ffffff"/>
              </a:buClr>
              <a:buFont typeface="Arial"/>
              <a:buChar char="•"/>
            </a:pPr>
            <a:r>
              <a:rPr b="0" lang="da-DK" sz="1800" strike="noStrike" u="none">
                <a:solidFill>
                  <a:schemeClr val="lt1"/>
                </a:solidFill>
                <a:effectLst/>
                <a:uFillTx/>
                <a:latin typeface="Latin Modern Roman Demi"/>
              </a:rPr>
              <a:t>Cirka 3200 patienter lever med en transplanteret nyre </a:t>
            </a:r>
            <a:endParaRPr b="0" lang="da-DK" sz="1800" strike="noStrike" u="none">
              <a:solidFill>
                <a:schemeClr val="lt1"/>
              </a:solidFill>
              <a:effectLst/>
              <a:uFillTx/>
              <a:latin typeface="Latin Modern Roman Demi"/>
            </a:endParaRPr>
          </a:p>
          <a:p>
            <a:pPr marL="285840" indent="-285840" defTabSz="914400">
              <a:lnSpc>
                <a:spcPct val="150000"/>
              </a:lnSpc>
              <a:spcBef>
                <a:spcPts val="1001"/>
              </a:spcBef>
              <a:buClr>
                <a:srgbClr val="ffffff"/>
              </a:buClr>
              <a:buFont typeface="Arial"/>
              <a:buChar char="•"/>
            </a:pPr>
            <a:r>
              <a:rPr b="0" lang="da-DK" sz="2000" strike="noStrike" u="none">
                <a:solidFill>
                  <a:schemeClr val="lt1"/>
                </a:solidFill>
                <a:effectLst/>
                <a:uFillTx/>
                <a:latin typeface="Latin Modern Roman Demi"/>
              </a:rPr>
              <a:t>Alle former for nyrefunktionsnedsættelse </a:t>
            </a:r>
            <a:r>
              <a:rPr b="0" lang="da-DK" sz="2000" strike="noStrike" u="none">
                <a:solidFill>
                  <a:schemeClr val="lt1"/>
                </a:solidFill>
                <a:effectLst/>
                <a:uFillTx/>
                <a:latin typeface="Wingdings"/>
              </a:rPr>
              <a:t></a:t>
            </a:r>
            <a:r>
              <a:rPr b="0" lang="da-DK" sz="2000" strike="noStrike" u="none">
                <a:solidFill>
                  <a:schemeClr val="lt1"/>
                </a:solidFill>
                <a:effectLst/>
                <a:uFillTx/>
                <a:latin typeface="Latin Modern Roman Demi"/>
              </a:rPr>
              <a:t> øget forekomst af CVD og død</a:t>
            </a:r>
            <a:endParaRPr b="0" lang="da-DK" sz="20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pic>
        <p:nvPicPr>
          <p:cNvPr id="148" name="Picture 2" descr="Nedsat nyrefunktion hos hund - symptomer, diagnose, behandling, race"/>
          <p:cNvPicPr/>
          <p:nvPr/>
        </p:nvPicPr>
        <p:blipFill>
          <a:blip r:embed="rId1"/>
          <a:stretch/>
        </p:blipFill>
        <p:spPr>
          <a:xfrm>
            <a:off x="8246520" y="1775520"/>
            <a:ext cx="3546360" cy="3039840"/>
          </a:xfrm>
          <a:prstGeom prst="rect">
            <a:avLst/>
          </a:prstGeom>
          <a:noFill/>
          <a:ln w="0">
            <a:noFill/>
          </a:ln>
        </p:spPr>
      </p:pic>
      <p:sp>
        <p:nvSpPr>
          <p:cNvPr id="5" name="PlaceHolder 4"/>
          <p:cNvSpPr>
            <a:spLocks noGrp="1"/>
          </p:cNvSpPr>
          <p:nvPr>
            <p:ph type="ftr" idx="2"/>
          </p:nvPr>
        </p:nvSpPr>
        <p:spPr/>
        <p:txBody>
          <a:bodyPr/>
          <a:p>
            <a:r>
              <a:t>Andreas Svendsen</a:t>
            </a:r>
          </a:p>
        </p:txBody>
      </p:sp>
      <p:sp>
        <p:nvSpPr>
          <p:cNvPr id="6" name="PlaceHolder 5"/>
          <p:cNvSpPr>
            <a:spLocks noGrp="1"/>
          </p:cNvSpPr>
          <p:nvPr>
            <p:ph type="sldNum" idx="3"/>
          </p:nvPr>
        </p:nvSpPr>
        <p:spPr/>
        <p:txBody>
          <a:bodyPr/>
          <a:p>
            <a:fld id="{751939D4-B9E0-4496-A80D-54EF08799607}" type="slidenum">
              <a:t>8</a:t>
            </a:fld>
          </a:p>
        </p:txBody>
      </p:sp>
      <p:sp>
        <p:nvSpPr>
          <p:cNvPr id="7" name="PlaceHolder 6"/>
          <p:cNvSpPr>
            <a:spLocks noGrp="1"/>
          </p:cNvSpPr>
          <p:nvPr>
            <p:ph type="dt" idx="1"/>
          </p:nvPr>
        </p:nvSpPr>
        <p:spPr/>
        <p:txBody>
          <a:bodyPr/>
          <a:p>
            <a:fld id="{ADFD599D-FB94-444A-BEA9-6A0AC910A2EE}" type="datetime1">
              <a:rPr lang="en-DK"/>
              <a:t>2025-12-09</a:t>
            </a:fld>
          </a:p>
        </p:txBody>
      </p:sp>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147">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47">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47">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47">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4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60720" y="178920"/>
            <a:ext cx="5861160" cy="358920"/>
          </a:xfrm>
          <a:prstGeom prst="rect">
            <a:avLst/>
          </a:prstGeom>
          <a:noFill/>
          <a:ln w="0">
            <a:noFill/>
          </a:ln>
        </p:spPr>
        <p:txBody>
          <a:bodyPr lIns="0" rIns="0" tIns="0" bIns="0" anchor="b">
            <a:noAutofit/>
          </a:bodyPr>
          <a:p>
            <a:pPr indent="0" defTabSz="914400">
              <a:lnSpc>
                <a:spcPct val="90000"/>
              </a:lnSpc>
              <a:buNone/>
            </a:pPr>
            <a:r>
              <a:rPr b="0" lang="da-DK" sz="2600" strike="noStrike" u="none">
                <a:ln>
                  <a:solidFill>
                    <a:schemeClr val="accent5"/>
                  </a:solidFill>
                </a:ln>
                <a:solidFill>
                  <a:srgbClr val="ffffff"/>
                </a:solidFill>
                <a:effectLst/>
                <a:uFillTx/>
                <a:latin typeface="Arial Black"/>
              </a:rPr>
              <a:t>Nyresygdomme ”ordbog”</a:t>
            </a:r>
            <a:endParaRPr b="0" lang="da-DK" sz="2600" strike="noStrike" u="none">
              <a:solidFill>
                <a:schemeClr val="dk1"/>
              </a:solidFill>
              <a:effectLst/>
              <a:uFillTx/>
              <a:latin typeface="Arial"/>
            </a:endParaRPr>
          </a:p>
        </p:txBody>
      </p:sp>
      <p:sp>
        <p:nvSpPr>
          <p:cNvPr id="150" name="PlaceHolder 2"/>
          <p:cNvSpPr>
            <a:spLocks noGrp="1"/>
          </p:cNvSpPr>
          <p:nvPr>
            <p:ph type="subTitle"/>
          </p:nvPr>
        </p:nvSpPr>
        <p:spPr>
          <a:xfrm>
            <a:off x="5913000" y="114480"/>
            <a:ext cx="6422040" cy="423720"/>
          </a:xfrm>
          <a:prstGeom prst="rect">
            <a:avLst/>
          </a:prstGeom>
          <a:noFill/>
          <a:ln w="0">
            <a:noFill/>
          </a:ln>
        </p:spPr>
        <p:txBody>
          <a:bodyPr lIns="0" rIns="0" tIns="0" bIns="0" anchor="b">
            <a:noAutofit/>
          </a:bodyPr>
          <a:p>
            <a:pPr indent="0" algn="ctr">
              <a:buNone/>
            </a:pPr>
            <a:endParaRPr b="0" lang="en-US" sz="2600" strike="noStrike" u="none">
              <a:ln>
                <a:solidFill>
                  <a:schemeClr val="accent5"/>
                </a:solidFill>
              </a:ln>
              <a:solidFill>
                <a:srgbClr val="ffffff"/>
              </a:solidFill>
              <a:effectLst/>
              <a:uFillTx/>
              <a:latin typeface="Arial Black"/>
            </a:endParaRPr>
          </a:p>
        </p:txBody>
      </p:sp>
      <p:sp>
        <p:nvSpPr>
          <p:cNvPr id="151" name="PlaceHolder 3"/>
          <p:cNvSpPr>
            <a:spLocks noGrp="1"/>
          </p:cNvSpPr>
          <p:nvPr>
            <p:ph/>
          </p:nvPr>
        </p:nvSpPr>
        <p:spPr>
          <a:xfrm>
            <a:off x="325080" y="560880"/>
            <a:ext cx="11527920" cy="5892480"/>
          </a:xfrm>
          <a:prstGeom prst="rect">
            <a:avLst/>
          </a:prstGeom>
          <a:noFill/>
          <a:ln w="0">
            <a:noFill/>
          </a:ln>
        </p:spPr>
        <p:txBody>
          <a:bodyPr lIns="0" rIns="0" tIns="0" bIns="0" anchor="t">
            <a:noAutofit/>
          </a:bodyPr>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Diagnostisk anvendes især</a:t>
            </a:r>
            <a:r>
              <a:rPr b="0" lang="en-US" sz="2000" strike="noStrike" u="none">
                <a:solidFill>
                  <a:schemeClr val="lt1"/>
                </a:solidFill>
                <a:effectLst/>
                <a:uFillTx/>
                <a:latin typeface="Latin Modern Roman Demi"/>
              </a:rPr>
              <a:t>:</a:t>
            </a:r>
            <a:r>
              <a:rPr b="0" lang="da-DK" sz="2000" strike="noStrike" u="none">
                <a:solidFill>
                  <a:schemeClr val="lt1"/>
                </a:solidFill>
                <a:effectLst/>
                <a:uFillTx/>
                <a:latin typeface="Latin Modern Roman Demi"/>
              </a:rPr>
              <a:t> blodprøver, urinundersøgelse og billeddiagnostik </a:t>
            </a:r>
            <a:endParaRPr b="0" lang="da-DK" sz="20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Blodprøver</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p-kreatinin - nedbrydningsprodukt fra muskler som udskilles i nyrerne</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e-GFR (estimeret GFR) – beregning fra p-kreatinin, alder og køn</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p-karbamid - udtryk for ophobning af nedbrudt protein</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p-bikarbonat – udtryk for syre-basebalance</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p-kalium – en syg nyre kan ikke regulere kalium sufficient</a:t>
            </a:r>
            <a:r>
              <a:rPr b="0" lang="en-US" sz="1800" strike="noStrike" u="none">
                <a:solidFill>
                  <a:schemeClr val="lt1"/>
                </a:solidFill>
                <a:effectLst/>
                <a:uFillTx/>
                <a:latin typeface="Latin Modern Roman Demi"/>
              </a:rPr>
              <a:t>. Akut livsfarligt!</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p-fosfat og p-calcium – en syg nyre kan ikke regulere calcium-fosfatstofskiftet</a:t>
            </a:r>
            <a:endParaRPr b="0" lang="da-DK" sz="1800" strike="noStrike" u="none">
              <a:solidFill>
                <a:schemeClr val="lt1"/>
              </a:solidFill>
              <a:effectLst/>
              <a:uFillTx/>
              <a:latin typeface="Latin Modern Roman Demi"/>
            </a:endParaRPr>
          </a:p>
          <a:p>
            <a:pPr marL="228600" indent="-228600" defTabSz="914400">
              <a:lnSpc>
                <a:spcPct val="120000"/>
              </a:lnSpc>
              <a:spcBef>
                <a:spcPts val="1001"/>
              </a:spcBef>
              <a:buClr>
                <a:srgbClr val="ffffff"/>
              </a:buClr>
              <a:buFont typeface="Arial"/>
              <a:buChar char="•"/>
            </a:pPr>
            <a:r>
              <a:rPr b="0" lang="da-DK" sz="2000" strike="noStrike" u="none">
                <a:solidFill>
                  <a:schemeClr val="lt1"/>
                </a:solidFill>
                <a:effectLst/>
                <a:uFillTx/>
                <a:latin typeface="Latin Modern Roman Demi"/>
              </a:rPr>
              <a:t>Urinundersøgelser</a:t>
            </a:r>
            <a:endParaRPr b="0" lang="da-DK" sz="20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Døgnurin eller spoturin til undersøgelse for proteinudskillelse </a:t>
            </a:r>
            <a:endParaRPr b="0" lang="da-DK" sz="1800" strike="noStrike" u="none">
              <a:solidFill>
                <a:schemeClr val="lt1"/>
              </a:solidFill>
              <a:effectLst/>
              <a:uFillTx/>
              <a:latin typeface="Latin Modern Roman Demi"/>
            </a:endParaRPr>
          </a:p>
          <a:p>
            <a:pPr lvl="1" marL="685800" indent="-228600" defTabSz="914400">
              <a:lnSpc>
                <a:spcPct val="120000"/>
              </a:lnSpc>
              <a:spcBef>
                <a:spcPts val="499"/>
              </a:spcBef>
              <a:buClr>
                <a:srgbClr val="ffffff"/>
              </a:buClr>
              <a:buFont typeface="Arial"/>
              <a:buChar char="•"/>
            </a:pPr>
            <a:r>
              <a:rPr b="0" lang="da-DK" sz="1800" strike="noStrike" u="none">
                <a:solidFill>
                  <a:schemeClr val="lt1"/>
                </a:solidFill>
                <a:effectLst/>
                <a:uFillTx/>
                <a:latin typeface="Latin Modern Roman Demi"/>
              </a:rPr>
              <a:t>Urinstix til undersøgelse for blod, protein, glukose, leukocytter, ketoner og nitrit </a:t>
            </a:r>
            <a:endParaRPr b="0" lang="da-DK" sz="1800" strike="noStrike" u="none">
              <a:solidFill>
                <a:schemeClr val="lt1"/>
              </a:solidFill>
              <a:effectLst/>
              <a:uFillTx/>
              <a:latin typeface="Latin Modern Roman Demi"/>
            </a:endParaRPr>
          </a:p>
          <a:p>
            <a:pPr indent="0" defTabSz="914400">
              <a:lnSpc>
                <a:spcPct val="120000"/>
              </a:lnSpc>
              <a:spcBef>
                <a:spcPts val="1001"/>
              </a:spcBef>
              <a:buNone/>
            </a:pPr>
            <a:endParaRPr b="0" lang="da-DK" sz="2000" strike="noStrike" u="none">
              <a:solidFill>
                <a:schemeClr val="lt1"/>
              </a:solidFill>
              <a:effectLst/>
              <a:uFillTx/>
              <a:latin typeface="Latin Modern Roman Demi"/>
            </a:endParaRPr>
          </a:p>
        </p:txBody>
      </p:sp>
      <p:sp>
        <p:nvSpPr>
          <p:cNvPr id="152" name="Tekstfelt 3"/>
          <p:cNvSpPr/>
          <p:nvPr/>
        </p:nvSpPr>
        <p:spPr>
          <a:xfrm rot="2291400">
            <a:off x="7512840" y="1879200"/>
            <a:ext cx="5402880" cy="1383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da-DK" sz="2800" strike="noStrike" u="none">
                <a:solidFill>
                  <a:srgbClr val="ff0000"/>
                </a:solidFill>
                <a:effectLst/>
                <a:uFillTx/>
                <a:latin typeface="Bernard MT Condensed"/>
              </a:rPr>
              <a:t>K+ på 6 = ring til lægen</a:t>
            </a:r>
            <a:endParaRPr b="0" lang="en-DK" sz="2800" strike="noStrike" u="none">
              <a:solidFill>
                <a:srgbClr val="ffffff"/>
              </a:solidFill>
              <a:effectLst/>
              <a:uFillTx/>
              <a:latin typeface="Arial"/>
            </a:endParaRPr>
          </a:p>
          <a:p>
            <a:pPr defTabSz="914400">
              <a:lnSpc>
                <a:spcPct val="100000"/>
              </a:lnSpc>
            </a:pPr>
            <a:r>
              <a:rPr b="1" lang="da-DK" sz="2800" strike="noStrike" u="none">
                <a:solidFill>
                  <a:srgbClr val="ff0000"/>
                </a:solidFill>
                <a:effectLst/>
                <a:uFillTx/>
                <a:latin typeface="Bernard MT Condensed"/>
              </a:rPr>
              <a:t>K+ på 8 = ring til bedemanden</a:t>
            </a:r>
            <a:endParaRPr b="0" lang="en-DK" sz="2800" strike="noStrike" u="none">
              <a:solidFill>
                <a:srgbClr val="ffffff"/>
              </a:solidFill>
              <a:effectLst/>
              <a:uFillTx/>
              <a:latin typeface="Arial"/>
            </a:endParaRPr>
          </a:p>
        </p:txBody>
      </p:sp>
      <p:sp>
        <p:nvSpPr>
          <p:cNvPr id="153" name="Rektangel 4"/>
          <p:cNvSpPr/>
          <p:nvPr/>
        </p:nvSpPr>
        <p:spPr>
          <a:xfrm rot="2358000">
            <a:off x="7487280" y="1313640"/>
            <a:ext cx="4726080" cy="161856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da-DK" sz="1800" strike="noStrike" u="none">
              <a:solidFill>
                <a:schemeClr val="lt1"/>
              </a:solidFill>
              <a:effectLst/>
              <a:uFillTx/>
              <a:latin typeface="Arial"/>
            </a:endParaRPr>
          </a:p>
        </p:txBody>
      </p:sp>
      <p:sp>
        <p:nvSpPr>
          <p:cNvPr id="154" name="PlaceHolder 4"/>
          <p:cNvSpPr>
            <a:spLocks noGrp="1"/>
          </p:cNvSpPr>
          <p:nvPr>
            <p:ph type="dt" idx="64"/>
          </p:nvPr>
        </p:nvSpPr>
        <p:spPr>
          <a:xfrm>
            <a:off x="838080" y="648324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US" sz="1200" strike="noStrike" u="none">
                <a:solidFill>
                  <a:schemeClr val="accent4">
                    <a:lumMod val="60000"/>
                    <a:lumOff val="40000"/>
                  </a:schemeClr>
                </a:solidFill>
                <a:effectLst/>
                <a:uFillTx/>
                <a:latin typeface="Arial"/>
              </a:defRPr>
            </a:lvl1pPr>
          </a:lstStyle>
          <a:p>
            <a:pPr indent="0" defTabSz="914400">
              <a:lnSpc>
                <a:spcPct val="100000"/>
              </a:lnSpc>
              <a:buNone/>
            </a:pPr>
            <a:r>
              <a:rPr b="0" lang="en-US" sz="1200" strike="noStrike" u="none">
                <a:solidFill>
                  <a:schemeClr val="accent4">
                    <a:lumMod val="60000"/>
                    <a:lumOff val="40000"/>
                  </a:schemeClr>
                </a:solidFill>
                <a:effectLst/>
                <a:uFillTx/>
                <a:latin typeface="Arial"/>
              </a:rPr>
              <a:t>*</a:t>
            </a:r>
            <a:endParaRPr b="0" lang="en-DK" sz="1200" strike="noStrike" u="none">
              <a:solidFill>
                <a:srgbClr val="ffffff"/>
              </a:solidFill>
              <a:effectLst/>
              <a:uFillTx/>
              <a:latin typeface="Times New Roman"/>
            </a:endParaRPr>
          </a:p>
        </p:txBody>
      </p:sp>
      <p:sp>
        <p:nvSpPr>
          <p:cNvPr id="155" name="PlaceHolder 5"/>
          <p:cNvSpPr>
            <a:spLocks noGrp="1"/>
          </p:cNvSpPr>
          <p:nvPr>
            <p:ph type="sldNum" idx="65"/>
          </p:nvPr>
        </p:nvSpPr>
        <p:spPr>
          <a:xfrm>
            <a:off x="8610480" y="648324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DK" sz="1200" strike="noStrike" u="none">
                <a:solidFill>
                  <a:schemeClr val="accent4">
                    <a:lumMod val="60000"/>
                    <a:lumOff val="40000"/>
                  </a:schemeClr>
                </a:solidFill>
                <a:effectLst/>
                <a:uFillTx/>
                <a:latin typeface="Arial"/>
              </a:defRPr>
            </a:lvl1pPr>
          </a:lstStyle>
          <a:p>
            <a:pPr indent="0" algn="r" defTabSz="914400">
              <a:lnSpc>
                <a:spcPct val="100000"/>
              </a:lnSpc>
              <a:buNone/>
            </a:pPr>
            <a:r>
              <a:rPr b="0" lang="en-DK" sz="1200" strike="noStrike" u="none">
                <a:solidFill>
                  <a:schemeClr val="accent4">
                    <a:lumMod val="60000"/>
                    <a:lumOff val="40000"/>
                  </a:schemeClr>
                </a:solidFill>
                <a:effectLst/>
                <a:uFillTx/>
                <a:latin typeface="Arial"/>
              </a:rPr>
              <a:t>*</a:t>
            </a:r>
            <a:endParaRPr b="0" lang="en-DK" sz="1200" strike="noStrike" u="none">
              <a:solidFill>
                <a:srgbClr val="ffffff"/>
              </a:solidFill>
              <a:effectLst/>
              <a:uFillTx/>
              <a:latin typeface="Times New Roman"/>
            </a:endParaRPr>
          </a:p>
        </p:txBody>
      </p:sp>
      <p:sp>
        <p:nvSpPr>
          <p:cNvPr id="7" name="PlaceHolder 6"/>
          <p:cNvSpPr>
            <a:spLocks noGrp="1"/>
          </p:cNvSpPr>
          <p:nvPr>
            <p:ph type="ftr" idx="2"/>
          </p:nvPr>
        </p:nvSpPr>
        <p:spPr/>
        <p:txBody>
          <a:bodyPr/>
          <a:p>
            <a:r>
              <a:t>Andreas Svendsen</a:t>
            </a:r>
          </a:p>
        </p:txBody>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2_UCL-master">
  <a:themeElements>
    <a:clrScheme nam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Arial Black-Arial">
      <a:majorFont>
        <a:latin typeface="Arial Black"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1_UCL-master">
  <a:themeElements>
    <a:clrScheme nam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Arial Black-Arial">
      <a:majorFont>
        <a:latin typeface="Arial Black" pitchFamily="0" charset="1"/>
        <a:ea typeface=""/>
        <a:cs typeface=""/>
      </a:majorFont>
      <a:minorFont>
        <a:latin typeface="Arial"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45</TotalTime>
  <Application>LibreOffice/25.8.3.2$Linux_X86_64 LibreOffice_project/580$Build-2</Application>
  <AppVersion>15.0000</AppVersion>
  <Words>24802</Words>
  <Paragraphs>1335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2025-05-26T14:19:30Z</dcterms:created>
  <dc:creator>Elsi Brink</dc:creator>
  <dc:description/>
  <dc:language>en-DK</dc:language>
  <cp:lastModifiedBy/>
  <dcterms:modified xsi:type="dcterms:W3CDTF">2025-12-09T11:59:29Z</dcterms:modified>
  <cp:revision>34</cp:revision>
  <dc:subject/>
  <dc:title>Undervisning UCL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ICV">
    <vt:lpwstr/>
  </property>
  <property fmtid="{D5CDD505-2E9C-101B-9397-08002B2CF9AE}" pid="4" name="KSOProductBuildVer">
    <vt:lpwstr>1033-11.1.0.11723</vt:lpwstr>
  </property>
  <property fmtid="{D5CDD505-2E9C-101B-9397-08002B2CF9AE}" pid="5" name="Notes">
    <vt:i4>53</vt:i4>
  </property>
  <property fmtid="{D5CDD505-2E9C-101B-9397-08002B2CF9AE}" pid="6" name="PresentationFormat">
    <vt:lpwstr>Widescreen</vt:lpwstr>
  </property>
  <property fmtid="{D5CDD505-2E9C-101B-9397-08002B2CF9AE}" pid="7" name="Slides">
    <vt:i4>74</vt:i4>
  </property>
</Properties>
</file>